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7" r:id="rId2"/>
    <p:sldId id="258" r:id="rId3"/>
    <p:sldId id="259" r:id="rId4"/>
    <p:sldId id="263" r:id="rId5"/>
    <p:sldId id="265" r:id="rId6"/>
    <p:sldId id="260" r:id="rId7"/>
    <p:sldId id="261" r:id="rId8"/>
    <p:sldId id="262" r:id="rId9"/>
    <p:sldId id="266" r:id="rId10"/>
    <p:sldId id="267" r:id="rId11"/>
    <p:sldId id="268" r:id="rId1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192BA-2C55-4EC9-9585-00A36A7F5B2F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BBDDE-81E0-4E14-93D4-48C888D76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586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179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62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940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294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4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493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021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85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8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DEA6A-0F55-494B-8664-CBED0771F0F0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E9D3F-9789-4980-9198-1BC2574C19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4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3568" y="2708920"/>
            <a:ext cx="7772400" cy="1470025"/>
          </a:xfrm>
          <a:solidFill>
            <a:schemeClr val="bg1">
              <a:alpha val="83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2 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กระบวนการขายและขั้นตอนการขาย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5506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เทคโนโลยีสารสนเทศและการสื่อสารการขาย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256584"/>
          </a:xfrm>
          <a:solidFill>
            <a:schemeClr val="bg1">
              <a:alpha val="90000"/>
            </a:schemeClr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เทคโนโลยีสารสนเทศ (</a:t>
            </a:r>
            <a:r>
              <a:rPr lang="en-US" sz="2800" b="1" dirty="0" smtClean="0">
                <a:latin typeface="Browallia New" pitchFamily="34" charset="-34"/>
                <a:cs typeface="Browallia New" pitchFamily="34" charset="-34"/>
              </a:rPr>
              <a:t>Information Technology</a:t>
            </a: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b="1" dirty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	1.1 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เทคโนโลยีสารสนเทศ (</a:t>
            </a:r>
            <a:r>
              <a:rPr lang="en-US" sz="2800" dirty="0">
                <a:latin typeface="Browallia New" pitchFamily="34" charset="-34"/>
                <a:cs typeface="Browallia New" pitchFamily="34" charset="-34"/>
              </a:rPr>
              <a:t>Information Technology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1.2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คอมพิวเตอร์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Computer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AutoNum type="arabicPeriod" startAt="2"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อินเทอร์เน็ต (</a:t>
            </a:r>
            <a:r>
              <a:rPr lang="en-US" sz="2800" b="1" dirty="0" smtClean="0">
                <a:latin typeface="Browallia New" pitchFamily="34" charset="-34"/>
                <a:cs typeface="Browallia New" pitchFamily="34" charset="-34"/>
              </a:rPr>
              <a:t>Internet</a:t>
            </a: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อินเทอร์เน็ตมาจากคำเต็ม ๆ ว่า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Interconnected Network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หมายถึง เครือข่ายเชื่อมถึงกันทั่วโลก ทำให้คอมพิวเตอร์ทุกเครื่องในโลกสามารถเข้าใจภาษากันได้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en-US" sz="28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ความหมายของอินเทอร์เน็ต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Internet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ระบบเครือข่ายคอมพิวเตอร์ที่มีขนาดใหญ่ 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คอมพิวเตอร์ทุกเครื่องใน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โลกสามารถติดต่อสื่อสารกัน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ได้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87340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  <a:solidFill>
            <a:schemeClr val="bg1">
              <a:alpha val="93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3.  พาณิชย์อิเล็กทรอนิกส์ </a:t>
            </a:r>
            <a:r>
              <a:rPr lang="th-TH" sz="2800" b="1" dirty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2800" b="1" dirty="0">
                <a:latin typeface="Browallia New" pitchFamily="34" charset="-34"/>
                <a:cs typeface="Browallia New" pitchFamily="34" charset="-34"/>
              </a:rPr>
              <a:t>E-commerce)</a:t>
            </a: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3.1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ความหมาย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พาณิชย์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อิเล็กทรอนิกส์ 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2800" dirty="0">
                <a:latin typeface="Browallia New" pitchFamily="34" charset="-34"/>
                <a:cs typeface="Browallia New" pitchFamily="34" charset="-34"/>
              </a:rPr>
              <a:t>E-commerce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th-TH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3.2 </a:t>
            </a:r>
            <a:r>
              <a:rPr lang="th-TH" sz="2800">
                <a:latin typeface="Browallia New" pitchFamily="34" charset="-34"/>
                <a:cs typeface="Browallia New" pitchFamily="34" charset="-34"/>
              </a:rPr>
              <a:t>พาณิชย์</a:t>
            </a:r>
            <a:r>
              <a:rPr lang="th-TH" sz="2800" smtClean="0">
                <a:latin typeface="Browallia New" pitchFamily="34" charset="-34"/>
                <a:cs typeface="Browallia New" pitchFamily="34" charset="-34"/>
              </a:rPr>
              <a:t>อิเล็กทรอนิกส์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กับงานขาย  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98196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472608"/>
          </a:xfrm>
          <a:solidFill>
            <a:schemeClr val="bg1">
              <a:alpha val="91000"/>
            </a:scheme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“กระบวนการขาย”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หมายถึง การทำหน้าที่เกี่ยวกับการหาผู้มุ่งหวัง การเตรียม             การก่อนเข้าพบ การเสนอขาย การจัดการกับข้อโต้แย้ง การปิดการขายและการติดตามผล โดยมีวัตถุประสงค์ เพื่อให้ลูกค้าเกิดความต้องการสินค้าหรือบริการและตัดสินใจซื้อ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951"/>
            <a:ext cx="4752528" cy="330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4224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5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ขั้นตอนกระบวนการขาย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bg1">
              <a:alpha val="82000"/>
            </a:schemeClr>
          </a:solidFill>
        </p:spPr>
        <p:txBody>
          <a:bodyPr/>
          <a:lstStyle/>
          <a:p>
            <a:pPr marL="514350" indent="-514350">
              <a:buAutoNum type="arabicPeriod"/>
            </a:pPr>
            <a:endParaRPr lang="th-TH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การแสวงหาลูกค้า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การเตรียมตัวก่อนเข้าพบ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การเข้าพบ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การเสนอขาย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การตอบข้อโต้แย้ง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การปิดการขาย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การติดตามและบริการหลังการขาย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872" y="2276872"/>
            <a:ext cx="45720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7613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bg1">
              <a:alpha val="83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กระบวนการขายกับพฤติกรรมของลูกค้า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  <a:solidFill>
            <a:schemeClr val="bg1">
              <a:alpha val="93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การที่ลูกค้าทำการตัดสินใจซื้อผลิตภัณฑ์หรือบริการเพราะมีสิ่งกระตุ้น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Stimulus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ให้เกิดความต้องการสิ่งกระตุ้นจะผ่านเข้ามาในความรู้สึกนึกคิดของลูกค้า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Byer’s back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ซึ่งไม่สามารถคาดคะเนได้ แต่ได้รับอิทธิพลจากลักษณะต่าง ๆ ของลูกค้า</a:t>
            </a:r>
          </a:p>
          <a:p>
            <a:pPr algn="thaiDist"/>
            <a:endParaRPr lang="th-TH" sz="2800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 descr="G:\blogmedia-522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676" y="3284984"/>
            <a:ext cx="40005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5703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780928"/>
            <a:ext cx="8229600" cy="3085803"/>
          </a:xfrm>
          <a:solidFill>
            <a:schemeClr val="bg1">
              <a:alpha val="82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(ภายในองค์กร) 	(ภายนอกองค์กร</a:t>
            </a:r>
            <a:r>
              <a:rPr lang="th-TH" b="1" dirty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ผลิตภัณฑ์		เศรษฐกิจ			เลือกผลิตภัณฑ์</a:t>
            </a: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ราคา			กฎหมาย				ตรา</a:t>
            </a: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การจัดจำหน่าย		การเมือง				นักขาย</a:t>
            </a:r>
          </a:p>
          <a:p>
            <a:pPr marL="0" indent="0">
              <a:buNone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การส่งเสริมการตลาด	เทคโนโลยี			เวลา</a:t>
            </a:r>
          </a:p>
          <a:p>
            <a:pPr marL="0" indent="0">
              <a:buNone/>
            </a:pP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		วัฒนธรรม			ปริมาณ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Oval 3"/>
          <p:cNvSpPr/>
          <p:nvPr/>
        </p:nvSpPr>
        <p:spPr>
          <a:xfrm>
            <a:off x="107504" y="1039889"/>
            <a:ext cx="2448272" cy="1296144"/>
          </a:xfrm>
          <a:prstGeom prst="ellipse">
            <a:avLst/>
          </a:prstGeom>
          <a:gradFill flip="none" rotWithShape="1">
            <a:gsLst>
              <a:gs pos="0">
                <a:srgbClr val="FFFF66"/>
              </a:gs>
              <a:gs pos="50000">
                <a:schemeClr val="bg1">
                  <a:lumMod val="95000"/>
                </a:schemeClr>
              </a:gs>
              <a:gs pos="100000">
                <a:srgbClr val="FFFF66"/>
              </a:gs>
            </a:gsLst>
            <a:lin ang="16200000" scaled="1"/>
            <a:tileRect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สิ่งกระตุ้น</a:t>
            </a:r>
            <a:endParaRPr lang="en-US" sz="24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Oval 6"/>
          <p:cNvSpPr/>
          <p:nvPr/>
        </p:nvSpPr>
        <p:spPr>
          <a:xfrm>
            <a:off x="3365511" y="1017780"/>
            <a:ext cx="2448272" cy="1296144"/>
          </a:xfrm>
          <a:prstGeom prst="ellipse">
            <a:avLst/>
          </a:prstGeom>
          <a:gradFill flip="none" rotWithShape="1">
            <a:gsLst>
              <a:gs pos="0">
                <a:srgbClr val="FFFF66"/>
              </a:gs>
              <a:gs pos="50000">
                <a:schemeClr val="bg1">
                  <a:lumMod val="95000"/>
                </a:schemeClr>
              </a:gs>
              <a:gs pos="100000">
                <a:srgbClr val="FFFF66"/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ความรู้สึกของลูกค้า</a:t>
            </a:r>
          </a:p>
          <a:p>
            <a:pPr algn="ctr"/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(กล่องดำ)</a:t>
            </a:r>
            <a:endParaRPr lang="en-US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8" name="Oval 7"/>
          <p:cNvSpPr/>
          <p:nvPr/>
        </p:nvSpPr>
        <p:spPr>
          <a:xfrm>
            <a:off x="6641706" y="1017780"/>
            <a:ext cx="2448272" cy="1296144"/>
          </a:xfrm>
          <a:prstGeom prst="ellipse">
            <a:avLst/>
          </a:prstGeom>
          <a:gradFill flip="none" rotWithShape="1">
            <a:gsLst>
              <a:gs pos="0">
                <a:srgbClr val="FFFF66"/>
              </a:gs>
              <a:gs pos="50000">
                <a:schemeClr val="bg1">
                  <a:lumMod val="95000"/>
                </a:schemeClr>
              </a:gs>
              <a:gs pos="100000">
                <a:srgbClr val="FFFF66"/>
              </a:gs>
            </a:gsLst>
            <a:lin ang="16200000" scaled="1"/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พฤติกรรม</a:t>
            </a:r>
            <a:endParaRPr lang="en-US" sz="2400" dirty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10" name="Straight Arrow Connector 9"/>
          <p:cNvCxnSpPr>
            <a:stCxn id="4" idx="6"/>
          </p:cNvCxnSpPr>
          <p:nvPr/>
        </p:nvCxnSpPr>
        <p:spPr>
          <a:xfrm>
            <a:off x="2555776" y="1687961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813783" y="1677413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237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  <a:solidFill>
            <a:schemeClr val="bg1">
              <a:alpha val="71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ปัจจัยทางด้านจิตวิทยา 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psychological Factors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) 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ที่มีอิทธิพลต่อการตัดสินใจซื้อของลูกค้า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5"/>
            <a:ext cx="8229600" cy="2880320"/>
          </a:xfrm>
          <a:solidFill>
            <a:schemeClr val="bg1">
              <a:alpha val="89000"/>
            </a:schemeClr>
          </a:solidFill>
        </p:spPr>
        <p:txBody>
          <a:bodyPr/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ความต้องการทางด้านร่างกาย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Physiological needs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ความต้องการความปลอดภัย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Safety needs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ความต้องการด้านสังคม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Social needs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ความต้องการได้รับความนับถือยกย่อง 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(Esteem </a:t>
            </a:r>
            <a:r>
              <a:rPr lang="en-US" sz="2800" dirty="0">
                <a:latin typeface="Browallia New" pitchFamily="34" charset="-34"/>
                <a:cs typeface="Browallia New" pitchFamily="34" charset="-34"/>
              </a:rPr>
              <a:t>needs)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ความต้องการประสบความสำเร็จสูงสุดในชีวิต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Self-Actualization needs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181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3528" y="764704"/>
            <a:ext cx="1368152" cy="13681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กระตุ้น</a:t>
            </a:r>
          </a:p>
          <a:p>
            <a:pPr algn="ctr"/>
            <a:r>
              <a:rPr lang="th-TH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ความต้อง</a:t>
            </a:r>
          </a:p>
          <a:p>
            <a:pPr algn="ctr"/>
            <a:r>
              <a:rPr lang="th-TH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รับรู้ปัญหา</a:t>
            </a:r>
            <a:endParaRPr lang="en-US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121125" y="774450"/>
            <a:ext cx="1368152" cy="13681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การแสวงหา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ข้อมูล</a:t>
            </a:r>
            <a:endParaRPr lang="en-US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933426" y="773728"/>
            <a:ext cx="1368152" cy="136815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การประเมิน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ทางเลือก</a:t>
            </a:r>
            <a:endParaRPr lang="en-US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733027" y="785373"/>
            <a:ext cx="1368152" cy="136815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การตัดสินใจซื้อ</a:t>
            </a:r>
            <a:endParaRPr lang="en-US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558483" y="785373"/>
            <a:ext cx="1368152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ความรู้สึก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หลังการซื้อ</a:t>
            </a:r>
            <a:endParaRPr lang="en-US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49525" y="2852936"/>
            <a:ext cx="1368152" cy="13681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การแสวงหา</a:t>
            </a:r>
          </a:p>
          <a:p>
            <a:pPr algn="ctr"/>
            <a:r>
              <a:rPr lang="th-TH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ผู้มุ่งหวัง</a:t>
            </a:r>
            <a:endParaRPr lang="en-US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123728" y="2852936"/>
            <a:ext cx="1368152" cy="13681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การเตรียมตัว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เข้าพบ</a:t>
            </a:r>
            <a:endParaRPr lang="en-US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933426" y="2852936"/>
            <a:ext cx="1368152" cy="136815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การเข้าพบและเสนอขาย</a:t>
            </a:r>
            <a:endParaRPr lang="en-US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749033" y="2837189"/>
            <a:ext cx="1368152" cy="136815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การจัดการกับ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ข้อโต้งแย้งละ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ปิดการขาย</a:t>
            </a:r>
            <a:endParaRPr lang="en-US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530624" y="2810291"/>
            <a:ext cx="1368152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การติดตามผล</a:t>
            </a:r>
          </a:p>
          <a:p>
            <a:pPr algn="ctr"/>
            <a:r>
              <a:rPr lang="th-TH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หลังการขาย</a:t>
            </a:r>
            <a:endParaRPr lang="en-US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691680" y="1448780"/>
            <a:ext cx="429445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491880" y="1458526"/>
            <a:ext cx="4294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301578" y="1465082"/>
            <a:ext cx="4294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101179" y="1444184"/>
            <a:ext cx="4294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717677" y="3537012"/>
            <a:ext cx="4294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489277" y="3521265"/>
            <a:ext cx="4294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303582" y="3494367"/>
            <a:ext cx="4294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101179" y="3478620"/>
            <a:ext cx="4294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8244367" y="2168860"/>
            <a:ext cx="0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6388403" y="2168860"/>
            <a:ext cx="0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4606249" y="2153525"/>
            <a:ext cx="0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782797" y="2153525"/>
            <a:ext cx="0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1007604" y="2168860"/>
            <a:ext cx="0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193535" y="5085184"/>
            <a:ext cx="354616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กระบวนการซื้อและกระบวนการขาย</a:t>
            </a:r>
            <a:endParaRPr lang="en-US" sz="24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3265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4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ลักษณะและคุณสมบัติของนักขาย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bg1">
              <a:alpha val="89000"/>
            </a:schemeClr>
          </a:solidFill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ต้องมีความพร้อมสำหรับการเป็นนักขาย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ต้องมีความเข้าใจลูกค้า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ต้องเป็นผู้ที่สามารถสร้างบรรยากาศ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ต้องมีความสามารถในการใช้คำพูด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ต้องมีความสามารถในการพูด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ต้องมีจิตใจต่อสู้กับอุปสรรค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ต้องเป็นผู้มีชีวิตชีวา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ต้องรู้จักสร้างความสมดุล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ต้องมีความสนใจ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407" y="3717032"/>
            <a:ext cx="3711235" cy="212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167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8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การขายเป็นศาสตร์และศิลป์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  <a:solidFill>
            <a:schemeClr val="bg1">
              <a:alpha val="87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ศาสตร์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 หมายถึง  ทฤษฏี วิชาการที่ถ่ายทอดสั่งสอนอบรมกันได้</a:t>
            </a:r>
          </a:p>
          <a:p>
            <a:pPr algn="thaiDist"/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ศิลป์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 หมายถึง สิ่งที่มีขึ้น เกิดขึ้นเฉพาะคนถ่ายทอดสั่งสอนกันยาก</a:t>
            </a:r>
          </a:p>
          <a:p>
            <a:pPr algn="thaiDist"/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งานขาย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จำเป็นต้องมีทั้งสองอย่าง เช่น ขั้นตอนหรือกระบวนการขาย เริ่มตั้งแต่การหารายชื่ออย่างต้องอาศัยศิลป์ หรือเฉพาะตัว เช่น เทคนิคในการสรุปหรือการปิดการขายซึ่งแต่ละคนทำได้ดีไม่เท่ากันและไม่เหมือนกัน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0326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423</Words>
  <Application>Microsoft Office PowerPoint</Application>
  <PresentationFormat>On-screen Show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หน่วยที่ 2  กระบวนการขายและขั้นตอนการขาย</vt:lpstr>
      <vt:lpstr>PowerPoint Presentation</vt:lpstr>
      <vt:lpstr>ขั้นตอนกระบวนการขาย</vt:lpstr>
      <vt:lpstr>กระบวนการขายกับพฤติกรรมของลูกค้า</vt:lpstr>
      <vt:lpstr>PowerPoint Presentation</vt:lpstr>
      <vt:lpstr>ปัจจัยทางด้านจิตวิทยา (psychological Factors)  ที่มีอิทธิพลต่อการตัดสินใจซื้อของลูกค้า</vt:lpstr>
      <vt:lpstr>PowerPoint Presentation</vt:lpstr>
      <vt:lpstr>ลักษณะและคุณสมบัติของนักขาย</vt:lpstr>
      <vt:lpstr>การขายเป็นศาสตร์และศิลป์</vt:lpstr>
      <vt:lpstr>เทคโนโลยีสารสนเทศและการสื่อสารการขาย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2  กระบวนการขายและขั้นตอนการขาย</dc:title>
  <dc:creator>Windows User</dc:creator>
  <cp:lastModifiedBy>Windows User</cp:lastModifiedBy>
  <cp:revision>18</cp:revision>
  <cp:lastPrinted>2017-11-09T06:12:51Z</cp:lastPrinted>
  <dcterms:created xsi:type="dcterms:W3CDTF">2017-10-21T21:19:49Z</dcterms:created>
  <dcterms:modified xsi:type="dcterms:W3CDTF">2017-11-09T06:12:52Z</dcterms:modified>
</cp:coreProperties>
</file>