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-1404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414528-D55B-469F-B90F-F0C63572BFD9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B7D6E8-4523-4089-A579-8170B4BDD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651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10373-B0ED-4F60-A3EA-4FCB80B56B78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F8F5F-646C-489C-8ABC-4915E5061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301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10373-B0ED-4F60-A3EA-4FCB80B56B78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F8F5F-646C-489C-8ABC-4915E5061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844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10373-B0ED-4F60-A3EA-4FCB80B56B78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F8F5F-646C-489C-8ABC-4915E5061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317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10373-B0ED-4F60-A3EA-4FCB80B56B78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F8F5F-646C-489C-8ABC-4915E5061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871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10373-B0ED-4F60-A3EA-4FCB80B56B78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F8F5F-646C-489C-8ABC-4915E5061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954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10373-B0ED-4F60-A3EA-4FCB80B56B78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F8F5F-646C-489C-8ABC-4915E5061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604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10373-B0ED-4F60-A3EA-4FCB80B56B78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F8F5F-646C-489C-8ABC-4915E5061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74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10373-B0ED-4F60-A3EA-4FCB80B56B78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F8F5F-646C-489C-8ABC-4915E5061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458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10373-B0ED-4F60-A3EA-4FCB80B56B78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F8F5F-646C-489C-8ABC-4915E5061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908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10373-B0ED-4F60-A3EA-4FCB80B56B78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F8F5F-646C-489C-8ABC-4915E5061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499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10373-B0ED-4F60-A3EA-4FCB80B56B78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F8F5F-646C-489C-8ABC-4915E5061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390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210373-B0ED-4F60-A3EA-4FCB80B56B78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F8F5F-646C-489C-8ABC-4915E5061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91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bg1">
              <a:alpha val="78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หน่วยที่ 4</a:t>
            </a:r>
            <a:br>
              <a:rPr lang="th-TH" b="1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การเตรียมตัวก่อนเข้าพบ (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Pre-Approach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1760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82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ความหมายของการเตรียมตัวเข้าพบ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680520"/>
          </a:xfrm>
          <a:solidFill>
            <a:schemeClr val="bg1">
              <a:alpha val="82000"/>
            </a:schemeClr>
          </a:solidFill>
        </p:spPr>
        <p:txBody>
          <a:bodyPr>
            <a:normAutofit/>
          </a:bodyPr>
          <a:lstStyle/>
          <a:p>
            <a:pPr algn="thaiDist"/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การเตรียมตัวเข้าพบ เป็นขั้นตอนที่สองของกระบวนการขายที่พนักงานขายจะต้องทำการวิเคราะห์และหาข้อมูลเกี่ยวกับลูกค้าก่อนที่เข้าพบลูกค้าเพื่อเสนอขายสินค้าหรือบริการ </a:t>
            </a: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284984"/>
            <a:ext cx="4248472" cy="287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846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23528" y="1196752"/>
            <a:ext cx="3672408" cy="1728192"/>
          </a:xfrm>
          <a:prstGeom prst="ellipse">
            <a:avLst/>
          </a:prstGeom>
          <a:solidFill>
            <a:srgbClr val="FFFF99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chemeClr val="tx2"/>
                </a:solidFill>
                <a:latin typeface="Browallia New" pitchFamily="34" charset="-34"/>
                <a:cs typeface="Browallia New" pitchFamily="34" charset="-34"/>
              </a:rPr>
              <a:t>การเตรียมก่อนเข้าพบลูกค้า</a:t>
            </a:r>
          </a:p>
          <a:p>
            <a:pPr algn="ctr"/>
            <a:r>
              <a:rPr lang="th-TH" sz="2000" dirty="0" smtClean="0">
                <a:solidFill>
                  <a:schemeClr val="tx2"/>
                </a:solidFill>
                <a:latin typeface="Browallia New" pitchFamily="34" charset="-34"/>
                <a:cs typeface="Browallia New" pitchFamily="34" charset="-34"/>
              </a:rPr>
              <a:t>(การวางแผนและการเตรียมการเพื่อเข้าพบลูกค้า)</a:t>
            </a:r>
            <a:endParaRPr lang="en-US" sz="2000" dirty="0">
              <a:solidFill>
                <a:schemeClr val="tx2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4037653" y="2034141"/>
            <a:ext cx="1224136" cy="28803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252594" y="1196752"/>
            <a:ext cx="3672408" cy="1728192"/>
          </a:xfrm>
          <a:prstGeom prst="ellipse">
            <a:avLst/>
          </a:prstGeom>
          <a:solidFill>
            <a:srgbClr val="92D050">
              <a:alpha val="55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chemeClr val="tx2"/>
                </a:solidFill>
                <a:latin typeface="Browallia New" pitchFamily="34" charset="-34"/>
                <a:cs typeface="Browallia New" pitchFamily="34" charset="-34"/>
              </a:rPr>
              <a:t>การเตรียมเข้าพบลูกค้า</a:t>
            </a:r>
          </a:p>
          <a:p>
            <a:pPr algn="ctr"/>
            <a:r>
              <a:rPr lang="th-TH" sz="2000" dirty="0" smtClean="0">
                <a:solidFill>
                  <a:schemeClr val="tx2"/>
                </a:solidFill>
                <a:latin typeface="Browallia New" pitchFamily="34" charset="-34"/>
                <a:cs typeface="Browallia New" pitchFamily="34" charset="-34"/>
              </a:rPr>
              <a:t>(การติดต่อครั้งแรก)</a:t>
            </a:r>
            <a:endParaRPr lang="en-US" sz="2000" dirty="0">
              <a:solidFill>
                <a:schemeClr val="tx2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3429000"/>
            <a:ext cx="3672408" cy="2308324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rgbClr val="7030A0">
                <a:alpha val="44000"/>
              </a:srgb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การพิจารณาข้อมูลของผู้มุ่งหวัง</a:t>
            </a:r>
          </a:p>
          <a:p>
            <a:pPr marL="342900" indent="-34290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การพิจารณาข้อมูลสินค้าหรือบริการ</a:t>
            </a:r>
          </a:p>
          <a:p>
            <a:pPr marL="342900" indent="-34290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การจัดทำแผนการขายล่วงหน้า</a:t>
            </a:r>
          </a:p>
          <a:p>
            <a:pPr marL="342900" indent="-34290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การนัดหมาย</a:t>
            </a:r>
          </a:p>
          <a:p>
            <a:pPr marL="342900" indent="-34290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การตรวจสอบภาพลักษณ์</a:t>
            </a:r>
          </a:p>
          <a:p>
            <a:pPr marL="342900" indent="-34290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การวางตัวและกิริยาท่าทาง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52594" y="3429000"/>
            <a:ext cx="3672408" cy="2308324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50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66000"/>
                  <a:lumOff val="34000"/>
                </a:schemeClr>
              </a:gs>
            </a:gsLst>
            <a:lin ang="5400000" scaled="0"/>
          </a:gradFill>
          <a:ln>
            <a:solidFill>
              <a:srgbClr val="00B0F0">
                <a:alpha val="44000"/>
              </a:srgb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วิธีการเสนอสินค้าหรือบริการ</a:t>
            </a:r>
          </a:p>
          <a:p>
            <a:pPr marL="342900" indent="-34290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วิธีการกล่าวอ้างอิง</a:t>
            </a:r>
          </a:p>
          <a:p>
            <a:pPr marL="342900" indent="-34290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วิธีการแสดงผลประโยชน์ของลูกค้า</a:t>
            </a:r>
          </a:p>
          <a:p>
            <a:pPr marL="342900" indent="-34290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วิธีตั้งคำถาม</a:t>
            </a:r>
          </a:p>
          <a:p>
            <a:pPr marL="342900" indent="-34290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วิธีการสำรวจ</a:t>
            </a:r>
          </a:p>
          <a:p>
            <a:pPr marL="342900" indent="-34290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วิธีการผสม ฯลฯ</a:t>
            </a:r>
          </a:p>
        </p:txBody>
      </p:sp>
      <p:cxnSp>
        <p:nvCxnSpPr>
          <p:cNvPr id="11" name="Straight Connector 10"/>
          <p:cNvCxnSpPr>
            <a:stCxn id="4" idx="4"/>
          </p:cNvCxnSpPr>
          <p:nvPr/>
        </p:nvCxnSpPr>
        <p:spPr>
          <a:xfrm>
            <a:off x="2159732" y="2924944"/>
            <a:ext cx="0" cy="504056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164288" y="2924944"/>
            <a:ext cx="0" cy="504056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9523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78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การวางแผนและ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การเตรียมการเพื่อ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เข้าพบ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060848"/>
            <a:ext cx="8229600" cy="3268960"/>
          </a:xfrm>
          <a:solidFill>
            <a:schemeClr val="bg1">
              <a:alpha val="87000"/>
            </a:schemeClr>
          </a:solidFill>
        </p:spPr>
        <p:txBody>
          <a:bodyPr>
            <a:normAutofit/>
          </a:bodyPr>
          <a:lstStyle/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1. การพิจารณาข้อมูลผู้มุ่งหวัง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Review Prospect Information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2.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การพิจารณาข้อมูลสินค้าหรือบริการ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Review Product Information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3.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การจัดการแผนการขายล่วงหน้า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Organize a Basic Presale Plan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4.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การนัดหมาย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Secure the interview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5.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การตรวจสอบภาพลักษณ์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Check the image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6.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การพิจารณาการวางตัวและกิริยาท่าทาง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Examine the Attitude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endParaRPr lang="en-US" sz="2800" dirty="0">
              <a:latin typeface="Browallia New" pitchFamily="34" charset="-34"/>
              <a:cs typeface="Browallia New" pitchFamily="34" charset="-34"/>
            </a:endParaRPr>
          </a:p>
          <a:p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52197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82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การเตรียมตัวเข้าพบลูกค้า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857403"/>
          </a:xfrm>
          <a:solidFill>
            <a:schemeClr val="bg1">
              <a:alpha val="82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2800" b="1" dirty="0" smtClean="0">
                <a:latin typeface="Browallia New" pitchFamily="34" charset="-34"/>
                <a:cs typeface="Browallia New" pitchFamily="34" charset="-34"/>
              </a:rPr>
              <a:t>การเตรียมตัวไปพบลูกค้าใหม่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ประเภทและขนาดของธุรกิจที่เขาทำอยู่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สถานะทางสังคมและครอบครัวของเขา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ฐานะทางการเงิน หรือกำลังซื้อที่เหมาะสมกับสินค้าหรือบริการที่เสนอขาย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อุปกรณ์การขายทั้งหมดที่มีอยู่ พร้อมหรือไม่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คำพูดเปิดใจ เตรียมไว้อย่างไร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เวลาที่นักขายเข้าพบเป็นเวลาที่เหมาะสมหรือไม่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เงื่อนไข สัญญา สินค้าหรือบริการแบบที่ดีที่สุดที่จะเสนอเขาเป็นอย่างไร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รายละเอียดเกี่ยวกับประวัติความเป็นมาของลูกค้าต่าง ๆ เช่น ความสนใจ อุปนิสัยใจคอ ฯลฯ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ซักซ้อมบทการขาย การสนทนา ถ้านักขายยังไม่ชำนาญพอ</a:t>
            </a:r>
          </a:p>
          <a:p>
            <a:pPr marL="514350" indent="-5143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422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864096"/>
          </a:xfrm>
          <a:solidFill>
            <a:schemeClr val="bg1">
              <a:alpha val="70000"/>
            </a:schemeClr>
          </a:solidFill>
        </p:spPr>
        <p:txBody>
          <a:bodyPr>
            <a:normAutofit/>
          </a:bodyPr>
          <a:lstStyle/>
          <a:p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การเตรียมตัวไปพบลูกค้าเก่า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79296" cy="5616624"/>
          </a:xfrm>
          <a:solidFill>
            <a:schemeClr val="bg1">
              <a:alpha val="9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th-TH" sz="2800" b="1" dirty="0" smtClean="0">
                <a:latin typeface="Browallia New" pitchFamily="34" charset="-34"/>
                <a:cs typeface="Browallia New" pitchFamily="34" charset="-34"/>
              </a:rPr>
              <a:t>สิ่งที่นักขายควรตรวจสอบก่อนที่จะไปพบลูกค้าเก่า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มีอะไรเกิดขึ้นบ้างเมื่อนักขายไปหาลูกค้ารายนี้ในครั้งก่อน ทบทวน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นักขายได้ดำเนินการแก้ข้อสงสัย หรือปัญหาของลูกค้าที่มีบ้างไหม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เวลาที่นักขายไปพบนี้เป็นเวลาที่เหมาะสมหรือไม่สำหรับการมาเยี่ยมของนักขาย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สมุดโน้ตหรือสมุดบันทึกนำติดตัวไปด้วยหรือเปล่า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นักขายสามารถตอบคำถามที่เกิดขึ้นใหม่ได้หรือไม่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อะไรคือจุดขายที่จะเรียกความสนใจได้ใหม่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วิเคราะห์ได้ไหมว่า ลูกค้าต้องการอะไรที่จำเป็นและจะปิดการขายด้วยวิธีใด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ข่าวสารอะไรที่เป็นประโยชน์ ที่นักขายสามารถแจ้งให้ลูกค้าทราบได้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เครื่องมือการขาย และที่สำคัญคือ ใบสั่งซื้อติดตัวไปด้วยหรือเปล่า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นักขายจะปิดการขาย และให้ลูกค้าปฏิเสธกี่คำก่อนลากลับ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มีอะไรเปลี่ยนแปลงเกี่ยวกับลูกค้าบ้าง ที่เป็นโอกาสการขาย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นักขายสามารถเข้าพบครั้งต่อไป ภายในบรรยากาศที่ดีเหมือนเดิมได้หรือไม่</a:t>
            </a:r>
          </a:p>
          <a:p>
            <a:pPr marL="514350" indent="-514350">
              <a:buAutoNum type="arabicPeriod"/>
            </a:pPr>
            <a:endParaRPr lang="th-TH" sz="2800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69034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81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วิธีการประเมินลูกค้า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392487"/>
          </a:xfrm>
          <a:solidFill>
            <a:schemeClr val="bg1">
              <a:alpha val="90000"/>
            </a:schemeClr>
          </a:solidFill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ทำไมเรา</a:t>
            </a:r>
            <a:r>
              <a:rPr lang="th-TH" sz="2800" smtClean="0">
                <a:latin typeface="Browallia New" pitchFamily="34" charset="-34"/>
                <a:cs typeface="Browallia New" pitchFamily="34" charset="-34"/>
              </a:rPr>
              <a:t>ต้องการ</a:t>
            </a:r>
            <a:r>
              <a:rPr lang="th-TH" sz="2800" smtClean="0">
                <a:latin typeface="Browallia New" pitchFamily="34" charset="-34"/>
                <a:cs typeface="Browallia New" pitchFamily="34" charset="-34"/>
              </a:rPr>
              <a:t>ให้ผู้มุ่งหวัง</a:t>
            </a:r>
            <a:endParaRPr lang="th-TH" sz="2800" dirty="0" smtClean="0">
              <a:latin typeface="Browallia New" pitchFamily="34" charset="-34"/>
              <a:cs typeface="Browallia New" pitchFamily="34" charset="-34"/>
            </a:endParaRP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ผู้มุ่งหวังมีโอกาสให้เราได้พบหรือไม่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ผู้มุ่งหวังจะยอมรับและฟัง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ผู้มุ่งหวังสามารถเป็นลูกค้า</a:t>
            </a: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078" y="3284984"/>
            <a:ext cx="4038600" cy="2305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76091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533</Words>
  <Application>Microsoft Office PowerPoint</Application>
  <PresentationFormat>On-screen Show (4:3)</PresentationFormat>
  <Paragraphs>58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หน่วยที่ 4 การเตรียมตัวก่อนเข้าพบ (Pre-Approach)</vt:lpstr>
      <vt:lpstr>ความหมายของการเตรียมตัวเข้าพบ</vt:lpstr>
      <vt:lpstr>PowerPoint Presentation</vt:lpstr>
      <vt:lpstr>การวางแผนและการเตรียมการเพื่อเข้าพบ</vt:lpstr>
      <vt:lpstr>การเตรียมตัวเข้าพบลูกค้า</vt:lpstr>
      <vt:lpstr>การเตรียมตัวไปพบลูกค้าเก่า</vt:lpstr>
      <vt:lpstr>วิธีการประเมินลูกค้า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4 การเตรียมตัวก่อนเข้าพบ (Pre-Approach)</dc:title>
  <dc:creator>Windows User</dc:creator>
  <cp:lastModifiedBy>Windows User</cp:lastModifiedBy>
  <cp:revision>14</cp:revision>
  <cp:lastPrinted>2017-11-07T08:25:36Z</cp:lastPrinted>
  <dcterms:created xsi:type="dcterms:W3CDTF">2017-10-25T22:19:21Z</dcterms:created>
  <dcterms:modified xsi:type="dcterms:W3CDTF">2017-11-09T04:39:10Z</dcterms:modified>
</cp:coreProperties>
</file>