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4"/>
  </p:handoutMasterIdLst>
  <p:sldIdLst>
    <p:sldId id="256" r:id="rId2"/>
    <p:sldId id="258" r:id="rId3"/>
    <p:sldId id="257" r:id="rId4"/>
    <p:sldId id="259" r:id="rId5"/>
    <p:sldId id="260" r:id="rId6"/>
    <p:sldId id="262" r:id="rId7"/>
    <p:sldId id="261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FF"/>
    <a:srgbClr val="FFFF99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3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A0BDDF-38F3-4D8D-8111-F72B00B87A86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780C5C-2D78-49A7-A3B9-A5000CD0C5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143790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76344-A7E7-4718-AE71-A0FA49F52271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C3DC2-F9D5-4B46-9871-4FF90CB589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8392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76344-A7E7-4718-AE71-A0FA49F52271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C3DC2-F9D5-4B46-9871-4FF90CB589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25422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76344-A7E7-4718-AE71-A0FA49F52271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C3DC2-F9D5-4B46-9871-4FF90CB589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72050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76344-A7E7-4718-AE71-A0FA49F52271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C3DC2-F9D5-4B46-9871-4FF90CB589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99154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76344-A7E7-4718-AE71-A0FA49F52271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C3DC2-F9D5-4B46-9871-4FF90CB589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17539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76344-A7E7-4718-AE71-A0FA49F52271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C3DC2-F9D5-4B46-9871-4FF90CB589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1732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76344-A7E7-4718-AE71-A0FA49F52271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C3DC2-F9D5-4B46-9871-4FF90CB589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7311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76344-A7E7-4718-AE71-A0FA49F52271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C3DC2-F9D5-4B46-9871-4FF90CB589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51128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76344-A7E7-4718-AE71-A0FA49F52271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C3DC2-F9D5-4B46-9871-4FF90CB589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6475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76344-A7E7-4718-AE71-A0FA49F52271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C3DC2-F9D5-4B46-9871-4FF90CB589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66114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76344-A7E7-4718-AE71-A0FA49F52271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C3DC2-F9D5-4B46-9871-4FF90CB589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1809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976344-A7E7-4718-AE71-A0FA49F52271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AC3DC2-F9D5-4B46-9871-4FF90CB589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27637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31640" y="2132856"/>
            <a:ext cx="6624736" cy="2554545"/>
          </a:xfrm>
          <a:prstGeom prst="rect">
            <a:avLst/>
          </a:prstGeom>
          <a:solidFill>
            <a:schemeClr val="bg1">
              <a:alpha val="84000"/>
            </a:schemeClr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th-TH" sz="80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rowallia New" pitchFamily="34" charset="-34"/>
                <a:cs typeface="Browallia New" pitchFamily="34" charset="-34"/>
              </a:rPr>
              <a:t>การขายเบื้องต้น 2</a:t>
            </a:r>
          </a:p>
          <a:p>
            <a:pPr algn="ctr"/>
            <a:r>
              <a:rPr lang="th-TH" sz="80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rowallia New" pitchFamily="34" charset="-34"/>
                <a:cs typeface="Browallia New" pitchFamily="34" charset="-34"/>
              </a:rPr>
              <a:t>2200-1005</a:t>
            </a:r>
            <a:endParaRPr lang="en-US" sz="80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Browallia New" pitchFamily="34" charset="-34"/>
              <a:cs typeface="Browall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2755368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143000"/>
          </a:xfrm>
          <a:solidFill>
            <a:schemeClr val="bg1">
              <a:alpha val="88000"/>
            </a:schemeClr>
          </a:solidFill>
        </p:spPr>
        <p:txBody>
          <a:bodyPr/>
          <a:lstStyle/>
          <a:p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อุปสรรคภายนอกองค์กร</a:t>
            </a:r>
            <a:endParaRPr lang="en-US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916831"/>
            <a:ext cx="8229600" cy="3528393"/>
          </a:xfrm>
          <a:solidFill>
            <a:schemeClr val="bg1">
              <a:alpha val="89000"/>
            </a:schemeClr>
          </a:solidFill>
        </p:spPr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ลูกค้า</a:t>
            </a: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คู่แข่ง</a:t>
            </a: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ผู้จัดส่งวัตถุดิบ</a:t>
            </a: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สภาพเศรษฐกิจ  สังคม  และการเมือง</a:t>
            </a: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อุปสรรคอื่น ๆ</a:t>
            </a:r>
            <a:endParaRPr lang="en-US" sz="2800" dirty="0">
              <a:latin typeface="BrowalliaUPC" pitchFamily="34" charset="-34"/>
              <a:cs typeface="Browall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6812404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692696"/>
            <a:ext cx="8229600" cy="1143000"/>
          </a:xfrm>
          <a:solidFill>
            <a:schemeClr val="bg1">
              <a:alpha val="80000"/>
            </a:schemeClr>
          </a:solidFill>
        </p:spPr>
        <p:txBody>
          <a:bodyPr/>
          <a:lstStyle/>
          <a:p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ความหมายและแนวคิดทางการตลาด</a:t>
            </a:r>
            <a:endParaRPr lang="en-US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2060848"/>
            <a:ext cx="8229600" cy="3877891"/>
          </a:xfrm>
          <a:solidFill>
            <a:schemeClr val="bg1">
              <a:alpha val="92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h-TH" sz="2800" b="1" dirty="0" smtClean="0">
                <a:latin typeface="BrowalliaUPC" pitchFamily="34" charset="-34"/>
                <a:cs typeface="BrowalliaUPC" pitchFamily="34" charset="-34"/>
              </a:rPr>
              <a:t>การตลาด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 เป็นกระบวนการทางสังคมและการบริหาร โดยกลุ่มสังคมหรือบุคคลแต่ละคนได้รับสิ่งเขาต้องการด้วยการสร้างสรรค์ การเสนอและการแลกเปลี่ยนสินค้าหรือบริการที่มีค่าต่อสิ่งอื่น ๆ ตามแนวคิดทางการตลาดจึงมีปัจจัยที่จะต้องพิจารณา คือ </a:t>
            </a: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ความจำเป็น			4. การแลกเปลี่ยน</a:t>
            </a: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สินค้าหรือบริการ		5. ตลาด</a:t>
            </a: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มูลค่า</a:t>
            </a:r>
          </a:p>
          <a:p>
            <a:pPr marL="0" indent="0">
              <a:buNone/>
            </a:pPr>
            <a:endParaRPr lang="en-US" sz="2800" dirty="0">
              <a:latin typeface="Browallia New" pitchFamily="34" charset="-34"/>
              <a:cs typeface="Browall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263019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bg1">
              <a:alpha val="76000"/>
            </a:schemeClr>
          </a:solidFill>
        </p:spPr>
        <p:txBody>
          <a:bodyPr>
            <a:normAutofit/>
          </a:bodyPr>
          <a:lstStyle/>
          <a:p>
            <a:r>
              <a:rPr lang="th-TH" sz="4000" b="1" dirty="0" smtClean="0">
                <a:latin typeface="Browallia New" pitchFamily="34" charset="-34"/>
                <a:cs typeface="Browallia New" pitchFamily="34" charset="-34"/>
              </a:rPr>
              <a:t>แนวคิดทางการตลาด แบ่งเป็น 5 ประเภท</a:t>
            </a:r>
            <a:endParaRPr lang="en-US" sz="4000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700809"/>
            <a:ext cx="8229600" cy="3168352"/>
          </a:xfrm>
          <a:solidFill>
            <a:schemeClr val="bg1">
              <a:alpha val="88000"/>
            </a:schemeClr>
          </a:solidFill>
        </p:spPr>
        <p:txBody>
          <a:bodyPr>
            <a:normAutofit/>
          </a:bodyPr>
          <a:lstStyle/>
          <a:p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1. แนวคิดมุ่งการผลิต (</a:t>
            </a:r>
            <a:r>
              <a:rPr lang="en-US" sz="2800" dirty="0" smtClean="0">
                <a:latin typeface="BrowalliaUPC" pitchFamily="34" charset="-34"/>
                <a:cs typeface="BrowalliaUPC" pitchFamily="34" charset="-34"/>
              </a:rPr>
              <a:t>The Production Concept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)</a:t>
            </a:r>
            <a:endParaRPr lang="en-US" sz="2800" dirty="0" smtClean="0">
              <a:latin typeface="BrowalliaUPC" pitchFamily="34" charset="-34"/>
              <a:cs typeface="BrowalliaUPC" pitchFamily="34" charset="-34"/>
            </a:endParaRPr>
          </a:p>
          <a:p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2. แนวคิดมุ่งสินค้าหรือบริการ (</a:t>
            </a:r>
            <a:r>
              <a:rPr lang="en-US" sz="2800" dirty="0">
                <a:latin typeface="BrowalliaUPC" pitchFamily="34" charset="-34"/>
                <a:cs typeface="BrowalliaUPC" pitchFamily="34" charset="-34"/>
              </a:rPr>
              <a:t>The </a:t>
            </a:r>
            <a:r>
              <a:rPr lang="en-US" sz="2800" dirty="0" smtClean="0">
                <a:latin typeface="BrowalliaUPC" pitchFamily="34" charset="-34"/>
                <a:cs typeface="BrowalliaUPC" pitchFamily="34" charset="-34"/>
              </a:rPr>
              <a:t>Goods Service </a:t>
            </a:r>
            <a:r>
              <a:rPr lang="en-US" sz="2800" dirty="0">
                <a:latin typeface="BrowalliaUPC" pitchFamily="34" charset="-34"/>
                <a:cs typeface="BrowalliaUPC" pitchFamily="34" charset="-34"/>
              </a:rPr>
              <a:t>Concept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)  </a:t>
            </a:r>
            <a:endParaRPr lang="en-US" sz="2800" dirty="0" smtClean="0">
              <a:latin typeface="BrowalliaUPC" pitchFamily="34" charset="-34"/>
              <a:cs typeface="BrowalliaUPC" pitchFamily="34" charset="-34"/>
            </a:endParaRPr>
          </a:p>
          <a:p>
            <a:r>
              <a:rPr lang="en-US" sz="2800" dirty="0" smtClean="0">
                <a:latin typeface="BrowalliaUPC" pitchFamily="34" charset="-34"/>
                <a:cs typeface="BrowalliaUPC" pitchFamily="34" charset="-34"/>
              </a:rPr>
              <a:t>3. 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แนวคิดมุ่งการขาย (</a:t>
            </a:r>
            <a:r>
              <a:rPr lang="en-US" sz="2800" dirty="0">
                <a:latin typeface="BrowalliaUPC" pitchFamily="34" charset="-34"/>
                <a:cs typeface="BrowalliaUPC" pitchFamily="34" charset="-34"/>
              </a:rPr>
              <a:t>The </a:t>
            </a:r>
            <a:r>
              <a:rPr lang="en-US" sz="2800" dirty="0" smtClean="0">
                <a:latin typeface="BrowalliaUPC" pitchFamily="34" charset="-34"/>
                <a:cs typeface="BrowalliaUPC" pitchFamily="34" charset="-34"/>
              </a:rPr>
              <a:t>Selling </a:t>
            </a:r>
            <a:r>
              <a:rPr lang="en-US" sz="2800" dirty="0">
                <a:latin typeface="BrowalliaUPC" pitchFamily="34" charset="-34"/>
                <a:cs typeface="BrowalliaUPC" pitchFamily="34" charset="-34"/>
              </a:rPr>
              <a:t>Concept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)</a:t>
            </a:r>
            <a:endParaRPr lang="en-US" sz="2800" dirty="0" smtClean="0">
              <a:latin typeface="BrowalliaUPC" pitchFamily="34" charset="-34"/>
              <a:cs typeface="BrowalliaUPC" pitchFamily="34" charset="-34"/>
            </a:endParaRPr>
          </a:p>
          <a:p>
            <a:r>
              <a:rPr lang="en-US" sz="2800" dirty="0" smtClean="0">
                <a:latin typeface="BrowalliaUPC" pitchFamily="34" charset="-34"/>
                <a:cs typeface="BrowalliaUPC" pitchFamily="34" charset="-34"/>
              </a:rPr>
              <a:t>4. 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แนวคิดมุ่งการตลาด (</a:t>
            </a:r>
            <a:r>
              <a:rPr lang="en-US" sz="2800" dirty="0" smtClean="0">
                <a:latin typeface="BrowalliaUPC" pitchFamily="34" charset="-34"/>
                <a:cs typeface="BrowalliaUPC" pitchFamily="34" charset="-34"/>
              </a:rPr>
              <a:t>The Marketing Concept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)</a:t>
            </a:r>
            <a:endParaRPr lang="en-US" sz="2800" dirty="0" smtClean="0">
              <a:latin typeface="BrowalliaUPC" pitchFamily="34" charset="-34"/>
              <a:cs typeface="BrowalliaUPC" pitchFamily="34" charset="-34"/>
            </a:endParaRPr>
          </a:p>
          <a:p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5. แนวคิดมุ่งการตลาดเพื่อสังคม (</a:t>
            </a:r>
            <a:r>
              <a:rPr lang="en-US" sz="2800" dirty="0">
                <a:latin typeface="BrowalliaUPC" pitchFamily="34" charset="-34"/>
                <a:cs typeface="BrowalliaUPC" pitchFamily="34" charset="-34"/>
              </a:rPr>
              <a:t>The </a:t>
            </a:r>
            <a:r>
              <a:rPr lang="en-US" sz="2800" dirty="0" smtClean="0">
                <a:latin typeface="BrowalliaUPC" pitchFamily="34" charset="-34"/>
                <a:cs typeface="BrowalliaUPC" pitchFamily="34" charset="-34"/>
              </a:rPr>
              <a:t>Social </a:t>
            </a:r>
            <a:r>
              <a:rPr lang="en-US" sz="2800" dirty="0">
                <a:latin typeface="BrowalliaUPC" pitchFamily="34" charset="-34"/>
                <a:cs typeface="BrowalliaUPC" pitchFamily="34" charset="-34"/>
              </a:rPr>
              <a:t>Marketing </a:t>
            </a:r>
            <a:r>
              <a:rPr lang="en-US" sz="2800" dirty="0" smtClean="0">
                <a:latin typeface="BrowalliaUPC" pitchFamily="34" charset="-34"/>
                <a:cs typeface="BrowalliaUPC" pitchFamily="34" charset="-34"/>
              </a:rPr>
              <a:t> Concept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)</a:t>
            </a:r>
            <a:endParaRPr lang="en-US" sz="2800" dirty="0">
              <a:latin typeface="BrowalliaUPC" pitchFamily="34" charset="-34"/>
              <a:cs typeface="Browall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7071698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83568" y="2492896"/>
            <a:ext cx="7772400" cy="1470025"/>
          </a:xfrm>
          <a:solidFill>
            <a:schemeClr val="bg1">
              <a:alpha val="84000"/>
            </a:schemeClr>
          </a:solidFill>
        </p:spPr>
        <p:txBody>
          <a:bodyPr/>
          <a:lstStyle/>
          <a:p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หน่วยที่ 1 </a:t>
            </a:r>
            <a:br>
              <a:rPr lang="th-TH" b="1" dirty="0" smtClean="0">
                <a:latin typeface="Browallia New" pitchFamily="34" charset="-34"/>
                <a:cs typeface="Browallia New" pitchFamily="34" charset="-34"/>
              </a:rPr>
            </a:br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การอาชีพการขายและแนวคิดทางการตลาด</a:t>
            </a:r>
            <a:endParaRPr lang="en-US" b="1" dirty="0">
              <a:latin typeface="Browallia New" pitchFamily="34" charset="-34"/>
              <a:cs typeface="Browall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6662939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980928"/>
          </a:xfrm>
          <a:solidFill>
            <a:schemeClr val="bg1">
              <a:alpha val="82000"/>
            </a:schemeClr>
          </a:solidFill>
        </p:spPr>
        <p:txBody>
          <a:bodyPr/>
          <a:lstStyle/>
          <a:p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ความหมายของ “การขาย”</a:t>
            </a:r>
          </a:p>
          <a:p>
            <a:pPr marL="0" indent="0" algn="thaiDist">
              <a:buNone/>
            </a:pPr>
            <a:r>
              <a:rPr lang="th-TH" dirty="0" smtClean="0">
                <a:latin typeface="Browallia New" pitchFamily="34" charset="-34"/>
                <a:cs typeface="Browallia New" pitchFamily="34" charset="-34"/>
              </a:rPr>
              <a:t>	“การขาย” หมายถึง การโอนเปลี่ยนมือสินค้าหรือบริการระหว่าง             ผู้ซื้อและผู้ขายหรือเป็นกระบวนการในการกระตุ้นลูกค้าหรือผู้มุ่งหวัง                 ให้มีความต้องการในการซื้อสินค้าหรือบริการนั้น ๆ ด้วยความพอใจและผู้ขายได้รับการตอบสนองด้วยยอดขายและกำไร</a:t>
            </a:r>
            <a:endParaRPr lang="en-US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31328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  <a:solidFill>
            <a:schemeClr val="bg1">
              <a:alpha val="81000"/>
            </a:schemeClr>
          </a:solidFill>
        </p:spPr>
        <p:txBody>
          <a:bodyPr/>
          <a:lstStyle/>
          <a:p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อาชีพการขาย</a:t>
            </a:r>
            <a:endParaRPr lang="en-US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412776"/>
            <a:ext cx="8496944" cy="5040560"/>
          </a:xfrm>
          <a:solidFill>
            <a:schemeClr val="bg1">
              <a:alpha val="95000"/>
            </a:schemeClr>
          </a:solidFill>
        </p:spPr>
        <p:txBody>
          <a:bodyPr>
            <a:normAutofit/>
          </a:bodyPr>
          <a:lstStyle/>
          <a:p>
            <a:pPr marL="0" indent="0" algn="thaiDist">
              <a:buNone/>
            </a:pPr>
            <a:r>
              <a:rPr lang="en-US" sz="2800" dirty="0" smtClean="0">
                <a:latin typeface="BrowalliaUPC" pitchFamily="34" charset="-34"/>
                <a:cs typeface="BrowalliaUPC" pitchFamily="34" charset="-34"/>
              </a:rPr>
              <a:t>	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“การขายเป็นทั้งศาสตร์และศิลป์” บุคลากรการขายที่มีทักษะและศึกษาเกี่ยวกับศาสตร์และศิลป์ทางการขายถือได้ว่าเป็น “นักขายมืออาชีพ” (</a:t>
            </a:r>
            <a:r>
              <a:rPr lang="en-US" sz="2800" dirty="0" smtClean="0">
                <a:latin typeface="BrowalliaUPC" pitchFamily="34" charset="-34"/>
                <a:cs typeface="BrowalliaUPC" pitchFamily="34" charset="-34"/>
              </a:rPr>
              <a:t>Professional Salesman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) ดังนั้นเมื่อกล่าวถึงคำว่า “อาชีพที่มีการกำหนดตำแหน่งการขายในองค์กร” บุคลากรประเภทนี้ก็คือ นักขาย (</a:t>
            </a:r>
            <a:r>
              <a:rPr lang="en-US" sz="2800" dirty="0" smtClean="0">
                <a:latin typeface="BrowalliaUPC" pitchFamily="34" charset="-34"/>
                <a:cs typeface="BrowalliaUPC" pitchFamily="34" charset="-34"/>
              </a:rPr>
              <a:t>Sales 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-</a:t>
            </a:r>
            <a:r>
              <a:rPr lang="en-US" sz="2800" dirty="0" smtClean="0">
                <a:latin typeface="BrowalliaUPC" pitchFamily="34" charset="-34"/>
                <a:cs typeface="BrowalliaUPC" pitchFamily="34" charset="-34"/>
              </a:rPr>
              <a:t> man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)</a:t>
            </a:r>
            <a:r>
              <a:rPr lang="en-US" sz="2800" dirty="0">
                <a:latin typeface="BrowalliaUPC" pitchFamily="34" charset="-34"/>
                <a:cs typeface="BrowalliaUPC" pitchFamily="34" charset="-34"/>
              </a:rPr>
              <a:t> 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ต้องมีพื้นฐานสำคัญประกอบด้วย</a:t>
            </a:r>
          </a:p>
          <a:p>
            <a:pPr marL="0" indent="0" algn="thaiDist">
              <a:buNone/>
            </a:pPr>
            <a:r>
              <a:rPr lang="th-TH" sz="2800" dirty="0">
                <a:latin typeface="BrowalliaUPC" pitchFamily="34" charset="-34"/>
                <a:cs typeface="BrowalliaUPC" pitchFamily="34" charset="-34"/>
              </a:rPr>
              <a:t>	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1. ต้องมีความรู้</a:t>
            </a:r>
          </a:p>
          <a:p>
            <a:pPr marL="0" indent="0" algn="thaiDist">
              <a:buNone/>
            </a:pPr>
            <a:r>
              <a:rPr lang="th-TH" sz="2800" dirty="0">
                <a:latin typeface="BrowalliaUPC" pitchFamily="34" charset="-34"/>
                <a:cs typeface="BrowalliaUPC" pitchFamily="34" charset="-34"/>
              </a:rPr>
              <a:t>	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2. ต้องเป็นผู้ที่มีการพัฒนา</a:t>
            </a:r>
          </a:p>
          <a:p>
            <a:pPr marL="0" indent="0" algn="thaiDist">
              <a:buNone/>
            </a:pPr>
            <a:r>
              <a:rPr lang="th-TH" sz="2800" dirty="0">
                <a:latin typeface="BrowalliaUPC" pitchFamily="34" charset="-34"/>
                <a:cs typeface="BrowalliaUPC" pitchFamily="34" charset="-34"/>
              </a:rPr>
              <a:t>	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3. ต้องได้รับการฝึกหัด</a:t>
            </a:r>
          </a:p>
          <a:p>
            <a:pPr marL="0" indent="0" algn="thaiDist">
              <a:buNone/>
            </a:pPr>
            <a:r>
              <a:rPr lang="th-TH" sz="2800" dirty="0">
                <a:latin typeface="BrowalliaUPC" pitchFamily="34" charset="-34"/>
                <a:cs typeface="BrowalliaUPC" pitchFamily="34" charset="-34"/>
              </a:rPr>
              <a:t>	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4. ต้องเป็นผู้ที่มีจรรยาบรรณ</a:t>
            </a:r>
          </a:p>
          <a:p>
            <a:pPr marL="0" indent="0" algn="thaiDist">
              <a:buNone/>
            </a:pP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	5. ต้องมีหลักเกณฑ์และมาตรฐาน</a:t>
            </a:r>
          </a:p>
          <a:p>
            <a:pPr marL="0" indent="0" algn="thaiDist">
              <a:buNone/>
            </a:pPr>
            <a:r>
              <a:rPr lang="th-TH" sz="2800" dirty="0">
                <a:latin typeface="BrowalliaUPC" pitchFamily="34" charset="-34"/>
                <a:cs typeface="BrowalliaUPC" pitchFamily="34" charset="-34"/>
              </a:rPr>
              <a:t>	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6. ต้องตระหนักถึงการให้บริการแก่ผู้อื่น</a:t>
            </a:r>
            <a:endParaRPr lang="en-US" sz="2800" dirty="0">
              <a:latin typeface="BrowalliaUPC" pitchFamily="34" charset="-34"/>
              <a:cs typeface="Browall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0859622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  <a:solidFill>
            <a:schemeClr val="bg1">
              <a:alpha val="93000"/>
            </a:schemeClr>
          </a:solidFill>
        </p:spPr>
        <p:txBody>
          <a:bodyPr/>
          <a:lstStyle/>
          <a:p>
            <a:pPr marL="0" indent="0" algn="thaiDist">
              <a:buNone/>
            </a:pP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	</a:t>
            </a:r>
            <a:endParaRPr lang="en-US" sz="2800" dirty="0" smtClean="0">
              <a:latin typeface="BrowalliaUPC" pitchFamily="34" charset="-34"/>
              <a:cs typeface="BrowalliaUPC" pitchFamily="34" charset="-34"/>
            </a:endParaRPr>
          </a:p>
          <a:p>
            <a:pPr marL="0" indent="0" algn="thaiDist">
              <a:buNone/>
            </a:pPr>
            <a:r>
              <a:rPr lang="en-US" sz="2800" dirty="0">
                <a:latin typeface="BrowalliaUPC" pitchFamily="34" charset="-34"/>
                <a:cs typeface="BrowalliaUPC" pitchFamily="34" charset="-34"/>
              </a:rPr>
              <a:t>	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“การขายจึงมีส่วนที่ทำให้โลกก้าวหน้า สามารถสร้างการพัฒนาและก่อให้เกิดเทคโนโลยีสมัยใหม่โดยไม่หยุดยั้ง ซึ่งจะก่อให้เกิดคุณภาพชีวิตที่ดีขึ้น”</a:t>
            </a:r>
          </a:p>
          <a:p>
            <a:pPr marL="0" indent="0" algn="thaiDist">
              <a:buNone/>
            </a:pP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ความสำคัญของอาชีพนักขายที่มีประสิทธิภาพ ได้แก่</a:t>
            </a:r>
          </a:p>
          <a:p>
            <a:pPr algn="thaiDist">
              <a:buFont typeface="Wingdings" pitchFamily="2" charset="2"/>
              <a:buChar char="Ø"/>
            </a:pP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ทักษะ (</a:t>
            </a:r>
            <a:r>
              <a:rPr lang="en-US" sz="2800" dirty="0" smtClean="0">
                <a:latin typeface="BrowalliaUPC" pitchFamily="34" charset="-34"/>
                <a:cs typeface="BrowalliaUPC" pitchFamily="34" charset="-34"/>
              </a:rPr>
              <a:t>Skill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)</a:t>
            </a:r>
            <a:endParaRPr lang="en-US" sz="2800" dirty="0" smtClean="0">
              <a:latin typeface="BrowalliaUPC" pitchFamily="34" charset="-34"/>
              <a:cs typeface="BrowalliaUPC" pitchFamily="34" charset="-34"/>
            </a:endParaRPr>
          </a:p>
          <a:p>
            <a:pPr algn="thaiDist">
              <a:buFont typeface="Wingdings" pitchFamily="2" charset="2"/>
              <a:buChar char="Ø"/>
            </a:pP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สินค้าและบริการ (</a:t>
            </a:r>
            <a:r>
              <a:rPr lang="en-US" sz="2800" dirty="0" smtClean="0">
                <a:latin typeface="BrowalliaUPC" pitchFamily="34" charset="-34"/>
                <a:cs typeface="BrowalliaUPC" pitchFamily="34" charset="-34"/>
              </a:rPr>
              <a:t>Goods  Service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)</a:t>
            </a:r>
            <a:endParaRPr lang="en-US" sz="2800" dirty="0" smtClean="0">
              <a:latin typeface="BrowalliaUPC" pitchFamily="34" charset="-34"/>
              <a:cs typeface="BrowalliaUPC" pitchFamily="34" charset="-34"/>
            </a:endParaRPr>
          </a:p>
          <a:p>
            <a:pPr algn="thaiDist">
              <a:buFont typeface="Wingdings" pitchFamily="2" charset="2"/>
              <a:buChar char="Ø"/>
            </a:pP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การบริการ (</a:t>
            </a:r>
            <a:r>
              <a:rPr lang="en-US" sz="2800" dirty="0" smtClean="0">
                <a:latin typeface="BrowalliaUPC" pitchFamily="34" charset="-34"/>
                <a:cs typeface="BrowalliaUPC" pitchFamily="34" charset="-34"/>
              </a:rPr>
              <a:t>Services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)</a:t>
            </a:r>
            <a:endParaRPr lang="en-US" sz="2800" dirty="0" smtClean="0">
              <a:latin typeface="BrowalliaUPC" pitchFamily="34" charset="-34"/>
              <a:cs typeface="BrowalliaUPC" pitchFamily="34" charset="-34"/>
            </a:endParaRPr>
          </a:p>
          <a:p>
            <a:pPr algn="thaiDist">
              <a:buFont typeface="Wingdings" pitchFamily="2" charset="2"/>
              <a:buChar char="Ø"/>
            </a:pP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ความคิดสร้างสรรค์ (</a:t>
            </a:r>
            <a:r>
              <a:rPr lang="en-US" sz="2800" dirty="0" smtClean="0">
                <a:latin typeface="BrowalliaUPC" pitchFamily="34" charset="-34"/>
                <a:cs typeface="BrowalliaUPC" pitchFamily="34" charset="-34"/>
              </a:rPr>
              <a:t>Creativity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)</a:t>
            </a:r>
          </a:p>
          <a:p>
            <a:pPr algn="thaiDist">
              <a:buFont typeface="Wingdings" pitchFamily="2" charset="2"/>
              <a:buChar char="Ø"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5241333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  <a:solidFill>
            <a:schemeClr val="bg1">
              <a:alpha val="98000"/>
            </a:schemeClr>
          </a:solidFill>
        </p:spPr>
        <p:txBody>
          <a:bodyPr/>
          <a:lstStyle/>
          <a:p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โอกาสและความก้าวหน้าของอาชีพ มีดังต่อไปนี้</a:t>
            </a:r>
            <a:endParaRPr lang="en-US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844824"/>
            <a:ext cx="8229600" cy="2548880"/>
          </a:xfrm>
          <a:solidFill>
            <a:schemeClr val="bg1">
              <a:alpha val="86000"/>
            </a:schemeClr>
          </a:solidFill>
        </p:spPr>
        <p:txBody>
          <a:bodyPr/>
          <a:lstStyle/>
          <a:p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ประกันรายได้โดยตรงกับเวลา</a:t>
            </a:r>
          </a:p>
          <a:p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โอกาส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ในความก้าวหน้า</a:t>
            </a:r>
            <a:endParaRPr lang="th-TH" sz="2800" dirty="0" smtClean="0">
              <a:latin typeface="BrowalliaUPC" pitchFamily="34" charset="-34"/>
              <a:cs typeface="BrowalliaUPC" pitchFamily="34" charset="-34"/>
            </a:endParaRPr>
          </a:p>
          <a:p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อาชีพการขายเป็น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อาชีพ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อิสระ</a:t>
            </a:r>
            <a:endParaRPr lang="th-TH" sz="2800" dirty="0" smtClean="0">
              <a:latin typeface="BrowalliaUPC" pitchFamily="34" charset="-34"/>
              <a:cs typeface="BrowalliaUPC" pitchFamily="34" charset="-34"/>
            </a:endParaRPr>
          </a:p>
          <a:p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อาชีพการขายจัดได้ว่าเป็นชีวิตประจำวัน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53970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  <a:solidFill>
            <a:schemeClr val="bg1">
              <a:alpha val="80000"/>
            </a:schemeClr>
          </a:solidFill>
        </p:spPr>
        <p:txBody>
          <a:bodyPr>
            <a:normAutofit/>
          </a:bodyPr>
          <a:lstStyle/>
          <a:p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ความรู้พื้นฐาน 3 ประการ</a:t>
            </a:r>
            <a:r>
              <a:rPr lang="th-TH" sz="4800" b="1" dirty="0" smtClean="0">
                <a:latin typeface="Browallia New" pitchFamily="34" charset="-34"/>
                <a:cs typeface="Browallia New" pitchFamily="34" charset="-34"/>
              </a:rPr>
              <a:t> </a:t>
            </a:r>
            <a:r>
              <a:rPr lang="th-TH" sz="3200" b="1" dirty="0" smtClean="0">
                <a:latin typeface="BrowalliaUPC" pitchFamily="34" charset="-34"/>
                <a:cs typeface="BrowalliaUPC" pitchFamily="34" charset="-34"/>
              </a:rPr>
              <a:t>ที่นักขายมืออาชีพจะต้องมี</a:t>
            </a:r>
            <a:endParaRPr lang="en-US" b="1" dirty="0">
              <a:latin typeface="BrowalliaUPC" pitchFamily="34" charset="-34"/>
              <a:cs typeface="BrowalliaUPC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196752"/>
            <a:ext cx="8229600" cy="4929411"/>
          </a:xfrm>
          <a:solidFill>
            <a:schemeClr val="bg1">
              <a:alpha val="91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h-TH" sz="2800" b="1" dirty="0" smtClean="0">
                <a:latin typeface="BrowalliaUPC" pitchFamily="34" charset="-34"/>
                <a:cs typeface="BrowalliaUPC" pitchFamily="34" charset="-34"/>
              </a:rPr>
              <a:t>นักขายมืออาชีพควรมีคุณสมบัติ 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ดังนี้</a:t>
            </a: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การมีบุคลิกภาพนักขาย</a:t>
            </a:r>
          </a:p>
          <a:p>
            <a:pPr marL="514350" indent="-514350">
              <a:buFont typeface="Arial" pitchFamily="34" charset="0"/>
              <a:buAutoNum type="arabicPeriod"/>
            </a:pP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ความรู้เกี่ยวกับสินค้าหรือบริการเป็นอย่างดี</a:t>
            </a:r>
          </a:p>
          <a:p>
            <a:pPr marL="514350" indent="-514350">
              <a:buFont typeface="Arial" pitchFamily="34" charset="0"/>
              <a:buAutoNum type="arabicPeriod"/>
            </a:pP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ความรู้มุ่งหวังในอาชีพและแสวงหาช่องทางในอนาคต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3429000"/>
            <a:ext cx="3600400" cy="2707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002359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  <a:solidFill>
            <a:schemeClr val="bg1">
              <a:alpha val="78000"/>
            </a:schemeClr>
          </a:solidFill>
        </p:spPr>
        <p:txBody>
          <a:bodyPr/>
          <a:lstStyle/>
          <a:p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ลักษณะสำคัญของอาชีพการขาย</a:t>
            </a:r>
            <a:endParaRPr lang="en-US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4353347"/>
          </a:xfrm>
          <a:solidFill>
            <a:schemeClr val="bg1">
              <a:alpha val="91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th-TH" sz="2800" b="1" dirty="0" smtClean="0">
                <a:latin typeface="Browallia New" pitchFamily="34" charset="-34"/>
                <a:cs typeface="Browallia New" pitchFamily="34" charset="-34"/>
              </a:rPr>
              <a:t>โดยทั่วไปแล้วอาชีพการขายจะมีลักษณะที่แตกต่างจากอาชีพอื่น ๆ </a:t>
            </a: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ดังนี้คือ</a:t>
            </a: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อาชีพการขาย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เป็นอาชีพที่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ให้รายได้สูง</a:t>
            </a: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ความสำเร็จของอาชีพการขายสามารถวัดได้ในระยะหนึ่ง</a:t>
            </a: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อาชีพการขายเป็นอาชีพอิสระ</a:t>
            </a: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อาชีพการขายเป็นอาชีพที่ไม่หยุด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นิ่ง</a:t>
            </a:r>
            <a:endParaRPr lang="th-TH" sz="2800" dirty="0" smtClean="0">
              <a:latin typeface="BrowalliaUPC" pitchFamily="34" charset="-34"/>
              <a:cs typeface="BrowalliaUPC" pitchFamily="34" charset="-34"/>
            </a:endParaRP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วิชาชีพการขายเป็นสิ่งที่จำเป็นสำหรับผู้บริหารระดับสูง</a:t>
            </a: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อาชีพการขายเป็นอาชีพที่ท้าทายความสามารถ</a:t>
            </a: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อาชีพการขายเป็นอาชีพที่ต้องใช้ความพยายาม</a:t>
            </a:r>
          </a:p>
          <a:p>
            <a:pPr marL="0" indent="0">
              <a:buNone/>
            </a:pPr>
            <a:endParaRPr lang="th-TH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44946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bg1">
              <a:alpha val="76000"/>
            </a:schemeClr>
          </a:solidFill>
        </p:spPr>
        <p:txBody>
          <a:bodyPr/>
          <a:lstStyle/>
          <a:p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อุปสรรคของอาชีพการขาย</a:t>
            </a:r>
            <a:endParaRPr lang="en-US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845024"/>
          </a:xfrm>
          <a:solidFill>
            <a:schemeClr val="bg1">
              <a:alpha val="73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h-TH" sz="2800" b="1" dirty="0" smtClean="0">
                <a:latin typeface="Browallia New" pitchFamily="34" charset="-34"/>
                <a:cs typeface="Browallia New" pitchFamily="34" charset="-34"/>
              </a:rPr>
              <a:t>อุปสรรคของอาชีพการขายแบ่งได้ 2 ชนิดใหญ่ ๆ คือ อุปสรรคภายในองค์กรและภายนอกองค์กร </a:t>
            </a: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ดังนี้</a:t>
            </a:r>
          </a:p>
          <a:p>
            <a:pPr marL="0" indent="0">
              <a:buNone/>
            </a:pP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อุปสรรคภายในองค์กร</a:t>
            </a: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สินค้าไม่มีคุณภาพ</a:t>
            </a: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บริการไม่ดีพอ</a:t>
            </a: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ตัวนักขายเอง</a:t>
            </a:r>
          </a:p>
          <a:p>
            <a:pPr marL="514350" indent="-514350">
              <a:buAutoNum type="arabicPeriod"/>
            </a:pPr>
            <a:r>
              <a:rPr lang="th-TH" sz="2800" dirty="0" smtClean="0">
                <a:latin typeface="BrowalliaUPC" pitchFamily="34" charset="-34"/>
                <a:cs typeface="BrowalliaUPC" pitchFamily="34" charset="-34"/>
              </a:rPr>
              <a:t>ฝ่ายงานอื่น ๆ</a:t>
            </a:r>
          </a:p>
          <a:p>
            <a:pPr marL="0" indent="0">
              <a:buNone/>
            </a:pPr>
            <a:endParaRPr lang="en-US" sz="2800" dirty="0">
              <a:latin typeface="Browallia New" pitchFamily="34" charset="-34"/>
              <a:cs typeface="Browall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9234800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</TotalTime>
  <Words>351</Words>
  <Application>Microsoft Office PowerPoint</Application>
  <PresentationFormat>On-screen Show (4:3)</PresentationFormat>
  <Paragraphs>63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PowerPoint Presentation</vt:lpstr>
      <vt:lpstr>หน่วยที่ 1  การอาชีพการขายและแนวคิดทางการตลาด</vt:lpstr>
      <vt:lpstr>PowerPoint Presentation</vt:lpstr>
      <vt:lpstr>อาชีพการขาย</vt:lpstr>
      <vt:lpstr>PowerPoint Presentation</vt:lpstr>
      <vt:lpstr>โอกาสและความก้าวหน้าของอาชีพ มีดังต่อไปนี้</vt:lpstr>
      <vt:lpstr>ความรู้พื้นฐาน 3 ประการ ที่นักขายมืออาชีพจะต้องมี</vt:lpstr>
      <vt:lpstr>ลักษณะสำคัญของอาชีพการขาย</vt:lpstr>
      <vt:lpstr>อุปสรรคของอาชีพการขาย</vt:lpstr>
      <vt:lpstr>อุปสรรคภายนอกองค์กร</vt:lpstr>
      <vt:lpstr>ความหมายและแนวคิดทางการตลาด</vt:lpstr>
      <vt:lpstr>แนวคิดทางการตลาด แบ่งเป็น 5 ประเภท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การขายเบื้องต้น 2</dc:title>
  <dc:creator>Windows User</dc:creator>
  <cp:lastModifiedBy>Windows User</cp:lastModifiedBy>
  <cp:revision>32</cp:revision>
  <cp:lastPrinted>2017-11-07T08:24:44Z</cp:lastPrinted>
  <dcterms:created xsi:type="dcterms:W3CDTF">2017-10-21T17:17:06Z</dcterms:created>
  <dcterms:modified xsi:type="dcterms:W3CDTF">2017-11-09T06:32:19Z</dcterms:modified>
</cp:coreProperties>
</file>