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4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6" r:id="rId8"/>
    <p:sldId id="262" r:id="rId9"/>
    <p:sldId id="267" r:id="rId10"/>
    <p:sldId id="263" r:id="rId11"/>
    <p:sldId id="264" r:id="rId12"/>
    <p:sldId id="265" r:id="rId13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3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3BFFD3-9183-4A65-9C03-55EE0133862B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AEFF3F-77B2-4FAC-8FC7-4807D8D731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19158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AA5FC-5874-4A20-A4E0-B2DC3CD8613E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CAF49-3052-4E44-8488-CAD71D8C0C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53480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AA5FC-5874-4A20-A4E0-B2DC3CD8613E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CAF49-3052-4E44-8488-CAD71D8C0C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8028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AA5FC-5874-4A20-A4E0-B2DC3CD8613E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CAF49-3052-4E44-8488-CAD71D8C0C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28331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AA5FC-5874-4A20-A4E0-B2DC3CD8613E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CAF49-3052-4E44-8488-CAD71D8C0C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86973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AA5FC-5874-4A20-A4E0-B2DC3CD8613E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CAF49-3052-4E44-8488-CAD71D8C0C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7851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AA5FC-5874-4A20-A4E0-B2DC3CD8613E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CAF49-3052-4E44-8488-CAD71D8C0C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72238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AA5FC-5874-4A20-A4E0-B2DC3CD8613E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CAF49-3052-4E44-8488-CAD71D8C0C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0933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AA5FC-5874-4A20-A4E0-B2DC3CD8613E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CAF49-3052-4E44-8488-CAD71D8C0C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9725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AA5FC-5874-4A20-A4E0-B2DC3CD8613E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CAF49-3052-4E44-8488-CAD71D8C0C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45876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AA5FC-5874-4A20-A4E0-B2DC3CD8613E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CAF49-3052-4E44-8488-CAD71D8C0C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77754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AA5FC-5874-4A20-A4E0-B2DC3CD8613E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CAF49-3052-4E44-8488-CAD71D8C0C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95799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AAA5FC-5874-4A20-A4E0-B2DC3CD8613E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0CAF49-3052-4E44-8488-CAD71D8C0C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50718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5576" y="2204864"/>
            <a:ext cx="7772400" cy="1470025"/>
          </a:xfrm>
          <a:solidFill>
            <a:schemeClr val="bg1">
              <a:alpha val="72000"/>
            </a:schemeClr>
          </a:solidFill>
        </p:spPr>
        <p:txBody>
          <a:bodyPr/>
          <a:lstStyle/>
          <a:p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หน่วยที่ 6</a:t>
            </a:r>
            <a:br>
              <a:rPr lang="th-TH" b="1" dirty="0" smtClean="0">
                <a:latin typeface="Browallia New" pitchFamily="34" charset="-34"/>
                <a:cs typeface="Browallia New" pitchFamily="34" charset="-34"/>
              </a:rPr>
            </a:b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การเสนอขาย (</a:t>
            </a:r>
            <a:r>
              <a:rPr lang="en-US" b="1" dirty="0" smtClean="0">
                <a:latin typeface="Browallia New" pitchFamily="34" charset="-34"/>
                <a:cs typeface="Browallia New" pitchFamily="34" charset="-34"/>
              </a:rPr>
              <a:t>Presentation</a:t>
            </a: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)</a:t>
            </a:r>
            <a:endParaRPr lang="en-US" b="1" dirty="0"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2462652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1143000"/>
          </a:xfrm>
          <a:solidFill>
            <a:schemeClr val="bg1">
              <a:alpha val="78000"/>
            </a:schemeClr>
          </a:solidFill>
        </p:spPr>
        <p:txBody>
          <a:bodyPr/>
          <a:lstStyle/>
          <a:p>
            <a:r>
              <a:rPr lang="en-US" sz="6600" b="1" dirty="0" smtClean="0">
                <a:latin typeface="Browallia New" pitchFamily="34" charset="-34"/>
                <a:cs typeface="Browallia New" pitchFamily="34" charset="-34"/>
              </a:rPr>
              <a:t>F</a:t>
            </a:r>
            <a:r>
              <a:rPr lang="en-US" b="1" dirty="0" smtClean="0">
                <a:latin typeface="Browallia New" pitchFamily="34" charset="-34"/>
                <a:cs typeface="Browallia New" pitchFamily="34" charset="-34"/>
              </a:rPr>
              <a:t>AB </a:t>
            </a: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เทคนิคการเสนอขาย</a:t>
            </a:r>
            <a:endParaRPr lang="en-US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988840"/>
            <a:ext cx="8229600" cy="4525963"/>
          </a:xfrm>
          <a:solidFill>
            <a:schemeClr val="bg1">
              <a:alpha val="81000"/>
            </a:schemeClr>
          </a:solidFill>
        </p:spPr>
        <p:txBody>
          <a:bodyPr/>
          <a:lstStyle/>
          <a:p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เทคนิคในการเสนอขายตามหลักการสูตร </a:t>
            </a:r>
            <a:r>
              <a:rPr lang="en-US" sz="2800" dirty="0" smtClean="0">
                <a:latin typeface="BrowalliaUPC" pitchFamily="34" charset="-34"/>
                <a:cs typeface="BrowalliaUPC" pitchFamily="34" charset="-34"/>
              </a:rPr>
              <a:t>FAB 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คือ</a:t>
            </a:r>
          </a:p>
          <a:p>
            <a:pPr marL="0" indent="0">
              <a:buNone/>
            </a:pPr>
            <a:r>
              <a:rPr lang="en-US" sz="2800" dirty="0" smtClean="0">
                <a:latin typeface="BrowalliaUPC" pitchFamily="34" charset="-34"/>
                <a:cs typeface="BrowalliaUPC" pitchFamily="34" charset="-34"/>
              </a:rPr>
              <a:t>F : Feature 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คือ การชี้แจงรูปลักษณ์ ส่วนประกอบ องค์ประกอบที่มาของสินค้าหรือบริการ</a:t>
            </a:r>
          </a:p>
          <a:p>
            <a:pPr marL="0" indent="0">
              <a:buNone/>
            </a:pPr>
            <a:r>
              <a:rPr lang="en-US" sz="2800" dirty="0" smtClean="0">
                <a:latin typeface="BrowalliaUPC" pitchFamily="34" charset="-34"/>
                <a:cs typeface="BrowalliaUPC" pitchFamily="34" charset="-34"/>
              </a:rPr>
              <a:t>A : Advantage 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คือ การกล่าวถึงข้อดีหรือส่วน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ดีของ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สินค้าหรือบริการจากรูปลักษณ์ดังกล่าวในข้อแรก</a:t>
            </a:r>
          </a:p>
          <a:p>
            <a:pPr marL="0" indent="0">
              <a:buNone/>
            </a:pPr>
            <a:r>
              <a:rPr lang="en-US" sz="2800" dirty="0" smtClean="0">
                <a:latin typeface="BrowalliaUPC" pitchFamily="34" charset="-34"/>
                <a:cs typeface="BrowalliaUPC" pitchFamily="34" charset="-34"/>
              </a:rPr>
              <a:t>B : Benefits 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คือ การมองถึงประโยชน์ที่ลูกค้าจะได้รับ โดยเป็นเหตุผลโยงใยมาจากสองข้อแรก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37554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850106"/>
          </a:xfrm>
          <a:solidFill>
            <a:schemeClr val="bg1">
              <a:alpha val="65000"/>
            </a:schemeClr>
          </a:solidFill>
        </p:spPr>
        <p:txBody>
          <a:bodyPr/>
          <a:lstStyle/>
          <a:p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การเสนอขายในภาวะเศรษฐกิจเปลี่ยนแปลง</a:t>
            </a:r>
            <a:endParaRPr lang="en-US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844824"/>
            <a:ext cx="8229600" cy="4608512"/>
          </a:xfrm>
          <a:solidFill>
            <a:schemeClr val="bg1">
              <a:alpha val="73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th-TH" sz="2800" b="1" dirty="0" smtClean="0">
                <a:latin typeface="Browallia New" pitchFamily="34" charset="-34"/>
                <a:cs typeface="Browallia New" pitchFamily="34" charset="-34"/>
              </a:rPr>
              <a:t>1. การเสนอผลประโยชน์ให้กับลูกค้า</a:t>
            </a:r>
          </a:p>
          <a:p>
            <a:pPr marL="0" indent="0">
              <a:buNone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	1.1 ต้องพยายามรักษาลูกค้าปัจจุบันให้ได้</a:t>
            </a:r>
          </a:p>
          <a:p>
            <a:pPr marL="0" indent="0">
              <a:buNone/>
            </a:pPr>
            <a:r>
              <a:rPr lang="th-TH" sz="2800" dirty="0">
                <a:latin typeface="BrowalliaUPC" pitchFamily="34" charset="-34"/>
                <a:cs typeface="BrowalliaUPC" pitchFamily="34" charset="-34"/>
              </a:rPr>
              <a:t>	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1.2 ต้องมีความคิดสร้างสรรค์</a:t>
            </a:r>
          </a:p>
          <a:p>
            <a:pPr marL="0" indent="0">
              <a:buNone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	1.3 ต้องมีการพัฒนาตนเอง</a:t>
            </a:r>
          </a:p>
          <a:p>
            <a:pPr marL="0" indent="0">
              <a:buNone/>
            </a:pPr>
            <a:r>
              <a:rPr lang="th-TH" sz="2800" dirty="0">
                <a:latin typeface="BrowalliaUPC" pitchFamily="34" charset="-34"/>
                <a:cs typeface="BrowalliaUPC" pitchFamily="34" charset="-34"/>
              </a:rPr>
              <a:t>	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1.4 ต้องเน้นการสร้างความพึงพอใจ</a:t>
            </a:r>
          </a:p>
          <a:p>
            <a:pPr marL="0" indent="0">
              <a:buNone/>
            </a:pPr>
            <a:r>
              <a:rPr lang="th-TH" sz="2800" dirty="0">
                <a:latin typeface="BrowalliaUPC" pitchFamily="34" charset="-34"/>
                <a:cs typeface="BrowalliaUPC" pitchFamily="34" charset="-34"/>
              </a:rPr>
              <a:t>	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1.5 ต้องให้ความสำคัญกับการลงทุน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8620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706281"/>
            <a:ext cx="8229600" cy="5675047"/>
          </a:xfrm>
          <a:solidFill>
            <a:schemeClr val="bg1">
              <a:alpha val="66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th-TH" sz="2800" b="1" dirty="0" smtClean="0">
                <a:latin typeface="Browallia New" pitchFamily="34" charset="-34"/>
                <a:cs typeface="Browallia New" pitchFamily="34" charset="-34"/>
              </a:rPr>
              <a:t>2. การสร้างความสัมพันธ์ที่ดีกับลูกค้า</a:t>
            </a:r>
          </a:p>
          <a:p>
            <a:pPr marL="0" indent="0">
              <a:buNone/>
            </a:pPr>
            <a:r>
              <a:rPr lang="th-TH" sz="2800" dirty="0">
                <a:latin typeface="BrowalliaUPC" pitchFamily="34" charset="-34"/>
                <a:cs typeface="BrowalliaUPC" pitchFamily="34" charset="-34"/>
              </a:rPr>
              <a:t>	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2.1 การทำความเข้าใจถึงความต้องการลูกค้า</a:t>
            </a:r>
          </a:p>
          <a:p>
            <a:pPr marL="0" indent="0">
              <a:buNone/>
            </a:pPr>
            <a:r>
              <a:rPr lang="th-TH" sz="2800" dirty="0">
                <a:latin typeface="BrowalliaUPC" pitchFamily="34" charset="-34"/>
                <a:cs typeface="BrowalliaUPC" pitchFamily="34" charset="-34"/>
              </a:rPr>
              <a:t>	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2.2 การทำการสื่อสารให้ลูกค้าเข้าใจ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564904"/>
            <a:ext cx="3590925" cy="3273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89663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1143000"/>
          </a:xfrm>
          <a:solidFill>
            <a:schemeClr val="bg1">
              <a:alpha val="75000"/>
            </a:schemeClr>
          </a:solidFill>
        </p:spPr>
        <p:txBody>
          <a:bodyPr/>
          <a:lstStyle/>
          <a:p>
            <a:r>
              <a:rPr lang="th-TH" b="1" dirty="0" smtClean="0">
                <a:latin typeface="BrowalliaUPC" pitchFamily="34" charset="-34"/>
                <a:cs typeface="BrowalliaUPC" pitchFamily="34" charset="-34"/>
              </a:rPr>
              <a:t>ความหมายของการเสนอขาย</a:t>
            </a:r>
            <a:endParaRPr lang="en-US" b="1" dirty="0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6315" y="2318658"/>
            <a:ext cx="8229600" cy="1612776"/>
          </a:xfrm>
          <a:solidFill>
            <a:schemeClr val="bg1">
              <a:alpha val="86000"/>
            </a:schemeClr>
          </a:solidFill>
        </p:spPr>
        <p:txBody>
          <a:bodyPr/>
          <a:lstStyle/>
          <a:p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การเสนอขาย ถือเป็นขั้นตอนที่สำคัญขั้นตอนหนึ่งของกระบวนการขาย ซึ่งเริ่มต้นตั้งแต่การหาผู้มุ่งหวังไปจนถึงขั้นการปิดการขาย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93685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764704"/>
            <a:ext cx="8229600" cy="648072"/>
          </a:xfrm>
          <a:solidFill>
            <a:schemeClr val="bg1">
              <a:alpha val="86000"/>
            </a:schemeClr>
          </a:solidFill>
        </p:spPr>
        <p:txBody>
          <a:bodyPr>
            <a:normAutofit fontScale="90000"/>
          </a:bodyPr>
          <a:lstStyle/>
          <a:p>
            <a:r>
              <a:rPr lang="th-TH" b="1" dirty="0" smtClean="0">
                <a:latin typeface="BrowalliaUPC" pitchFamily="34" charset="-34"/>
                <a:cs typeface="BrowalliaUPC" pitchFamily="34" charset="-34"/>
              </a:rPr>
              <a:t>วัตถุประสงค์ของการเสนอขาย</a:t>
            </a:r>
            <a:endParaRPr lang="en-US" b="1" dirty="0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700808"/>
            <a:ext cx="8229600" cy="4896544"/>
          </a:xfrm>
          <a:solidFill>
            <a:schemeClr val="bg1">
              <a:alpha val="85000"/>
            </a:schemeClr>
          </a:solidFill>
        </p:spPr>
        <p:txBody>
          <a:bodyPr>
            <a:normAutofit/>
          </a:bodyPr>
          <a:lstStyle/>
          <a:p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การเสนอขายมีวัตถุประสงค์ในการกระตุ้น (</a:t>
            </a:r>
            <a:r>
              <a:rPr lang="en-US" sz="2800" dirty="0" smtClean="0">
                <a:latin typeface="BrowalliaUPC" pitchFamily="34" charset="-34"/>
                <a:cs typeface="BrowalliaUPC" pitchFamily="34" charset="-34"/>
              </a:rPr>
              <a:t>Arouse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)</a:t>
            </a:r>
            <a:r>
              <a:rPr lang="en-US" sz="2800" dirty="0" smtClean="0">
                <a:latin typeface="BrowalliaUPC" pitchFamily="34" charset="-34"/>
                <a:cs typeface="BrowalliaUPC" pitchFamily="34" charset="-34"/>
              </a:rPr>
              <a:t> 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ให้ผู้มุ่งหวังสนใจ ดังนี้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เพื่อให้ผู้มุ่งหวังได้สินค้าหรือบริการที่ผู้ขายนำเสนอขายต่อผู้มุ่งหวัง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เพื่อเสริมสร้าง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ความสำเร็จ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ของการขาย หมายถึง การที่องค์กรสามารถขายสินค้าหรือบริการแก่ผู้มุ่งหวังได้เป็นผลสำเร็จ</a:t>
            </a:r>
            <a:endParaRPr lang="en-US" sz="2800" dirty="0">
              <a:latin typeface="BrowalliaUPC" pitchFamily="34" charset="-34"/>
              <a:cs typeface="BrowalliaUPC" pitchFamily="34" charset="-34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573016"/>
            <a:ext cx="4972050" cy="2819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384395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1143000"/>
          </a:xfrm>
          <a:solidFill>
            <a:schemeClr val="bg1">
              <a:alpha val="76000"/>
            </a:schemeClr>
          </a:solidFill>
        </p:spPr>
        <p:txBody>
          <a:bodyPr/>
          <a:lstStyle/>
          <a:p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การเสนอขายที่มีประสิทธิภาพ</a:t>
            </a:r>
            <a:endParaRPr lang="en-US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988840"/>
            <a:ext cx="8229600" cy="4752528"/>
          </a:xfrm>
          <a:solidFill>
            <a:schemeClr val="bg1">
              <a:alpha val="82000"/>
            </a:schemeClr>
          </a:solidFill>
        </p:spPr>
        <p:txBody>
          <a:bodyPr/>
          <a:lstStyle/>
          <a:p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1. การเสนอขายจะต้องทำให้ผู้มุ่งหวังเกิดความเชื่อมั่น </a:t>
            </a:r>
          </a:p>
          <a:p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2. การเสนอขายต้องขจัดคู่แข่งขันให้ได้</a:t>
            </a:r>
          </a:p>
          <a:p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3. การเสนอขายจะต้องสมบูรณ์ (</a:t>
            </a:r>
            <a:r>
              <a:rPr lang="en-US" sz="2800" dirty="0" smtClean="0">
                <a:latin typeface="BrowalliaUPC" pitchFamily="34" charset="-34"/>
                <a:cs typeface="BrowalliaUPC" pitchFamily="34" charset="-34"/>
              </a:rPr>
              <a:t>Complete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)</a:t>
            </a:r>
            <a:endParaRPr lang="en-US" sz="2800" dirty="0" smtClean="0">
              <a:latin typeface="BrowalliaUPC" pitchFamily="34" charset="-34"/>
              <a:cs typeface="BrowalliaUPC" pitchFamily="34" charset="-34"/>
            </a:endParaRPr>
          </a:p>
          <a:p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4. การเสนอขายจะต้องกระจ่าง (</a:t>
            </a:r>
            <a:r>
              <a:rPr lang="en-US" sz="2800" dirty="0" smtClean="0">
                <a:latin typeface="BrowalliaUPC" pitchFamily="34" charset="-34"/>
                <a:cs typeface="BrowalliaUPC" pitchFamily="34" charset="-34"/>
              </a:rPr>
              <a:t>Clear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)</a:t>
            </a:r>
            <a:endParaRPr lang="en-US" sz="2800" dirty="0" smtClean="0">
              <a:latin typeface="BrowalliaUPC" pitchFamily="34" charset="-34"/>
              <a:cs typeface="BrowalliaUPC" pitchFamily="34" charset="-34"/>
            </a:endParaRP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9583" y="4077072"/>
            <a:ext cx="3810000" cy="2533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98585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864096"/>
          </a:xfrm>
          <a:solidFill>
            <a:schemeClr val="bg1">
              <a:alpha val="75000"/>
            </a:schemeClr>
          </a:solidFill>
        </p:spPr>
        <p:txBody>
          <a:bodyPr/>
          <a:lstStyle/>
          <a:p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เทคนิคการเสนอขาย</a:t>
            </a:r>
            <a:endParaRPr lang="en-US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5544616"/>
          </a:xfrm>
          <a:solidFill>
            <a:schemeClr val="bg1">
              <a:alpha val="89000"/>
            </a:schemeClr>
          </a:solidFill>
        </p:spPr>
        <p:txBody>
          <a:bodyPr>
            <a:noAutofit/>
          </a:bodyPr>
          <a:lstStyle/>
          <a:p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เทคนิคการเสนอขายจะต้องคำนึงถึงสิ่งจำเป็น 4 ประการ เป็นหลัก ได้แก่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เทคนิคการสร้างความเชื่อมั่น (</a:t>
            </a:r>
            <a:r>
              <a:rPr lang="en-US" sz="2800" dirty="0" smtClean="0">
                <a:latin typeface="BrowalliaUPC" pitchFamily="34" charset="-34"/>
                <a:cs typeface="BrowalliaUPC" pitchFamily="34" charset="-34"/>
              </a:rPr>
              <a:t>Confidence – Building Techniques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)</a:t>
            </a:r>
            <a:endParaRPr lang="en-US" sz="2800" dirty="0" smtClean="0">
              <a:latin typeface="BrowalliaUPC" pitchFamily="34" charset="-34"/>
              <a:cs typeface="BrowalliaUPC" pitchFamily="34" charset="-34"/>
            </a:endParaRPr>
          </a:p>
          <a:p>
            <a:pPr marL="0" indent="0">
              <a:buNone/>
            </a:pPr>
            <a:r>
              <a:rPr lang="en-US" sz="2800" dirty="0">
                <a:latin typeface="BrowalliaUPC" pitchFamily="34" charset="-34"/>
                <a:cs typeface="BrowalliaUPC" pitchFamily="34" charset="-34"/>
              </a:rPr>
              <a:t>	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1.1 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บุคลิกภาพนักขาย อันได้แก่</a:t>
            </a:r>
          </a:p>
          <a:p>
            <a:pPr marL="0" indent="0">
              <a:buNone/>
            </a:pPr>
            <a:r>
              <a:rPr lang="th-TH" sz="2800" dirty="0">
                <a:latin typeface="BrowalliaUPC" pitchFamily="34" charset="-34"/>
                <a:cs typeface="BrowalliaUPC" pitchFamily="34" charset="-34"/>
              </a:rPr>
              <a:t>	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- รูปร่าง  หน้าตา</a:t>
            </a:r>
          </a:p>
          <a:p>
            <a:pPr marL="0" indent="0">
              <a:buNone/>
            </a:pPr>
            <a:r>
              <a:rPr lang="th-TH" sz="2800" dirty="0">
                <a:latin typeface="BrowalliaUPC" pitchFamily="34" charset="-34"/>
                <a:cs typeface="BrowalliaUPC" pitchFamily="34" charset="-34"/>
              </a:rPr>
              <a:t>	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- การแต่งกาย เสื้อผ้า  ใบหน้า  ทรงผม</a:t>
            </a:r>
          </a:p>
          <a:p>
            <a:pPr marL="0" indent="0">
              <a:buNone/>
            </a:pPr>
            <a:r>
              <a:rPr lang="th-TH" sz="2800" dirty="0">
                <a:latin typeface="BrowalliaUPC" pitchFamily="34" charset="-34"/>
                <a:cs typeface="BrowalliaUPC" pitchFamily="34" charset="-34"/>
              </a:rPr>
              <a:t>	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- กิริยา  ท่าทาง  มารยาท</a:t>
            </a:r>
          </a:p>
          <a:p>
            <a:pPr marL="0" indent="0">
              <a:buNone/>
            </a:pPr>
            <a:r>
              <a:rPr lang="th-TH" sz="2800" dirty="0">
                <a:latin typeface="BrowalliaUPC" pitchFamily="34" charset="-34"/>
                <a:cs typeface="BrowalliaUPC" pitchFamily="34" charset="-34"/>
              </a:rPr>
              <a:t>	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- จิตใจ  ความรู้สึกภายในจิตใจ</a:t>
            </a:r>
          </a:p>
          <a:p>
            <a:pPr marL="0" indent="0">
              <a:buNone/>
            </a:pPr>
            <a:r>
              <a:rPr lang="th-TH" sz="2800" dirty="0">
                <a:latin typeface="BrowalliaUPC" pitchFamily="34" charset="-34"/>
                <a:cs typeface="BrowalliaUPC" pitchFamily="34" charset="-34"/>
              </a:rPr>
              <a:t>	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1.2 สิ่งที่นำมาประกอบในการสร้างความเชื่อมั่นหรือความเชื่อถือ</a:t>
            </a:r>
            <a:endParaRPr lang="en-US" sz="2800" dirty="0">
              <a:latin typeface="BrowalliaUPC" pitchFamily="34" charset="-34"/>
              <a:cs typeface="Browall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5137269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692696"/>
            <a:ext cx="8507288" cy="5649491"/>
          </a:xfrm>
          <a:solidFill>
            <a:schemeClr val="bg1">
              <a:alpha val="73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	1.3 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กลยุทธ์พื้นฐานในการเสนอขาย (</a:t>
            </a:r>
            <a:r>
              <a:rPr lang="en-US" sz="2800" dirty="0" smtClean="0">
                <a:latin typeface="BrowalliaUPC" pitchFamily="34" charset="-34"/>
                <a:cs typeface="BrowalliaUPC" pitchFamily="34" charset="-34"/>
              </a:rPr>
              <a:t>Basic Strategies of the Presentation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)</a:t>
            </a:r>
            <a:endParaRPr lang="en-US" sz="2800" dirty="0" smtClean="0">
              <a:latin typeface="BrowalliaUPC" pitchFamily="34" charset="-34"/>
              <a:cs typeface="BrowalliaUPC" pitchFamily="34" charset="-34"/>
            </a:endParaRPr>
          </a:p>
          <a:p>
            <a:pPr marL="0" indent="0">
              <a:buNone/>
            </a:pPr>
            <a:r>
              <a:rPr lang="en-US" sz="2800" dirty="0" smtClean="0">
                <a:latin typeface="BrowalliaUPC" pitchFamily="34" charset="-34"/>
                <a:cs typeface="BrowalliaUPC" pitchFamily="34" charset="-34"/>
              </a:rPr>
              <a:t>          1.4 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สถานที่เหมาะสมในการเสนอขาย (</a:t>
            </a:r>
            <a:r>
              <a:rPr lang="en-US" sz="2800" dirty="0" smtClean="0">
                <a:latin typeface="BrowalliaUPC" pitchFamily="34" charset="-34"/>
                <a:cs typeface="BrowalliaUPC" pitchFamily="34" charset="-34"/>
              </a:rPr>
              <a:t>The Setting for the Presentation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)</a:t>
            </a:r>
            <a:r>
              <a:rPr lang="en-US" sz="2800" dirty="0" smtClean="0">
                <a:latin typeface="BrowalliaUPC" pitchFamily="34" charset="-34"/>
                <a:cs typeface="BrowalliaUPC" pitchFamily="34" charset="-34"/>
              </a:rPr>
              <a:t> </a:t>
            </a:r>
          </a:p>
          <a:p>
            <a:pPr marL="0" indent="0">
              <a:buNone/>
            </a:pPr>
            <a:r>
              <a:rPr lang="en-US" sz="2800" dirty="0" smtClean="0">
                <a:latin typeface="BrowalliaUPC" pitchFamily="34" charset="-34"/>
                <a:cs typeface="BrowalliaUPC" pitchFamily="34" charset="-34"/>
              </a:rPr>
              <a:t>2. 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เทคนิคในการปฏิบัติเกี่ยวกับการแข่งขัน</a:t>
            </a:r>
            <a:r>
              <a:rPr lang="en-US" sz="2800" dirty="0" smtClean="0">
                <a:latin typeface="BrowalliaUPC" pitchFamily="34" charset="-34"/>
                <a:cs typeface="BrowalliaUPC" pitchFamily="34" charset="-34"/>
              </a:rPr>
              <a:t> 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(</a:t>
            </a:r>
            <a:r>
              <a:rPr lang="en-US" sz="2800" dirty="0" smtClean="0">
                <a:latin typeface="BrowalliaUPC" pitchFamily="34" charset="-34"/>
                <a:cs typeface="BrowalliaUPC" pitchFamily="34" charset="-34"/>
              </a:rPr>
              <a:t>Handing Competition Technique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)</a:t>
            </a:r>
            <a:endParaRPr lang="en-US" sz="2800" dirty="0" smtClean="0">
              <a:latin typeface="BrowalliaUPC" pitchFamily="34" charset="-34"/>
              <a:cs typeface="BrowalliaUPC" pitchFamily="34" charset="-34"/>
            </a:endParaRPr>
          </a:p>
          <a:p>
            <a:pPr marL="0" indent="0">
              <a:buNone/>
            </a:pPr>
            <a:r>
              <a:rPr lang="en-US" sz="2800" dirty="0">
                <a:latin typeface="BrowalliaUPC" pitchFamily="34" charset="-34"/>
                <a:cs typeface="BrowalliaUPC" pitchFamily="34" charset="-34"/>
              </a:rPr>
              <a:t>	</a:t>
            </a:r>
            <a:r>
              <a:rPr lang="en-US" sz="2800" dirty="0" smtClean="0">
                <a:latin typeface="BrowalliaUPC" pitchFamily="34" charset="-34"/>
                <a:cs typeface="BrowalliaUPC" pitchFamily="34" charset="-34"/>
              </a:rPr>
              <a:t>2.1 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ใช้วิธีชมแล้วผ่านเรื่องต่อไป</a:t>
            </a:r>
          </a:p>
          <a:p>
            <a:pPr marL="0" indent="0">
              <a:buNone/>
            </a:pPr>
            <a:r>
              <a:rPr lang="th-TH" sz="2800" dirty="0">
                <a:latin typeface="BrowalliaUPC" pitchFamily="34" charset="-34"/>
                <a:cs typeface="BrowalliaUPC" pitchFamily="34" charset="-34"/>
              </a:rPr>
              <a:t>	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2.2 ชมแบบข้องใจ</a:t>
            </a:r>
          </a:p>
          <a:p>
            <a:pPr marL="0" indent="0">
              <a:buNone/>
            </a:pPr>
            <a:r>
              <a:rPr lang="th-TH" sz="2800" dirty="0">
                <a:latin typeface="BrowalliaUPC" pitchFamily="34" charset="-34"/>
                <a:cs typeface="BrowalliaUPC" pitchFamily="34" charset="-34"/>
              </a:rPr>
              <a:t>	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2.3 ต้องตระหนักถึงสินค้า</a:t>
            </a:r>
          </a:p>
          <a:p>
            <a:pPr marL="0" indent="0">
              <a:buNone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	2.4 ต้องยอมรับคู่แข่งขัน</a:t>
            </a:r>
          </a:p>
          <a:p>
            <a:pPr marL="0" indent="0">
              <a:buNone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3. 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เทคนิคในการเสนอขายที่สมบูรณ์</a:t>
            </a:r>
            <a:endParaRPr lang="en-US" sz="2800" dirty="0" smtClean="0">
              <a:latin typeface="BrowalliaUPC" pitchFamily="34" charset="-34"/>
              <a:cs typeface="BrowalliaUPC" pitchFamily="34" charset="-34"/>
            </a:endParaRPr>
          </a:p>
          <a:p>
            <a:pPr marL="0" indent="0">
              <a:buNone/>
            </a:pPr>
            <a:r>
              <a:rPr lang="en-US" sz="2800" dirty="0">
                <a:latin typeface="BrowalliaUPC" pitchFamily="34" charset="-34"/>
                <a:cs typeface="BrowalliaUPC" pitchFamily="34" charset="-34"/>
              </a:rPr>
              <a:t>	</a:t>
            </a:r>
            <a:r>
              <a:rPr lang="en-US" sz="2800" dirty="0" smtClean="0">
                <a:latin typeface="BrowalliaUPC" pitchFamily="34" charset="-34"/>
                <a:cs typeface="BrowalliaUPC" pitchFamily="34" charset="-34"/>
              </a:rPr>
              <a:t>3.1 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วิธีเตรียมการพูด</a:t>
            </a:r>
            <a:endParaRPr lang="th-TH" sz="2800" dirty="0" smtClean="0">
              <a:latin typeface="BrowalliaUPC" pitchFamily="34" charset="-34"/>
              <a:cs typeface="BrowalliaUPC" pitchFamily="34" charset="-34"/>
            </a:endParaRPr>
          </a:p>
          <a:p>
            <a:pPr marL="0" indent="0">
              <a:buNone/>
            </a:pPr>
            <a:r>
              <a:rPr lang="th-TH" sz="2800" dirty="0">
                <a:latin typeface="BrowalliaUPC" pitchFamily="34" charset="-34"/>
                <a:cs typeface="BrowalliaUPC" pitchFamily="34" charset="-34"/>
              </a:rPr>
              <a:t>	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3.2 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วิธีสาธิตการขาย</a:t>
            </a:r>
            <a:endParaRPr lang="en-US" sz="2800" dirty="0" smtClean="0">
              <a:latin typeface="BrowalliaUPC" pitchFamily="34" charset="-34"/>
              <a:cs typeface="BrowalliaUPC" pitchFamily="34" charset="-34"/>
            </a:endParaRPr>
          </a:p>
          <a:p>
            <a:pPr marL="0" indent="0">
              <a:buNone/>
            </a:pPr>
            <a:endParaRPr lang="en-US" sz="2800" dirty="0"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8927654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701824"/>
            <a:ext cx="8229600" cy="710952"/>
          </a:xfrm>
          <a:solidFill>
            <a:schemeClr val="bg1">
              <a:alpha val="86000"/>
            </a:schemeClr>
          </a:solidFill>
        </p:spPr>
        <p:txBody>
          <a:bodyPr>
            <a:normAutofit fontScale="90000"/>
          </a:bodyPr>
          <a:lstStyle/>
          <a:p>
            <a:r>
              <a:rPr lang="th-TH" b="1" dirty="0" smtClean="0">
                <a:latin typeface="BrowalliaUPC" pitchFamily="34" charset="-34"/>
                <a:cs typeface="BrowalliaUPC" pitchFamily="34" charset="-34"/>
              </a:rPr>
              <a:t>การสาธิต</a:t>
            </a:r>
            <a:endParaRPr lang="en-US" b="1" dirty="0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501886"/>
            <a:ext cx="8229600" cy="4525963"/>
          </a:xfrm>
          <a:solidFill>
            <a:schemeClr val="bg1">
              <a:alpha val="63000"/>
            </a:schemeClr>
          </a:solidFill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การเปรียบเทียบสิ่งที่เหมือนกัน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การพูดสิ่งที่รู้กับสิ่งที่ไม่รู้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การพูดขยายความ</a:t>
            </a:r>
            <a:endParaRPr lang="en-US" sz="2800" dirty="0">
              <a:latin typeface="BrowalliaUPC" pitchFamily="34" charset="-34"/>
              <a:cs typeface="BrowalliaUPC" pitchFamily="34" charset="-34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844824"/>
            <a:ext cx="3840088" cy="38400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1352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980728"/>
            <a:ext cx="8579296" cy="5217443"/>
          </a:xfrm>
          <a:solidFill>
            <a:schemeClr val="bg1">
              <a:alpha val="84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4. เทคนิคในการเสนอขายที่เข้าใจง่ายและชัดเจน (</a:t>
            </a:r>
            <a:r>
              <a:rPr lang="en-US" sz="2800" dirty="0" smtClean="0">
                <a:latin typeface="BrowalliaUPC" pitchFamily="34" charset="-34"/>
                <a:cs typeface="BrowalliaUPC" pitchFamily="34" charset="-34"/>
              </a:rPr>
              <a:t>Clarity and Convincing Techniques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)</a:t>
            </a:r>
            <a:endParaRPr lang="en-US" sz="2800" dirty="0" smtClean="0">
              <a:latin typeface="BrowalliaUPC" pitchFamily="34" charset="-34"/>
              <a:cs typeface="BrowalliaUPC" pitchFamily="34" charset="-34"/>
            </a:endParaRPr>
          </a:p>
          <a:p>
            <a:pPr marL="0" indent="0">
              <a:buNone/>
            </a:pPr>
            <a:r>
              <a:rPr lang="en-US" sz="2800" dirty="0">
                <a:latin typeface="BrowalliaUPC" pitchFamily="34" charset="-34"/>
                <a:cs typeface="BrowalliaUPC" pitchFamily="34" charset="-34"/>
              </a:rPr>
              <a:t>	</a:t>
            </a:r>
            <a:r>
              <a:rPr lang="en-US" sz="2800" dirty="0" smtClean="0">
                <a:latin typeface="BrowalliaUPC" pitchFamily="34" charset="-34"/>
                <a:cs typeface="BrowalliaUPC" pitchFamily="34" charset="-34"/>
              </a:rPr>
              <a:t>4.1 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ใช้การแสดง (</a:t>
            </a:r>
            <a:r>
              <a:rPr lang="en-US" sz="2800" dirty="0" smtClean="0">
                <a:latin typeface="BrowalliaUPC" pitchFamily="34" charset="-34"/>
                <a:cs typeface="BrowalliaUPC" pitchFamily="34" charset="-34"/>
              </a:rPr>
              <a:t>Showmanship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)</a:t>
            </a:r>
            <a:endParaRPr lang="en-US" sz="2800" dirty="0" smtClean="0">
              <a:latin typeface="BrowalliaUPC" pitchFamily="34" charset="-34"/>
              <a:cs typeface="BrowalliaUPC" pitchFamily="34" charset="-34"/>
            </a:endParaRPr>
          </a:p>
          <a:p>
            <a:pPr marL="0" indent="0">
              <a:buNone/>
            </a:pPr>
            <a:r>
              <a:rPr lang="en-US" sz="2800" dirty="0">
                <a:latin typeface="BrowalliaUPC" pitchFamily="34" charset="-34"/>
                <a:cs typeface="BrowalliaUPC" pitchFamily="34" charset="-34"/>
              </a:rPr>
              <a:t>	</a:t>
            </a:r>
            <a:r>
              <a:rPr lang="en-US" sz="2800" dirty="0" smtClean="0">
                <a:latin typeface="BrowalliaUPC" pitchFamily="34" charset="-34"/>
                <a:cs typeface="BrowalliaUPC" pitchFamily="34" charset="-34"/>
              </a:rPr>
              <a:t>4.2 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ใช้วิธีหยุดจังหวะ</a:t>
            </a:r>
          </a:p>
          <a:p>
            <a:pPr marL="0" indent="0">
              <a:buNone/>
            </a:pPr>
            <a:r>
              <a:rPr lang="th-TH" sz="2800" dirty="0">
                <a:latin typeface="BrowalliaUPC" pitchFamily="34" charset="-34"/>
                <a:cs typeface="BrowalliaUPC" pitchFamily="34" charset="-34"/>
              </a:rPr>
              <a:t>	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4.3 ใช้ตัวเลขที่มีประสิทธิภาพช่วย</a:t>
            </a:r>
          </a:p>
          <a:p>
            <a:pPr marL="0" indent="0">
              <a:buNone/>
            </a:pPr>
            <a:r>
              <a:rPr lang="th-TH" sz="2800" dirty="0">
                <a:latin typeface="BrowalliaUPC" pitchFamily="34" charset="-34"/>
                <a:cs typeface="BrowalliaUPC" pitchFamily="34" charset="-34"/>
              </a:rPr>
              <a:t>	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4.4 ใช้ภาษาท้องถิ่นของผู้มุ่งหวัง</a:t>
            </a:r>
          </a:p>
          <a:p>
            <a:pPr marL="0" indent="0">
              <a:buNone/>
            </a:pPr>
            <a:r>
              <a:rPr lang="th-TH" sz="2800" dirty="0">
                <a:latin typeface="BrowalliaUPC" pitchFamily="34" charset="-34"/>
                <a:cs typeface="BrowalliaUPC" pitchFamily="34" charset="-34"/>
              </a:rPr>
              <a:t>	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4.5 ใช้การสาธิตสินค้าหรือบริการที่เสนอขาย</a:t>
            </a:r>
            <a:endParaRPr lang="en-US" sz="2800" dirty="0">
              <a:latin typeface="BrowalliaUPC" pitchFamily="34" charset="-34"/>
              <a:cs typeface="Browall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2058046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1">
              <a:alpha val="79000"/>
            </a:schemeClr>
          </a:solidFill>
        </p:spPr>
        <p:txBody>
          <a:bodyPr/>
          <a:lstStyle/>
          <a:p>
            <a:r>
              <a:rPr lang="th-TH" b="1" dirty="0" smtClean="0">
                <a:latin typeface="BrowalliaUPC" pitchFamily="34" charset="-34"/>
                <a:cs typeface="BrowalliaUPC" pitchFamily="34" charset="-34"/>
              </a:rPr>
              <a:t>การเสนอขายอย่างมืออาชีพ</a:t>
            </a:r>
            <a:endParaRPr lang="en-US" b="1" dirty="0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5141168"/>
          </a:xfrm>
          <a:solidFill>
            <a:schemeClr val="bg1">
              <a:alpha val="84000"/>
            </a:schemeClr>
          </a:solidFill>
        </p:spPr>
        <p:txBody>
          <a:bodyPr>
            <a:noAutofit/>
          </a:bodyPr>
          <a:lstStyle/>
          <a:p>
            <a:pPr marL="514350" indent="-514350">
              <a:buAutoNum type="arabicPeriod"/>
            </a:pP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ไปพบผู้มุ่งหวัง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ติดต่อลูกค้าทางโทรศัพท์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หาข้อมูลเพิ่มเติม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มีนัดหมาย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แสวงหาโอกาสในการขาย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พบปะพูดคุยกับเพื่อน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เข้าสำนักงานทุกวัน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ร่วมประชุมทุกครั้ง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วางแผน ตรวจสอบ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รู้จักรักษาใจ</a:t>
            </a:r>
            <a:endParaRPr lang="en-US" sz="2800" dirty="0">
              <a:latin typeface="Browallia New" pitchFamily="34" charset="-34"/>
              <a:cs typeface="Browallia New" pitchFamily="34" charset="-34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564904"/>
            <a:ext cx="3810000" cy="28575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301960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343</Words>
  <Application>Microsoft Office PowerPoint</Application>
  <PresentationFormat>On-screen Show (4:3)</PresentationFormat>
  <Paragraphs>67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หน่วยที่ 6 การเสนอขาย (Presentation)</vt:lpstr>
      <vt:lpstr>ความหมายของการเสนอขาย</vt:lpstr>
      <vt:lpstr>วัตถุประสงค์ของการเสนอขาย</vt:lpstr>
      <vt:lpstr>การเสนอขายที่มีประสิทธิภาพ</vt:lpstr>
      <vt:lpstr>เทคนิคการเสนอขาย</vt:lpstr>
      <vt:lpstr>PowerPoint Presentation</vt:lpstr>
      <vt:lpstr>การสาธิต</vt:lpstr>
      <vt:lpstr>PowerPoint Presentation</vt:lpstr>
      <vt:lpstr>การเสนอขายอย่างมืออาชีพ</vt:lpstr>
      <vt:lpstr>FAB เทคนิคการเสนอขาย</vt:lpstr>
      <vt:lpstr>การเสนอขายในภาวะเศรษฐกิจเปลี่ยนแปลง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หน่วยที่ 6 การเสนอขาย (Presentation)</dc:title>
  <dc:creator>Windows User</dc:creator>
  <cp:lastModifiedBy>Windows User</cp:lastModifiedBy>
  <cp:revision>22</cp:revision>
  <cp:lastPrinted>2017-11-07T08:26:41Z</cp:lastPrinted>
  <dcterms:created xsi:type="dcterms:W3CDTF">2017-10-26T00:00:52Z</dcterms:created>
  <dcterms:modified xsi:type="dcterms:W3CDTF">2017-11-09T04:47:45Z</dcterms:modified>
</cp:coreProperties>
</file>