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0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3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68B7EB-2C5E-4AC4-AA66-A81BEDA95AFD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096329-924C-47E4-AAA8-1D22C6BB13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63349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FFE7B-AEA3-4143-82C9-AE9F8ACFEA2D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1F5F5-5A66-4C0E-AC57-AE4909D123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3546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FFE7B-AEA3-4143-82C9-AE9F8ACFEA2D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1F5F5-5A66-4C0E-AC57-AE4909D123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95303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FFE7B-AEA3-4143-82C9-AE9F8ACFEA2D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1F5F5-5A66-4C0E-AC57-AE4909D123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6263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FFE7B-AEA3-4143-82C9-AE9F8ACFEA2D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1F5F5-5A66-4C0E-AC57-AE4909D123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25412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FFE7B-AEA3-4143-82C9-AE9F8ACFEA2D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1F5F5-5A66-4C0E-AC57-AE4909D123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85972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FFE7B-AEA3-4143-82C9-AE9F8ACFEA2D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1F5F5-5A66-4C0E-AC57-AE4909D123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62130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FFE7B-AEA3-4143-82C9-AE9F8ACFEA2D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1F5F5-5A66-4C0E-AC57-AE4909D123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3979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FFE7B-AEA3-4143-82C9-AE9F8ACFEA2D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1F5F5-5A66-4C0E-AC57-AE4909D123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547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FFE7B-AEA3-4143-82C9-AE9F8ACFEA2D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1F5F5-5A66-4C0E-AC57-AE4909D123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34125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FFE7B-AEA3-4143-82C9-AE9F8ACFEA2D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1F5F5-5A66-4C0E-AC57-AE4909D123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60786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FFE7B-AEA3-4143-82C9-AE9F8ACFEA2D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1F5F5-5A66-4C0E-AC57-AE4909D123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84866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2FFE7B-AEA3-4143-82C9-AE9F8ACFEA2D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A1F5F5-5A66-4C0E-AC57-AE4909D123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29155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solidFill>
            <a:schemeClr val="bg1">
              <a:alpha val="83000"/>
            </a:schemeClr>
          </a:solidFill>
        </p:spPr>
        <p:txBody>
          <a:bodyPr/>
          <a:lstStyle/>
          <a:p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หน่วยที่ 3</a:t>
            </a:r>
            <a:br>
              <a:rPr lang="th-TH" b="1" dirty="0" smtClean="0">
                <a:latin typeface="Browallia New" pitchFamily="34" charset="-34"/>
                <a:cs typeface="Browallia New" pitchFamily="34" charset="-34"/>
              </a:rPr>
            </a:b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การแสวงหาผู้มุ่งหวัง</a:t>
            </a:r>
            <a:endParaRPr lang="en-US" b="1" dirty="0"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4552744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143000"/>
          </a:xfrm>
          <a:solidFill>
            <a:schemeClr val="bg1">
              <a:alpha val="83000"/>
            </a:schemeClr>
          </a:solidFill>
        </p:spPr>
        <p:txBody>
          <a:bodyPr/>
          <a:lstStyle/>
          <a:p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ความสำคัญของผู้มุ่งหวัง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104455"/>
          </a:xfrm>
          <a:solidFill>
            <a:schemeClr val="bg1">
              <a:alpha val="85000"/>
            </a:schemeClr>
          </a:solidFill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ลูกค้ามีการเคลื่อนย้ายถิ่นฐาน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กิจการอาจประสบปัญหา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นักขายอาจสูญเสียลูกค้าประจำ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ลูกค้าปัจจุบันของนักขายเสียชีวิต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นักขายต้องการติดต่อ</a:t>
            </a:r>
            <a:endParaRPr lang="en-US" sz="2800" dirty="0">
              <a:latin typeface="Browallia New" pitchFamily="34" charset="-34"/>
              <a:cs typeface="Browallia New" pitchFamily="34" charset="-34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924944"/>
            <a:ext cx="4225652" cy="28171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82272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229600" cy="1143000"/>
          </a:xfrm>
          <a:solidFill>
            <a:schemeClr val="bg1">
              <a:alpha val="80000"/>
            </a:schemeClr>
          </a:solidFill>
        </p:spPr>
        <p:txBody>
          <a:bodyPr/>
          <a:lstStyle/>
          <a:p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ขั้นตอนในการแสวงหาผู้มุ่งหวัง</a:t>
            </a:r>
            <a:endParaRPr lang="en-US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44825"/>
            <a:ext cx="8229600" cy="2736304"/>
          </a:xfrm>
          <a:solidFill>
            <a:schemeClr val="bg1">
              <a:alpha val="87000"/>
            </a:schemeClr>
          </a:solidFill>
        </p:spPr>
        <p:txBody>
          <a:bodyPr>
            <a:normAutofit/>
          </a:bodyPr>
          <a:lstStyle/>
          <a:p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1. การกำหนดคุณสมบัติของผู้มุ่งหวัง (</a:t>
            </a:r>
            <a:r>
              <a:rPr lang="en-US" sz="2800" dirty="0" smtClean="0">
                <a:latin typeface="Browallia New" pitchFamily="34" charset="-34"/>
                <a:cs typeface="Browallia New" pitchFamily="34" charset="-34"/>
              </a:rPr>
              <a:t>Quality Prospects</a:t>
            </a: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)</a:t>
            </a:r>
            <a:r>
              <a:rPr lang="en-US" sz="2800" dirty="0" smtClean="0">
                <a:latin typeface="Browallia New" pitchFamily="34" charset="-34"/>
                <a:cs typeface="Browallia New" pitchFamily="34" charset="-34"/>
              </a:rPr>
              <a:t> </a:t>
            </a:r>
          </a:p>
          <a:p>
            <a:r>
              <a:rPr lang="en-US" sz="2800" dirty="0" smtClean="0">
                <a:latin typeface="Browallia New" pitchFamily="34" charset="-34"/>
                <a:cs typeface="Browallia New" pitchFamily="34" charset="-34"/>
              </a:rPr>
              <a:t>2. </a:t>
            </a: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แหล่งของผู้มุ่งหวัง (</a:t>
            </a:r>
            <a:r>
              <a:rPr lang="en-US" sz="2800" dirty="0" smtClean="0">
                <a:latin typeface="Browallia New" pitchFamily="34" charset="-34"/>
                <a:cs typeface="Browallia New" pitchFamily="34" charset="-34"/>
              </a:rPr>
              <a:t>Sources of Prospects</a:t>
            </a: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)</a:t>
            </a:r>
            <a:endParaRPr lang="en-US" sz="2800" dirty="0" smtClean="0">
              <a:latin typeface="Browallia New" pitchFamily="34" charset="-34"/>
              <a:cs typeface="Browallia New" pitchFamily="34" charset="-34"/>
            </a:endParaRPr>
          </a:p>
          <a:p>
            <a:r>
              <a:rPr lang="en-US" sz="2800" dirty="0" smtClean="0">
                <a:latin typeface="Browallia New" pitchFamily="34" charset="-34"/>
                <a:cs typeface="Browallia New" pitchFamily="34" charset="-34"/>
              </a:rPr>
              <a:t>3. </a:t>
            </a: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การวิเคราะห์สินค้าหรือบริการ (</a:t>
            </a:r>
            <a:r>
              <a:rPr lang="en-US" sz="2800" dirty="0" smtClean="0">
                <a:latin typeface="Browallia New" pitchFamily="34" charset="-34"/>
                <a:cs typeface="Browallia New" pitchFamily="34" charset="-34"/>
              </a:rPr>
              <a:t>Analyzing the Goods</a:t>
            </a: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)</a:t>
            </a:r>
            <a:endParaRPr lang="en-US" sz="2800" dirty="0" smtClean="0">
              <a:latin typeface="Browallia New" pitchFamily="34" charset="-34"/>
              <a:cs typeface="Browallia New" pitchFamily="34" charset="-34"/>
            </a:endParaRPr>
          </a:p>
          <a:p>
            <a:r>
              <a:rPr lang="en-US" sz="2800" dirty="0" smtClean="0">
                <a:latin typeface="Browallia New" pitchFamily="34" charset="-34"/>
                <a:cs typeface="Browallia New" pitchFamily="34" charset="-34"/>
              </a:rPr>
              <a:t>4. </a:t>
            </a: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การวิเคราะห์ผู้มุ่งหวัง (</a:t>
            </a:r>
            <a:r>
              <a:rPr lang="en-US" sz="2800" dirty="0">
                <a:latin typeface="Browallia New" pitchFamily="34" charset="-34"/>
                <a:cs typeface="Browallia New" pitchFamily="34" charset="-34"/>
              </a:rPr>
              <a:t>Analyzing the Prospect</a:t>
            </a: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)</a:t>
            </a:r>
          </a:p>
          <a:p>
            <a:endParaRPr lang="en-US" sz="2800" dirty="0"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56410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064896" cy="1143000"/>
          </a:xfrm>
          <a:solidFill>
            <a:schemeClr val="bg1">
              <a:alpha val="76000"/>
            </a:schemeClr>
          </a:solidFill>
        </p:spPr>
        <p:txBody>
          <a:bodyPr>
            <a:noAutofit/>
          </a:bodyPr>
          <a:lstStyle/>
          <a:p>
            <a:r>
              <a:rPr lang="th-TH" sz="4000" b="1" dirty="0" smtClean="0">
                <a:latin typeface="BrowalliaUPC" pitchFamily="34" charset="-34"/>
                <a:cs typeface="BrowalliaUPC" pitchFamily="34" charset="-34"/>
              </a:rPr>
              <a:t>ประเภทของผู้มุ่งหวังกับการเสนอขาย</a:t>
            </a:r>
            <a:br>
              <a:rPr lang="th-TH" sz="4000" b="1" dirty="0" smtClean="0">
                <a:latin typeface="BrowalliaUPC" pitchFamily="34" charset="-34"/>
                <a:cs typeface="BrowalliaUPC" pitchFamily="34" charset="-34"/>
              </a:rPr>
            </a:br>
            <a:r>
              <a:rPr lang="th-TH" sz="4000" b="1" dirty="0" smtClean="0">
                <a:latin typeface="BrowalliaUPC" pitchFamily="34" charset="-34"/>
                <a:cs typeface="BrowalliaUPC" pitchFamily="34" charset="-34"/>
              </a:rPr>
              <a:t>ของนักขาย</a:t>
            </a:r>
            <a:endParaRPr lang="en-US" sz="4000" b="1" dirty="0">
              <a:latin typeface="BrowalliaUPC" pitchFamily="34" charset="-34"/>
              <a:cs typeface="BrowalliaUPC" pitchFamily="34" charset="-34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875232"/>
              </p:ext>
            </p:extLst>
          </p:nvPr>
        </p:nvGraphicFramePr>
        <p:xfrm>
          <a:off x="467544" y="1628800"/>
          <a:ext cx="8064896" cy="49685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32448"/>
                <a:gridCol w="4032448"/>
              </a:tblGrid>
              <a:tr h="440037"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solidFill>
                            <a:schemeClr val="bg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ประเภทของผู้มุ่งหวัง</a:t>
                      </a:r>
                      <a:endParaRPr lang="en-US" sz="2000" dirty="0">
                        <a:solidFill>
                          <a:schemeClr val="bg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latin typeface="BrowalliaUPC" pitchFamily="34" charset="-34"/>
                          <a:cs typeface="BrowalliaUPC" pitchFamily="34" charset="-34"/>
                        </a:rPr>
                        <a:t>การปฏิบัติการเสนอขายของนักขาย</a:t>
                      </a:r>
                      <a:endParaRPr lang="en-US" sz="2000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4528515">
                <a:tc>
                  <a:txBody>
                    <a:bodyPr/>
                    <a:lstStyle/>
                    <a:p>
                      <a:pPr marL="342900" indent="-342900" algn="thaiDist">
                        <a:buAutoNum type="arabicPeriod"/>
                      </a:pPr>
                      <a:r>
                        <a:rPr lang="th-TH" dirty="0" smtClean="0">
                          <a:latin typeface="BrowalliaUPC" pitchFamily="34" charset="-34"/>
                          <a:cs typeface="BrowalliaUPC" pitchFamily="34" charset="-34"/>
                        </a:rPr>
                        <a:t>โกรธง่าย</a:t>
                      </a:r>
                      <a:r>
                        <a:rPr lang="th-TH" baseline="0" dirty="0" smtClean="0">
                          <a:latin typeface="BrowalliaUPC" pitchFamily="34" charset="-34"/>
                          <a:cs typeface="BrowalliaUPC" pitchFamily="34" charset="-34"/>
                        </a:rPr>
                        <a:t> เป็นผู้มุ่งหวังที่ไม่ค่อยมีเหตุผล ไม่อดทน</a:t>
                      </a:r>
                    </a:p>
                    <a:p>
                      <a:pPr marL="0" indent="0" algn="thaiDist">
                        <a:buNone/>
                      </a:pPr>
                      <a:r>
                        <a:rPr lang="th-TH" dirty="0" smtClean="0">
                          <a:latin typeface="BrowalliaUPC" pitchFamily="34" charset="-34"/>
                          <a:cs typeface="BrowalliaUPC" pitchFamily="34" charset="-34"/>
                        </a:rPr>
                        <a:t>       ใจร้อน</a:t>
                      </a:r>
                      <a:r>
                        <a:rPr lang="th-TH" baseline="0" dirty="0" smtClean="0">
                          <a:latin typeface="BrowalliaUPC" pitchFamily="34" charset="-34"/>
                          <a:cs typeface="BrowalliaUPC" pitchFamily="34" charset="-34"/>
                        </a:rPr>
                        <a:t>  การตอบโต้จะมีลักษณะการใช้อารมณ์</a:t>
                      </a:r>
                    </a:p>
                    <a:p>
                      <a:pPr marL="0" indent="0" algn="thaiDist">
                        <a:buNone/>
                      </a:pPr>
                      <a:endParaRPr lang="th-TH" baseline="0" dirty="0" smtClean="0">
                        <a:latin typeface="BrowalliaUPC" pitchFamily="34" charset="-34"/>
                        <a:cs typeface="BrowalliaUPC" pitchFamily="34" charset="-34"/>
                      </a:endParaRPr>
                    </a:p>
                    <a:p>
                      <a:pPr marL="342900" indent="-342900" algn="thaiDist">
                        <a:buAutoNum type="arabicPeriod" startAt="2"/>
                      </a:pPr>
                      <a:r>
                        <a:rPr lang="th-TH" baseline="0" dirty="0" smtClean="0">
                          <a:latin typeface="BrowalliaUPC" pitchFamily="34" charset="-34"/>
                          <a:cs typeface="BrowalliaUPC" pitchFamily="34" charset="-34"/>
                        </a:rPr>
                        <a:t>มีข้อสงสัยเสมอ ไม่มีความแน่ใจ และไม่ไว้วางใจ</a:t>
                      </a:r>
                    </a:p>
                    <a:p>
                      <a:pPr marL="0" indent="0" algn="thaiDist">
                        <a:buNone/>
                      </a:pPr>
                      <a:r>
                        <a:rPr lang="th-TH" baseline="0" dirty="0" smtClean="0">
                          <a:latin typeface="BrowalliaUPC" pitchFamily="34" charset="-34"/>
                          <a:cs typeface="BrowalliaUPC" pitchFamily="34" charset="-34"/>
                        </a:rPr>
                        <a:t>       แม้แต่ตัวนักขาย</a:t>
                      </a:r>
                    </a:p>
                    <a:p>
                      <a:pPr marL="0" indent="0" algn="thaiDist">
                        <a:buNone/>
                      </a:pPr>
                      <a:endParaRPr lang="th-TH" baseline="0" dirty="0" smtClean="0">
                        <a:latin typeface="BrowalliaUPC" pitchFamily="34" charset="-34"/>
                        <a:cs typeface="BrowalliaUPC" pitchFamily="34" charset="-34"/>
                      </a:endParaRPr>
                    </a:p>
                    <a:p>
                      <a:pPr marL="342900" indent="-342900" algn="thaiDist">
                        <a:buAutoNum type="arabicPeriod" startAt="3"/>
                      </a:pPr>
                      <a:r>
                        <a:rPr lang="th-TH" baseline="0" dirty="0" smtClean="0">
                          <a:latin typeface="BrowalliaUPC" pitchFamily="34" charset="-34"/>
                          <a:cs typeface="BrowalliaUPC" pitchFamily="34" charset="-34"/>
                        </a:rPr>
                        <a:t>ไม่มีความสนใจอะไรเป็นพิเศษ ชอบอยู่คนเดียว</a:t>
                      </a:r>
                    </a:p>
                    <a:p>
                      <a:pPr marL="0" indent="0" algn="thaiDist">
                        <a:buNone/>
                      </a:pPr>
                      <a:r>
                        <a:rPr lang="th-TH" baseline="0" dirty="0" smtClean="0">
                          <a:latin typeface="BrowalliaUPC" pitchFamily="34" charset="-34"/>
                          <a:cs typeface="BrowalliaUPC" pitchFamily="34" charset="-34"/>
                        </a:rPr>
                        <a:t>       ขาดความคิดริเริ่ม</a:t>
                      </a:r>
                    </a:p>
                    <a:p>
                      <a:pPr marL="0" indent="0" algn="thaiDist">
                        <a:buNone/>
                      </a:pPr>
                      <a:endParaRPr lang="th-TH" baseline="0" dirty="0" smtClean="0">
                        <a:latin typeface="BrowalliaUPC" pitchFamily="34" charset="-34"/>
                        <a:cs typeface="BrowalliaUPC" pitchFamily="34" charset="-34"/>
                      </a:endParaRPr>
                    </a:p>
                    <a:p>
                      <a:pPr marL="342900" indent="-342900" algn="thaiDist">
                        <a:buAutoNum type="arabicPeriod" startAt="4"/>
                      </a:pPr>
                      <a:r>
                        <a:rPr lang="th-TH" baseline="0" dirty="0" smtClean="0">
                          <a:latin typeface="BrowalliaUPC" pitchFamily="34" charset="-34"/>
                          <a:cs typeface="BrowalliaUPC" pitchFamily="34" charset="-34"/>
                        </a:rPr>
                        <a:t>ไม่ค่อยพูด มีความเหนียมอาย เรียบร้อย</a:t>
                      </a:r>
                    </a:p>
                    <a:p>
                      <a:pPr marL="0" indent="0" algn="thaiDist">
                        <a:buNone/>
                      </a:pPr>
                      <a:endParaRPr lang="th-TH" baseline="0" dirty="0" smtClean="0">
                        <a:latin typeface="BrowalliaUPC" pitchFamily="34" charset="-34"/>
                        <a:cs typeface="BrowalliaUPC" pitchFamily="34" charset="-34"/>
                      </a:endParaRPr>
                    </a:p>
                    <a:p>
                      <a:pPr marL="342900" indent="-342900" algn="thaiDist">
                        <a:buAutoNum type="arabicPeriod" startAt="4"/>
                      </a:pPr>
                      <a:r>
                        <a:rPr lang="th-TH" dirty="0" smtClean="0">
                          <a:latin typeface="BrowalliaUPC" pitchFamily="34" charset="-34"/>
                          <a:cs typeface="BrowalliaUPC" pitchFamily="34" charset="-34"/>
                        </a:rPr>
                        <a:t>มีความไม่แน่ใจต่อคุณภาพของสินค้าหรือบริการ</a:t>
                      </a:r>
                      <a:r>
                        <a:rPr lang="th-TH" baseline="0" dirty="0" smtClean="0">
                          <a:latin typeface="BrowalliaUPC" pitchFamily="34" charset="-34"/>
                          <a:cs typeface="BrowalliaUPC" pitchFamily="34" charset="-34"/>
                        </a:rPr>
                        <a:t> จำเป็นต้องปรึกษาผู้ใกล้ชิดก่อน</a:t>
                      </a:r>
                    </a:p>
                    <a:p>
                      <a:pPr marL="342900" indent="-342900" algn="thaiDist">
                        <a:buAutoNum type="arabicPeriod" startAt="4"/>
                      </a:pPr>
                      <a:r>
                        <a:rPr lang="th-TH" baseline="0" dirty="0" smtClean="0">
                          <a:latin typeface="BrowalliaUPC" pitchFamily="34" charset="-34"/>
                          <a:cs typeface="BrowalliaUPC" pitchFamily="34" charset="-34"/>
                        </a:rPr>
                        <a:t>ชอบฟังการเสนอขาย แต่จะไม่ซื้อ</a:t>
                      </a:r>
                      <a:endParaRPr lang="en-US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 algn="thaiDist">
                        <a:buAutoNum type="arabicPeriod"/>
                      </a:pPr>
                      <a:r>
                        <a:rPr lang="th-TH" dirty="0" smtClean="0">
                          <a:latin typeface="BrowalliaUPC" pitchFamily="34" charset="-34"/>
                          <a:cs typeface="BrowalliaUPC" pitchFamily="34" charset="-34"/>
                        </a:rPr>
                        <a:t>มีความอดทน ต้องรักษาอารมณ์ พยายามตั้งคำถามให้ผู้มุ่งหวังตอบ และตั้งใจฟังคำตอบเพื่อหาแนวทางเสนอขาย</a:t>
                      </a:r>
                    </a:p>
                    <a:p>
                      <a:pPr marL="342900" indent="-342900" algn="thaiDist">
                        <a:buAutoNum type="arabicPeriod"/>
                      </a:pPr>
                      <a:r>
                        <a:rPr lang="th-TH" dirty="0" smtClean="0">
                          <a:latin typeface="BrowalliaUPC" pitchFamily="34" charset="-34"/>
                          <a:cs typeface="BrowalliaUPC" pitchFamily="34" charset="-34"/>
                        </a:rPr>
                        <a:t>เสนอขายด้วยวิธีที่ง่าย มีความซื่อสัตย์ และจริงใจ เพื่อให้ผู้มุ่งหวังเกิดความมั่นใจกับคุณภาพของสินค้าหรือบริการ</a:t>
                      </a:r>
                    </a:p>
                    <a:p>
                      <a:pPr marL="342900" indent="-342900" algn="thaiDist">
                        <a:buAutoNum type="arabicPeriod"/>
                      </a:pPr>
                      <a:r>
                        <a:rPr lang="th-TH" dirty="0" smtClean="0">
                          <a:latin typeface="BrowalliaUPC" pitchFamily="34" charset="-34"/>
                          <a:cs typeface="BrowalliaUPC" pitchFamily="34" charset="-34"/>
                        </a:rPr>
                        <a:t>ใช้ความสามารถ ความพยายามอย่างมากเพื่อเสนอแนะและโน้มน้าวผู้มุ่งหวังให้หันมา สนใจสินค้าหรือบริการ</a:t>
                      </a:r>
                    </a:p>
                    <a:p>
                      <a:pPr marL="342900" indent="-342900" algn="thaiDist">
                        <a:buAutoNum type="arabicPeriod"/>
                      </a:pPr>
                      <a:r>
                        <a:rPr lang="th-TH" dirty="0" smtClean="0">
                          <a:latin typeface="BrowalliaUPC" pitchFamily="34" charset="-34"/>
                          <a:cs typeface="BrowalliaUPC" pitchFamily="34" charset="-34"/>
                        </a:rPr>
                        <a:t>ใช้วิธีการถามนำ เพื่อต้องการให้ผู้มุ่งหวังพูด และ              จะทราบได้ถึงความต้องการ</a:t>
                      </a:r>
                    </a:p>
                    <a:p>
                      <a:pPr marL="342900" indent="-342900" algn="thaiDist">
                        <a:buAutoNum type="arabicPeriod"/>
                      </a:pPr>
                      <a:endParaRPr lang="th-TH" dirty="0" smtClean="0">
                        <a:latin typeface="BrowalliaUPC" pitchFamily="34" charset="-34"/>
                        <a:cs typeface="BrowalliaUPC" pitchFamily="34" charset="-34"/>
                      </a:endParaRPr>
                    </a:p>
                    <a:p>
                      <a:pPr marL="342900" indent="-342900" algn="thaiDist">
                        <a:buAutoNum type="arabicPeriod"/>
                      </a:pPr>
                      <a:endParaRPr lang="th-TH" dirty="0" smtClean="0">
                        <a:latin typeface="BrowalliaUPC" pitchFamily="34" charset="-34"/>
                        <a:cs typeface="BrowalliaUPC" pitchFamily="34" charset="-34"/>
                      </a:endParaRPr>
                    </a:p>
                    <a:p>
                      <a:pPr marL="342900" indent="-342900" algn="thaiDist">
                        <a:buAutoNum type="arabicPeriod"/>
                      </a:pPr>
                      <a:r>
                        <a:rPr lang="th-TH" dirty="0" smtClean="0">
                          <a:latin typeface="BrowalliaUPC" pitchFamily="34" charset="-34"/>
                          <a:cs typeface="BrowalliaUPC" pitchFamily="34" charset="-34"/>
                        </a:rPr>
                        <a:t>พยายามสร้างความมั่นใจ</a:t>
                      </a:r>
                      <a:r>
                        <a:rPr lang="th-TH" baseline="0" dirty="0" smtClean="0">
                          <a:latin typeface="BrowalliaUPC" pitchFamily="34" charset="-34"/>
                          <a:cs typeface="BrowalliaUPC" pitchFamily="34" charset="-34"/>
                        </a:rPr>
                        <a:t> และต้องเป็นที่ปรึกษาแก่               ผู้มุ่งหวังเสียเอง</a:t>
                      </a:r>
                      <a:endParaRPr lang="en-US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198058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3232790"/>
              </p:ext>
            </p:extLst>
          </p:nvPr>
        </p:nvGraphicFramePr>
        <p:xfrm>
          <a:off x="323528" y="116632"/>
          <a:ext cx="8568952" cy="66247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42879"/>
                <a:gridCol w="4326073"/>
              </a:tblGrid>
              <a:tr h="397630"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solidFill>
                            <a:schemeClr val="bg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ประเภทของผู้มุ่งหวัง</a:t>
                      </a:r>
                      <a:endParaRPr lang="en-US" sz="2000" dirty="0">
                        <a:solidFill>
                          <a:schemeClr val="bg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latin typeface="BrowalliaUPC" pitchFamily="34" charset="-34"/>
                          <a:cs typeface="BrowalliaUPC" pitchFamily="34" charset="-34"/>
                        </a:rPr>
                        <a:t>การปฏิบัติการเสนอขายของนักขาย</a:t>
                      </a:r>
                      <a:endParaRPr lang="en-US" sz="2000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6227106">
                <a:tc>
                  <a:txBody>
                    <a:bodyPr/>
                    <a:lstStyle/>
                    <a:p>
                      <a:pPr marL="342900" indent="-342900" algn="thaiDist">
                        <a:buAutoNum type="arabicPeriod" startAt="6"/>
                      </a:pPr>
                      <a:r>
                        <a:rPr lang="th-TH" baseline="0" dirty="0" smtClean="0">
                          <a:latin typeface="BrowalliaUPC" pitchFamily="34" charset="-34"/>
                          <a:cs typeface="BrowalliaUPC" pitchFamily="34" charset="-34"/>
                        </a:rPr>
                        <a:t>ชอบฟังการเสนอขาย แต่จะไม่ซื้อ</a:t>
                      </a:r>
                    </a:p>
                    <a:p>
                      <a:pPr marL="342900" indent="-342900" algn="thaiDist">
                        <a:buAutoNum type="arabicPeriod" startAt="6"/>
                      </a:pPr>
                      <a:endParaRPr lang="th-TH" baseline="0" dirty="0" smtClean="0">
                        <a:latin typeface="BrowalliaUPC" pitchFamily="34" charset="-34"/>
                        <a:cs typeface="BrowalliaUPC" pitchFamily="34" charset="-34"/>
                      </a:endParaRPr>
                    </a:p>
                    <a:p>
                      <a:pPr marL="342900" indent="-342900" algn="thaiDist">
                        <a:buAutoNum type="arabicPeriod" startAt="6"/>
                      </a:pPr>
                      <a:r>
                        <a:rPr lang="th-TH" baseline="0" dirty="0" smtClean="0">
                          <a:latin typeface="BrowalliaUPC" pitchFamily="34" charset="-34"/>
                          <a:cs typeface="BrowalliaUPC" pitchFamily="34" charset="-34"/>
                        </a:rPr>
                        <a:t>มีงานทำมากจนไม่มีเวลาให้กับนักขาย</a:t>
                      </a:r>
                    </a:p>
                    <a:p>
                      <a:pPr marL="342900" indent="-342900" algn="thaiDist">
                        <a:buAutoNum type="arabicPeriod" startAt="6"/>
                      </a:pPr>
                      <a:endParaRPr lang="th-TH" baseline="0" dirty="0" smtClean="0">
                        <a:latin typeface="BrowalliaUPC" pitchFamily="34" charset="-34"/>
                        <a:cs typeface="BrowalliaUPC" pitchFamily="34" charset="-34"/>
                      </a:endParaRPr>
                    </a:p>
                    <a:p>
                      <a:pPr marL="342900" indent="-342900" algn="thaiDist">
                        <a:buAutoNum type="arabicPeriod" startAt="6"/>
                      </a:pPr>
                      <a:endParaRPr lang="th-TH" baseline="0" dirty="0" smtClean="0">
                        <a:latin typeface="BrowalliaUPC" pitchFamily="34" charset="-34"/>
                        <a:cs typeface="BrowalliaUPC" pitchFamily="34" charset="-34"/>
                      </a:endParaRPr>
                    </a:p>
                    <a:p>
                      <a:pPr marL="342900" indent="-342900" algn="thaiDist">
                        <a:buAutoNum type="arabicPeriod" startAt="6"/>
                      </a:pPr>
                      <a:r>
                        <a:rPr lang="th-TH" baseline="0" dirty="0" smtClean="0">
                          <a:latin typeface="BrowalliaUPC" pitchFamily="34" charset="-34"/>
                          <a:cs typeface="BrowalliaUPC" pitchFamily="34" charset="-34"/>
                        </a:rPr>
                        <a:t>มีความรู้และทราบถึงสิ่งที่นักขายเสนอขายเป็นอย่างดี</a:t>
                      </a:r>
                    </a:p>
                    <a:p>
                      <a:pPr marL="342900" indent="-342900" algn="thaiDist">
                        <a:buAutoNum type="arabicPeriod" startAt="6"/>
                      </a:pPr>
                      <a:endParaRPr lang="th-TH" baseline="0" dirty="0" smtClean="0">
                        <a:latin typeface="BrowalliaUPC" pitchFamily="34" charset="-34"/>
                        <a:cs typeface="BrowalliaUPC" pitchFamily="34" charset="-34"/>
                      </a:endParaRPr>
                    </a:p>
                    <a:p>
                      <a:pPr marL="342900" indent="-342900" algn="thaiDist">
                        <a:buAutoNum type="arabicPeriod" startAt="6"/>
                      </a:pPr>
                      <a:r>
                        <a:rPr lang="th-TH" baseline="0" dirty="0" smtClean="0">
                          <a:latin typeface="BrowalliaUPC" pitchFamily="34" charset="-34"/>
                          <a:cs typeface="BrowalliaUPC" pitchFamily="34" charset="-34"/>
                        </a:rPr>
                        <a:t>มีความรอบคอบ จะพิจารณาถึงสินค้าหรือบริการ</a:t>
                      </a:r>
                    </a:p>
                    <a:p>
                      <a:pPr marL="0" indent="0" algn="thaiDist">
                        <a:buNone/>
                      </a:pPr>
                      <a:r>
                        <a:rPr lang="th-TH" baseline="0" dirty="0" smtClean="0">
                          <a:latin typeface="BrowalliaUPC" pitchFamily="34" charset="-34"/>
                          <a:cs typeface="BrowalliaUPC" pitchFamily="34" charset="-34"/>
                        </a:rPr>
                        <a:t>       อย่างละเอียด</a:t>
                      </a:r>
                    </a:p>
                    <a:p>
                      <a:pPr marL="0" indent="0" algn="thaiDist">
                        <a:buNone/>
                      </a:pPr>
                      <a:endParaRPr lang="th-TH" baseline="0" dirty="0" smtClean="0">
                        <a:latin typeface="BrowalliaUPC" pitchFamily="34" charset="-34"/>
                        <a:cs typeface="BrowalliaUPC" pitchFamily="34" charset="-34"/>
                      </a:endParaRPr>
                    </a:p>
                    <a:p>
                      <a:pPr marL="342900" indent="-342900" algn="thaiDist">
                        <a:buAutoNum type="arabicPeriod" startAt="10"/>
                      </a:pPr>
                      <a:r>
                        <a:rPr lang="th-TH" baseline="0" dirty="0" smtClean="0">
                          <a:latin typeface="BrowalliaUPC" pitchFamily="34" charset="-34"/>
                          <a:cs typeface="BrowalliaUPC" pitchFamily="34" charset="-34"/>
                        </a:rPr>
                        <a:t>มีเพื่อนฝูงมาก ชอบพูดคุย และเป็นมิตรกับทุกคน</a:t>
                      </a:r>
                    </a:p>
                    <a:p>
                      <a:pPr marL="342900" indent="-342900" algn="thaiDist">
                        <a:buAutoNum type="arabicPeriod" startAt="10"/>
                      </a:pPr>
                      <a:endParaRPr lang="th-TH" baseline="0" dirty="0" smtClean="0">
                        <a:latin typeface="BrowalliaUPC" pitchFamily="34" charset="-34"/>
                        <a:cs typeface="BrowalliaUPC" pitchFamily="34" charset="-34"/>
                      </a:endParaRPr>
                    </a:p>
                    <a:p>
                      <a:pPr marL="342900" indent="-342900" algn="thaiDist">
                        <a:buAutoNum type="arabicPeriod" startAt="11"/>
                      </a:pPr>
                      <a:r>
                        <a:rPr lang="th-TH" baseline="0" dirty="0" smtClean="0">
                          <a:latin typeface="BrowalliaUPC" pitchFamily="34" charset="-34"/>
                          <a:cs typeface="BrowalliaUPC" pitchFamily="34" charset="-34"/>
                        </a:rPr>
                        <a:t>มีจิตใจเปลี่ยนแปลงตลอดเวลา เพราะเป็นผู้ที่ไม่มี</a:t>
                      </a:r>
                    </a:p>
                    <a:p>
                      <a:pPr marL="0" indent="0" algn="thaiDist">
                        <a:buNone/>
                      </a:pPr>
                      <a:r>
                        <a:rPr lang="th-TH" baseline="0" dirty="0" smtClean="0">
                          <a:latin typeface="BrowalliaUPC" pitchFamily="34" charset="-34"/>
                          <a:cs typeface="BrowalliaUPC" pitchFamily="34" charset="-34"/>
                        </a:rPr>
                        <a:t>       อำนาจในการตัดสินใจ</a:t>
                      </a:r>
                    </a:p>
                    <a:p>
                      <a:pPr marL="0" indent="0" algn="thaiDist">
                        <a:buNone/>
                      </a:pPr>
                      <a:endParaRPr lang="th-TH" baseline="0" dirty="0" smtClean="0">
                        <a:latin typeface="BrowalliaUPC" pitchFamily="34" charset="-34"/>
                        <a:cs typeface="BrowalliaUPC" pitchFamily="34" charset="-34"/>
                      </a:endParaRPr>
                    </a:p>
                    <a:p>
                      <a:pPr marL="0" indent="0" algn="thaiDist">
                        <a:buNone/>
                      </a:pPr>
                      <a:r>
                        <a:rPr lang="th-TH" baseline="0" dirty="0" smtClean="0">
                          <a:latin typeface="BrowalliaUPC" pitchFamily="34" charset="-34"/>
                          <a:cs typeface="BrowalliaUPC" pitchFamily="34" charset="-34"/>
                        </a:rPr>
                        <a:t>12.   มีอารมณ์ฉุนเฉียว</a:t>
                      </a:r>
                    </a:p>
                    <a:p>
                      <a:pPr marL="342900" indent="-342900" algn="thaiDist">
                        <a:buAutoNum type="arabicPeriod" startAt="6"/>
                      </a:pPr>
                      <a:endParaRPr lang="th-TH" baseline="0" dirty="0" smtClean="0">
                        <a:latin typeface="BrowalliaUPC" pitchFamily="34" charset="-34"/>
                        <a:cs typeface="BrowalliaUPC" pitchFamily="34" charset="-34"/>
                      </a:endParaRPr>
                    </a:p>
                    <a:p>
                      <a:pPr marL="0" indent="0" algn="thaiDist">
                        <a:buNone/>
                      </a:pPr>
                      <a:r>
                        <a:rPr lang="th-TH" baseline="0" dirty="0" smtClean="0">
                          <a:latin typeface="BrowalliaUPC" pitchFamily="34" charset="-34"/>
                          <a:cs typeface="BrowalliaUPC" pitchFamily="34" charset="-34"/>
                        </a:rPr>
                        <a:t>13.   มีความคิด พูดและทำอย่างรวดเร็ว</a:t>
                      </a:r>
                    </a:p>
                    <a:p>
                      <a:pPr marL="0" indent="0" algn="thaiDist">
                        <a:buNone/>
                      </a:pPr>
                      <a:endParaRPr lang="th-TH" baseline="0" dirty="0" smtClean="0">
                        <a:latin typeface="BrowalliaUPC" pitchFamily="34" charset="-34"/>
                        <a:cs typeface="BrowalliaUPC" pitchFamily="34" charset="-34"/>
                      </a:endParaRPr>
                    </a:p>
                    <a:p>
                      <a:pPr marL="342900" indent="-342900" algn="thaiDist">
                        <a:buAutoNum type="arabicPeriod" startAt="14"/>
                      </a:pPr>
                      <a:r>
                        <a:rPr lang="th-TH" baseline="0" dirty="0" smtClean="0">
                          <a:latin typeface="BrowalliaUPC" pitchFamily="34" charset="-34"/>
                          <a:cs typeface="BrowalliaUPC" pitchFamily="34" charset="-34"/>
                        </a:rPr>
                        <a:t>มีความอ่อนโยน และสุภาพเรียบร้อย</a:t>
                      </a:r>
                    </a:p>
                    <a:p>
                      <a:pPr marL="342900" indent="-342900" algn="thaiDist">
                        <a:buAutoNum type="arabicPeriod" startAt="14"/>
                      </a:pPr>
                      <a:r>
                        <a:rPr lang="th-TH" baseline="0" dirty="0" smtClean="0">
                          <a:latin typeface="BrowalliaUPC" pitchFamily="34" charset="-34"/>
                          <a:cs typeface="BrowalliaUPC" pitchFamily="34" charset="-34"/>
                        </a:rPr>
                        <a:t>มีเหตุผล คิดอย่างละเอียดก่อนตัดสินใจซื้อ</a:t>
                      </a:r>
                    </a:p>
                    <a:p>
                      <a:pPr marL="342900" indent="-342900" algn="thaiDist">
                        <a:buAutoNum type="arabicPeriod" startAt="14"/>
                      </a:pPr>
                      <a:r>
                        <a:rPr lang="th-TH" baseline="0" dirty="0" smtClean="0">
                          <a:latin typeface="BrowalliaUPC" pitchFamily="34" charset="-34"/>
                          <a:cs typeface="BrowalliaUPC" pitchFamily="34" charset="-34"/>
                        </a:rPr>
                        <a:t>ชอบแสดงอาการก่อนการพิจารณาอย่างละเอียด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 algn="thaiDist">
                        <a:buAutoNum type="arabicPeriod" startAt="6"/>
                      </a:pPr>
                      <a:r>
                        <a:rPr lang="th-TH" baseline="0" dirty="0" smtClean="0">
                          <a:latin typeface="BrowalliaUPC" pitchFamily="34" charset="-34"/>
                          <a:cs typeface="BrowalliaUPC" pitchFamily="34" charset="-34"/>
                        </a:rPr>
                        <a:t>พยายามจูงใจให้เหตุผลแก่ผู้มุ่งหวัง</a:t>
                      </a:r>
                    </a:p>
                    <a:p>
                      <a:pPr marL="0" indent="0" algn="thaiDist">
                        <a:buNone/>
                      </a:pPr>
                      <a:r>
                        <a:rPr lang="th-TH" baseline="0" dirty="0" smtClean="0">
                          <a:latin typeface="BrowalliaUPC" pitchFamily="34" charset="-34"/>
                          <a:cs typeface="BrowalliaUPC" pitchFamily="34" charset="-34"/>
                        </a:rPr>
                        <a:t>       เพื่อให้มีการตัดสินใจซื้อ</a:t>
                      </a:r>
                    </a:p>
                    <a:p>
                      <a:pPr marL="342900" indent="-342900" algn="thaiDist">
                        <a:buAutoNum type="arabicPeriod" startAt="7"/>
                      </a:pPr>
                      <a:r>
                        <a:rPr lang="th-TH" baseline="0" dirty="0" smtClean="0">
                          <a:latin typeface="BrowalliaUPC" pitchFamily="34" charset="-34"/>
                          <a:cs typeface="BrowalliaUPC" pitchFamily="34" charset="-34"/>
                        </a:rPr>
                        <a:t>พยายามพูดให้เห็นความสำคัญของผู้มุ่งหวังและ</a:t>
                      </a:r>
                    </a:p>
                    <a:p>
                      <a:pPr marL="0" indent="0" algn="thaiDist">
                        <a:buNone/>
                      </a:pPr>
                      <a:r>
                        <a:rPr lang="th-TH" baseline="0" dirty="0" smtClean="0">
                          <a:latin typeface="BrowalliaUPC" pitchFamily="34" charset="-34"/>
                          <a:cs typeface="BrowalliaUPC" pitchFamily="34" charset="-34"/>
                        </a:rPr>
                        <a:t>       ขณะเดียวกันพยายามสอดแทรกถึงผลประโยชน์</a:t>
                      </a:r>
                    </a:p>
                    <a:p>
                      <a:pPr marL="0" indent="0" algn="thaiDist">
                        <a:buNone/>
                      </a:pPr>
                      <a:r>
                        <a:rPr lang="th-TH" baseline="0" dirty="0" smtClean="0">
                          <a:latin typeface="BrowalliaUPC" pitchFamily="34" charset="-34"/>
                          <a:cs typeface="BrowalliaUPC" pitchFamily="34" charset="-34"/>
                        </a:rPr>
                        <a:t>       ที่ควรได้รับ </a:t>
                      </a:r>
                    </a:p>
                    <a:p>
                      <a:pPr marL="0" indent="0" algn="thaiDist">
                        <a:buNone/>
                      </a:pPr>
                      <a:r>
                        <a:rPr lang="th-TH" baseline="0" dirty="0" smtClean="0">
                          <a:latin typeface="BrowalliaUPC" pitchFamily="34" charset="-34"/>
                          <a:cs typeface="BrowalliaUPC" pitchFamily="34" charset="-34"/>
                        </a:rPr>
                        <a:t>8.    พยายามแสดงการยอมรับ และแสดงความนับถือ       </a:t>
                      </a:r>
                    </a:p>
                    <a:p>
                      <a:pPr marL="0" indent="0" algn="thaiDist">
                        <a:buNone/>
                      </a:pPr>
                      <a:r>
                        <a:rPr lang="th-TH" baseline="0" dirty="0" smtClean="0">
                          <a:latin typeface="BrowalliaUPC" pitchFamily="34" charset="-34"/>
                          <a:cs typeface="BrowalliaUPC" pitchFamily="34" charset="-34"/>
                        </a:rPr>
                        <a:t>       แก่ผู้มุ่งหวัง </a:t>
                      </a:r>
                    </a:p>
                    <a:p>
                      <a:pPr marL="342900" indent="-342900" algn="thaiDist">
                        <a:buAutoNum type="arabicPeriod" startAt="9"/>
                      </a:pPr>
                      <a:r>
                        <a:rPr lang="th-TH" baseline="0" dirty="0" smtClean="0">
                          <a:latin typeface="BrowalliaUPC" pitchFamily="34" charset="-34"/>
                          <a:cs typeface="BrowalliaUPC" pitchFamily="34" charset="-34"/>
                        </a:rPr>
                        <a:t>ทำการสาธิตสินค้าหรือบริการให้ผู้มุ่งหวังเห็น</a:t>
                      </a:r>
                    </a:p>
                    <a:p>
                      <a:pPr marL="0" indent="0" algn="thaiDist">
                        <a:buNone/>
                      </a:pPr>
                      <a:r>
                        <a:rPr lang="th-TH" baseline="0" dirty="0" smtClean="0">
                          <a:latin typeface="BrowalliaUPC" pitchFamily="34" charset="-34"/>
                          <a:cs typeface="BrowalliaUPC" pitchFamily="34" charset="-34"/>
                        </a:rPr>
                        <a:t>       ถึงคุณค่าและผลประโยชน์ของสินค้าหรือ</a:t>
                      </a:r>
                    </a:p>
                    <a:p>
                      <a:pPr marL="0" indent="0" algn="thaiDist">
                        <a:buNone/>
                      </a:pPr>
                      <a:r>
                        <a:rPr lang="th-TH" baseline="0" dirty="0" smtClean="0">
                          <a:latin typeface="BrowalliaUPC" pitchFamily="34" charset="-34"/>
                          <a:cs typeface="BrowalliaUPC" pitchFamily="34" charset="-34"/>
                        </a:rPr>
                        <a:t>       บริการอย่างแท้จริง </a:t>
                      </a:r>
                    </a:p>
                    <a:p>
                      <a:pPr marL="0" indent="0" algn="thaiDist">
                        <a:buNone/>
                      </a:pPr>
                      <a:r>
                        <a:rPr lang="th-TH" baseline="0" dirty="0" smtClean="0">
                          <a:latin typeface="BrowalliaUPC" pitchFamily="34" charset="-34"/>
                          <a:cs typeface="BrowalliaUPC" pitchFamily="34" charset="-34"/>
                        </a:rPr>
                        <a:t>10.   พยามยามสร้างจุดสนใจ และสอดแทรกการเสนอ    </a:t>
                      </a:r>
                    </a:p>
                    <a:p>
                      <a:pPr marL="0" indent="0" algn="thaiDist">
                        <a:buNone/>
                      </a:pPr>
                      <a:r>
                        <a:rPr lang="th-TH" baseline="0" dirty="0" smtClean="0">
                          <a:latin typeface="BrowalliaUPC" pitchFamily="34" charset="-34"/>
                          <a:cs typeface="BrowalliaUPC" pitchFamily="34" charset="-34"/>
                        </a:rPr>
                        <a:t>       ขายในระหว่างการสนทนา</a:t>
                      </a:r>
                    </a:p>
                    <a:p>
                      <a:pPr marL="342900" indent="-342900" algn="thaiDist">
                        <a:buAutoNum type="arabicPeriod" startAt="11"/>
                      </a:pPr>
                      <a:r>
                        <a:rPr lang="th-TH" baseline="0" dirty="0" smtClean="0">
                          <a:latin typeface="BrowalliaUPC" pitchFamily="34" charset="-34"/>
                          <a:cs typeface="BrowalliaUPC" pitchFamily="34" charset="-34"/>
                        </a:rPr>
                        <a:t>เข้าหาผู้มีอำนาจตัดสินใจและแสดงให้ทราบถึง</a:t>
                      </a:r>
                    </a:p>
                    <a:p>
                      <a:pPr marL="0" indent="0" algn="thaiDist">
                        <a:buNone/>
                      </a:pPr>
                      <a:r>
                        <a:rPr lang="th-TH" baseline="0" dirty="0" smtClean="0">
                          <a:latin typeface="BrowalliaUPC" pitchFamily="34" charset="-34"/>
                          <a:cs typeface="BrowalliaUPC" pitchFamily="34" charset="-34"/>
                        </a:rPr>
                        <a:t>      ผลประโยชน์ของสินค้าหรือบริการแท้จริง </a:t>
                      </a:r>
                    </a:p>
                    <a:p>
                      <a:pPr marL="0" indent="0" algn="thaiDist">
                        <a:buNone/>
                      </a:pPr>
                      <a:endParaRPr lang="th-TH" baseline="0" dirty="0" smtClean="0">
                        <a:latin typeface="BrowalliaUPC" pitchFamily="34" charset="-34"/>
                        <a:cs typeface="BrowalliaUPC" pitchFamily="34" charset="-34"/>
                      </a:endParaRPr>
                    </a:p>
                    <a:p>
                      <a:pPr marL="342900" indent="-342900" algn="thaiDist">
                        <a:buAutoNum type="arabicPeriod" startAt="12"/>
                      </a:pPr>
                      <a:r>
                        <a:rPr lang="th-TH" baseline="0" dirty="0" smtClean="0">
                          <a:latin typeface="BrowalliaUPC" pitchFamily="34" charset="-34"/>
                          <a:cs typeface="BrowalliaUPC" pitchFamily="34" charset="-34"/>
                        </a:rPr>
                        <a:t> มีความใจเย็น รักษาอารมรณ์  และถ้ามีปัญหา </a:t>
                      </a:r>
                    </a:p>
                    <a:p>
                      <a:pPr marL="0" indent="0" algn="thaiDist">
                        <a:buNone/>
                      </a:pPr>
                      <a:r>
                        <a:rPr lang="th-TH" baseline="0" dirty="0" smtClean="0">
                          <a:latin typeface="BrowalliaUPC" pitchFamily="34" charset="-34"/>
                          <a:cs typeface="BrowalliaUPC" pitchFamily="34" charset="-34"/>
                        </a:rPr>
                        <a:t>        ก็หาทางแก้ไขโดยเร็ว </a:t>
                      </a:r>
                    </a:p>
                    <a:p>
                      <a:pPr marL="342900" indent="-342900" algn="thaiDist">
                        <a:buAutoNum type="arabicPeriod" startAt="13"/>
                      </a:pPr>
                      <a:r>
                        <a:rPr lang="th-TH" baseline="0" dirty="0" smtClean="0">
                          <a:latin typeface="BrowalliaUPC" pitchFamily="34" charset="-34"/>
                          <a:cs typeface="BrowalliaUPC" pitchFamily="34" charset="-34"/>
                        </a:rPr>
                        <a:t> พยายามพูดเฉพาะประเด็นที่สำคัญ </a:t>
                      </a:r>
                    </a:p>
                    <a:p>
                      <a:pPr marL="0" indent="0" algn="thaiDist">
                        <a:buNone/>
                      </a:pPr>
                      <a:r>
                        <a:rPr lang="th-TH" baseline="0" dirty="0" smtClean="0">
                          <a:latin typeface="BrowalliaUPC" pitchFamily="34" charset="-34"/>
                          <a:cs typeface="BrowalliaUPC" pitchFamily="34" charset="-34"/>
                        </a:rPr>
                        <a:t>       ที่มุ่งสู่การตัดสินใจซื้อ </a:t>
                      </a:r>
                    </a:p>
                    <a:p>
                      <a:pPr marL="0" indent="0" algn="thaiDist">
                        <a:buNone/>
                      </a:pPr>
                      <a:r>
                        <a:rPr lang="th-TH" baseline="0" dirty="0" smtClean="0">
                          <a:latin typeface="BrowalliaUPC" pitchFamily="34" charset="-34"/>
                          <a:cs typeface="BrowalliaUPC" pitchFamily="34" charset="-34"/>
                        </a:rPr>
                        <a:t>14.   พยายามพูดอย่างให้เกียรติ และเห็นคุณค่าให้มากที่สุด</a:t>
                      </a:r>
                    </a:p>
                    <a:p>
                      <a:pPr marL="0" indent="0" algn="thaiDist">
                        <a:buNone/>
                      </a:pPr>
                      <a:r>
                        <a:rPr lang="th-TH" baseline="0" dirty="0" smtClean="0">
                          <a:latin typeface="BrowalliaUPC" pitchFamily="34" charset="-34"/>
                          <a:cs typeface="BrowalliaUPC" pitchFamily="34" charset="-34"/>
                        </a:rPr>
                        <a:t>15.   พยายามให้รายละเอียดเกี่ยวกับสินค้าบริการให้มากที่สุด </a:t>
                      </a:r>
                    </a:p>
                    <a:p>
                      <a:pPr marL="0" indent="0" algn="thaiDist">
                        <a:buNone/>
                      </a:pPr>
                      <a:r>
                        <a:rPr lang="th-TH" baseline="0" dirty="0" smtClean="0">
                          <a:latin typeface="BrowalliaUPC" pitchFamily="34" charset="-34"/>
                          <a:cs typeface="BrowalliaUPC" pitchFamily="34" charset="-34"/>
                        </a:rPr>
                        <a:t>16.   อธิบายเกี่ยวกับสินค้าหรือบริการให้ทราบก่อนตัดสินใจซื่อ 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06166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143000"/>
          </a:xfrm>
          <a:solidFill>
            <a:schemeClr val="bg1">
              <a:alpha val="80000"/>
            </a:schemeClr>
          </a:solidFill>
        </p:spPr>
        <p:txBody>
          <a:bodyPr>
            <a:normAutofit/>
          </a:bodyPr>
          <a:lstStyle/>
          <a:p>
            <a:r>
              <a:rPr lang="th-TH" sz="4000" b="1" dirty="0" smtClean="0">
                <a:latin typeface="Browallia New" pitchFamily="34" charset="-34"/>
                <a:cs typeface="Browallia New" pitchFamily="34" charset="-34"/>
              </a:rPr>
              <a:t>วิธีแสวงหาผู้มุ่งหวัง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2060848"/>
            <a:ext cx="8229600" cy="1900808"/>
          </a:xfrm>
          <a:solidFill>
            <a:schemeClr val="bg1">
              <a:alpha val="69000"/>
            </a:schemeClr>
          </a:solidFill>
        </p:spPr>
        <p:txBody>
          <a:bodyPr/>
          <a:lstStyle/>
          <a:p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1. ตลาดธรรมชาติ</a:t>
            </a:r>
          </a:p>
          <a:p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2. ศูนย์อิทธิพล</a:t>
            </a:r>
          </a:p>
          <a:p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3. ตลาดที่สร้างขึ้นมา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1932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44624"/>
            <a:ext cx="8229600" cy="1008112"/>
          </a:xfrm>
          <a:solidFill>
            <a:schemeClr val="bg1">
              <a:alpha val="76000"/>
            </a:schemeClr>
          </a:solidFill>
        </p:spPr>
        <p:txBody>
          <a:bodyPr>
            <a:noAutofit/>
          </a:bodyPr>
          <a:lstStyle/>
          <a:p>
            <a:r>
              <a:rPr lang="th-TH" sz="2800" b="1" dirty="0" smtClean="0">
                <a:latin typeface="BrowalliaUPC" pitchFamily="34" charset="-34"/>
                <a:cs typeface="BrowalliaUPC" pitchFamily="34" charset="-34"/>
              </a:rPr>
              <a:t>การ</a:t>
            </a:r>
            <a:r>
              <a:rPr lang="th-TH" sz="2800" b="1" dirty="0" smtClean="0">
                <a:latin typeface="BrowalliaUPC" pitchFamily="34" charset="-34"/>
                <a:cs typeface="BrowalliaUPC" pitchFamily="34" charset="-34"/>
              </a:rPr>
              <a:t>แสวงหาผู้มุ่งหวัง</a:t>
            </a:r>
            <a:r>
              <a:rPr lang="en-US" sz="2800" b="1" dirty="0" smtClean="0">
                <a:latin typeface="BrowalliaUPC" pitchFamily="34" charset="-34"/>
                <a:cs typeface="BrowalliaUPC" pitchFamily="34" charset="-34"/>
              </a:rPr>
              <a:t/>
            </a:r>
            <a:br>
              <a:rPr lang="en-US" sz="2800" b="1" dirty="0" smtClean="0">
                <a:latin typeface="BrowalliaUPC" pitchFamily="34" charset="-34"/>
                <a:cs typeface="BrowalliaUPC" pitchFamily="34" charset="-34"/>
              </a:rPr>
            </a:br>
            <a:r>
              <a:rPr lang="th-TH" sz="2800" b="1" dirty="0" smtClean="0">
                <a:latin typeface="BrowalliaUPC" pitchFamily="34" charset="-34"/>
                <a:cs typeface="BrowalliaUPC" pitchFamily="34" charset="-34"/>
              </a:rPr>
              <a:t>โดยใช้สูตร </a:t>
            </a:r>
            <a:r>
              <a:rPr lang="en-US" sz="2800" b="1" dirty="0" smtClean="0">
                <a:latin typeface="BrowalliaUPC" pitchFamily="34" charset="-34"/>
                <a:cs typeface="BrowalliaUPC" pitchFamily="34" charset="-34"/>
              </a:rPr>
              <a:t>Prospect and Prospecting</a:t>
            </a:r>
            <a:endParaRPr lang="en-US" sz="2800" b="1" dirty="0">
              <a:latin typeface="BrowalliaUPC" pitchFamily="34" charset="-34"/>
              <a:cs typeface="BrowalliaUPC" pitchFamily="34" charset="-34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3439435"/>
              </p:ext>
            </p:extLst>
          </p:nvPr>
        </p:nvGraphicFramePr>
        <p:xfrm>
          <a:off x="215008" y="980728"/>
          <a:ext cx="8749480" cy="5791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98837"/>
                <a:gridCol w="4550643"/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>
                          <a:latin typeface="BrowalliaUPC" pitchFamily="34" charset="-34"/>
                          <a:cs typeface="BrowalliaUPC" pitchFamily="34" charset="-34"/>
                        </a:rPr>
                        <a:t>Prospect</a:t>
                      </a:r>
                      <a:endParaRPr lang="en-US" sz="3200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Browallia New" pitchFamily="34" charset="-34"/>
                          <a:cs typeface="Browallia New" pitchFamily="34" charset="-34"/>
                        </a:rPr>
                        <a:t>Prospecting</a:t>
                      </a:r>
                      <a:endParaRPr lang="en-US" sz="2400" dirty="0">
                        <a:latin typeface="Browallia New" pitchFamily="34" charset="-34"/>
                        <a:cs typeface="Browallia New" pitchFamily="34" charset="-34"/>
                      </a:endParaRPr>
                    </a:p>
                  </a:txBody>
                  <a:tcPr>
                    <a:solidFill>
                      <a:srgbClr val="7030A0"/>
                    </a:solidFill>
                  </a:tcPr>
                </a:tc>
              </a:tr>
              <a:tr h="5082466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BrowalliaUPC" pitchFamily="34" charset="-34"/>
                          <a:cs typeface="BrowalliaUPC" pitchFamily="34" charset="-34"/>
                        </a:rPr>
                        <a:t>P : provide   </a:t>
                      </a:r>
                      <a:r>
                        <a:rPr lang="th-TH" sz="2400" dirty="0" smtClean="0">
                          <a:latin typeface="BrowalliaUPC" pitchFamily="34" charset="-34"/>
                          <a:cs typeface="BrowalliaUPC" pitchFamily="34" charset="-34"/>
                        </a:rPr>
                        <a:t> จัดหารายชื่อคนที่อาจจะเป็น</a:t>
                      </a:r>
                    </a:p>
                    <a:p>
                      <a:r>
                        <a:rPr lang="en-US" sz="2400" baseline="0" dirty="0" smtClean="0">
                          <a:latin typeface="BrowalliaUPC" pitchFamily="34" charset="-34"/>
                          <a:cs typeface="BrowalliaUPC" pitchFamily="34" charset="-34"/>
                        </a:rPr>
                        <a:t>                   </a:t>
                      </a:r>
                      <a:r>
                        <a:rPr lang="th-TH" sz="2400" dirty="0" smtClean="0">
                          <a:latin typeface="BrowalliaUPC" pitchFamily="34" charset="-34"/>
                          <a:cs typeface="BrowalliaUPC" pitchFamily="34" charset="-34"/>
                        </a:rPr>
                        <a:t>ลูกค้าได้มาให้ตัวคุณเอง</a:t>
                      </a:r>
                    </a:p>
                    <a:p>
                      <a:r>
                        <a:rPr lang="en-US" sz="2400" dirty="0" smtClean="0">
                          <a:latin typeface="BrowalliaUPC" pitchFamily="34" charset="-34"/>
                          <a:cs typeface="BrowalliaUPC" pitchFamily="34" charset="-34"/>
                        </a:rPr>
                        <a:t>R</a:t>
                      </a:r>
                      <a:r>
                        <a:rPr lang="en-US" sz="2400" baseline="0" dirty="0" smtClean="0">
                          <a:latin typeface="BrowalliaUPC" pitchFamily="34" charset="-34"/>
                          <a:cs typeface="BrowalliaUPC" pitchFamily="34" charset="-34"/>
                        </a:rPr>
                        <a:t>  </a:t>
                      </a:r>
                      <a:r>
                        <a:rPr lang="en-US" sz="2400" dirty="0" smtClean="0">
                          <a:latin typeface="BrowalliaUPC" pitchFamily="34" charset="-34"/>
                          <a:cs typeface="BrowalliaUPC" pitchFamily="34" charset="-34"/>
                        </a:rPr>
                        <a:t>: record   </a:t>
                      </a:r>
                      <a:r>
                        <a:rPr lang="en-US" sz="2400" baseline="0" dirty="0" smtClean="0">
                          <a:latin typeface="BrowalliaUPC" pitchFamily="34" charset="-34"/>
                          <a:cs typeface="BrowalliaUPC" pitchFamily="34" charset="-34"/>
                        </a:rPr>
                        <a:t> </a:t>
                      </a:r>
                      <a:r>
                        <a:rPr lang="th-TH" sz="2400" baseline="0" dirty="0" smtClean="0">
                          <a:latin typeface="BrowalliaUPC" pitchFamily="34" charset="-34"/>
                          <a:cs typeface="BrowalliaUPC" pitchFamily="34" charset="-34"/>
                        </a:rPr>
                        <a:t> ทำบันทึกผู้ที่อาจจะเป็นลูกค้า</a:t>
                      </a:r>
                      <a:r>
                        <a:rPr lang="en-US" sz="2400" baseline="0" dirty="0" smtClean="0">
                          <a:latin typeface="BrowalliaUPC" pitchFamily="34" charset="-34"/>
                          <a:cs typeface="BrowalliaUPC" pitchFamily="34" charset="-34"/>
                        </a:rPr>
                        <a:t>         </a:t>
                      </a:r>
                    </a:p>
                    <a:p>
                      <a:r>
                        <a:rPr lang="en-US" sz="2400" baseline="0" dirty="0" smtClean="0">
                          <a:latin typeface="BrowalliaUPC" pitchFamily="34" charset="-34"/>
                          <a:cs typeface="BrowalliaUPC" pitchFamily="34" charset="-34"/>
                        </a:rPr>
                        <a:t>                   </a:t>
                      </a:r>
                      <a:r>
                        <a:rPr lang="th-TH" sz="2400" baseline="0" dirty="0" smtClean="0">
                          <a:latin typeface="BrowalliaUPC" pitchFamily="34" charset="-34"/>
                          <a:cs typeface="BrowalliaUPC" pitchFamily="34" charset="-34"/>
                        </a:rPr>
                        <a:t>ต่อไป</a:t>
                      </a:r>
                      <a:r>
                        <a:rPr lang="en-US" sz="2400" dirty="0" smtClean="0">
                          <a:latin typeface="BrowalliaUPC" pitchFamily="34" charset="-34"/>
                          <a:cs typeface="BrowalliaUPC" pitchFamily="34" charset="-34"/>
                        </a:rPr>
                        <a:t> </a:t>
                      </a:r>
                    </a:p>
                    <a:p>
                      <a:r>
                        <a:rPr lang="en-US" sz="2400" dirty="0" smtClean="0">
                          <a:latin typeface="BrowalliaUPC" pitchFamily="34" charset="-34"/>
                          <a:cs typeface="BrowalliaUPC" pitchFamily="34" charset="-34"/>
                        </a:rPr>
                        <a:t>O</a:t>
                      </a:r>
                      <a:r>
                        <a:rPr lang="en-US" sz="2400" baseline="0" dirty="0" smtClean="0">
                          <a:latin typeface="BrowalliaUPC" pitchFamily="34" charset="-34"/>
                          <a:cs typeface="BrowalliaUPC" pitchFamily="34" charset="-34"/>
                        </a:rPr>
                        <a:t> </a:t>
                      </a:r>
                      <a:r>
                        <a:rPr lang="en-US" sz="2400" dirty="0" smtClean="0">
                          <a:latin typeface="BrowalliaUPC" pitchFamily="34" charset="-34"/>
                          <a:cs typeface="BrowalliaUPC" pitchFamily="34" charset="-34"/>
                        </a:rPr>
                        <a:t>: organize</a:t>
                      </a:r>
                      <a:r>
                        <a:rPr lang="th-TH" sz="2400" dirty="0" smtClean="0">
                          <a:latin typeface="BrowalliaUPC" pitchFamily="34" charset="-34"/>
                          <a:cs typeface="BrowalliaUPC" pitchFamily="34" charset="-34"/>
                        </a:rPr>
                        <a:t>  </a:t>
                      </a:r>
                      <a:r>
                        <a:rPr lang="en-US" sz="2400" dirty="0" smtClean="0">
                          <a:latin typeface="BrowalliaUPC" pitchFamily="34" charset="-34"/>
                          <a:cs typeface="BrowalliaUPC" pitchFamily="34" charset="-34"/>
                        </a:rPr>
                        <a:t> </a:t>
                      </a:r>
                      <a:r>
                        <a:rPr lang="th-TH" sz="2400" dirty="0" smtClean="0">
                          <a:latin typeface="BrowalliaUPC" pitchFamily="34" charset="-34"/>
                          <a:cs typeface="BrowalliaUPC" pitchFamily="34" charset="-34"/>
                        </a:rPr>
                        <a:t>จัดระเบียบกิจกรรมการหาลูกค้า</a:t>
                      </a:r>
                      <a:r>
                        <a:rPr lang="en-US" sz="2400" dirty="0" smtClean="0">
                          <a:latin typeface="BrowalliaUPC" pitchFamily="34" charset="-34"/>
                          <a:cs typeface="BrowalliaUPC" pitchFamily="34" charset="-34"/>
                        </a:rPr>
                        <a:t>  </a:t>
                      </a:r>
                    </a:p>
                    <a:p>
                      <a:r>
                        <a:rPr lang="en-US" sz="2400" dirty="0" smtClean="0">
                          <a:latin typeface="BrowalliaUPC" pitchFamily="34" charset="-34"/>
                          <a:cs typeface="BrowalliaUPC" pitchFamily="34" charset="-34"/>
                        </a:rPr>
                        <a:t>                    </a:t>
                      </a:r>
                      <a:r>
                        <a:rPr lang="th-TH" sz="2400" dirty="0" smtClean="0">
                          <a:latin typeface="BrowalliaUPC" pitchFamily="34" charset="-34"/>
                          <a:cs typeface="BrowalliaUPC" pitchFamily="34" charset="-34"/>
                        </a:rPr>
                        <a:t>ของคุณให้เป็นนิสัยประจำ </a:t>
                      </a:r>
                      <a:endParaRPr lang="en-US" sz="2400" dirty="0" smtClean="0">
                        <a:latin typeface="BrowalliaUPC" pitchFamily="34" charset="-34"/>
                        <a:cs typeface="BrowalliaUPC" pitchFamily="34" charset="-34"/>
                      </a:endParaRPr>
                    </a:p>
                    <a:p>
                      <a:r>
                        <a:rPr lang="en-US" sz="2400" dirty="0" smtClean="0">
                          <a:latin typeface="BrowalliaUPC" pitchFamily="34" charset="-34"/>
                          <a:cs typeface="BrowalliaUPC" pitchFamily="34" charset="-34"/>
                        </a:rPr>
                        <a:t>S  : subject</a:t>
                      </a:r>
                      <a:r>
                        <a:rPr lang="th-TH" sz="2400" dirty="0" smtClean="0">
                          <a:latin typeface="BrowalliaUPC" pitchFamily="34" charset="-34"/>
                          <a:cs typeface="BrowalliaUPC" pitchFamily="34" charset="-34"/>
                        </a:rPr>
                        <a:t>    </a:t>
                      </a:r>
                      <a:r>
                        <a:rPr lang="en-US" sz="2400" dirty="0" smtClean="0">
                          <a:latin typeface="BrowalliaUPC" pitchFamily="34" charset="-34"/>
                          <a:cs typeface="BrowalliaUPC" pitchFamily="34" charset="-34"/>
                        </a:rPr>
                        <a:t> </a:t>
                      </a:r>
                      <a:r>
                        <a:rPr lang="th-TH" sz="2400" dirty="0" smtClean="0">
                          <a:latin typeface="BrowalliaUPC" pitchFamily="34" charset="-34"/>
                          <a:cs typeface="BrowalliaUPC" pitchFamily="34" charset="-34"/>
                        </a:rPr>
                        <a:t>ทดสอบผู้ที่ติดต่อว่าอาจจะเป็น</a:t>
                      </a:r>
                      <a:r>
                        <a:rPr lang="en-US" sz="2400" dirty="0" smtClean="0">
                          <a:latin typeface="BrowalliaUPC" pitchFamily="34" charset="-34"/>
                          <a:cs typeface="BrowalliaUPC" pitchFamily="34" charset="-34"/>
                        </a:rPr>
                        <a:t>  </a:t>
                      </a:r>
                    </a:p>
                    <a:p>
                      <a:r>
                        <a:rPr lang="en-US" sz="2400" dirty="0" smtClean="0">
                          <a:latin typeface="BrowalliaUPC" pitchFamily="34" charset="-34"/>
                          <a:cs typeface="BrowalliaUPC" pitchFamily="34" charset="-34"/>
                        </a:rPr>
                        <a:t>                    </a:t>
                      </a:r>
                      <a:r>
                        <a:rPr lang="th-TH" sz="2400" dirty="0" smtClean="0">
                          <a:latin typeface="BrowalliaUPC" pitchFamily="34" charset="-34"/>
                          <a:cs typeface="BrowalliaUPC" pitchFamily="34" charset="-34"/>
                        </a:rPr>
                        <a:t>ลูกค้า </a:t>
                      </a:r>
                      <a:endParaRPr lang="en-US" sz="2400" dirty="0" smtClean="0">
                        <a:latin typeface="BrowalliaUPC" pitchFamily="34" charset="-34"/>
                        <a:cs typeface="BrowalliaUPC" pitchFamily="34" charset="-34"/>
                      </a:endParaRPr>
                    </a:p>
                    <a:p>
                      <a:r>
                        <a:rPr lang="en-US" sz="2400" dirty="0" smtClean="0">
                          <a:latin typeface="BrowalliaUPC" pitchFamily="34" charset="-34"/>
                          <a:cs typeface="BrowalliaUPC" pitchFamily="34" charset="-34"/>
                        </a:rPr>
                        <a:t>P :  plan</a:t>
                      </a:r>
                      <a:r>
                        <a:rPr lang="th-TH" sz="2400" dirty="0" smtClean="0">
                          <a:latin typeface="BrowalliaUPC" pitchFamily="34" charset="-34"/>
                          <a:cs typeface="BrowalliaUPC" pitchFamily="34" charset="-34"/>
                        </a:rPr>
                        <a:t>        วางโครงการหาลูกค้าของคุณ</a:t>
                      </a:r>
                      <a:endParaRPr lang="en-US" sz="2400" dirty="0" smtClean="0">
                        <a:latin typeface="BrowalliaUPC" pitchFamily="34" charset="-34"/>
                        <a:cs typeface="BrowalliaUPC" pitchFamily="34" charset="-34"/>
                      </a:endParaRPr>
                    </a:p>
                    <a:p>
                      <a:r>
                        <a:rPr lang="en-US" sz="2400" dirty="0" smtClean="0">
                          <a:latin typeface="BrowalliaUPC" pitchFamily="34" charset="-34"/>
                          <a:cs typeface="BrowalliaUPC" pitchFamily="34" charset="-34"/>
                        </a:rPr>
                        <a:t>                    </a:t>
                      </a:r>
                      <a:r>
                        <a:rPr lang="th-TH" sz="2400" dirty="0" smtClean="0">
                          <a:latin typeface="BrowalliaUPC" pitchFamily="34" charset="-34"/>
                          <a:cs typeface="BrowalliaUPC" pitchFamily="34" charset="-34"/>
                        </a:rPr>
                        <a:t>ด้วยวิธีใด </a:t>
                      </a:r>
                      <a:endParaRPr lang="en-US" sz="2400" dirty="0" smtClean="0">
                        <a:latin typeface="BrowalliaUPC" pitchFamily="34" charset="-34"/>
                        <a:cs typeface="BrowalliaUPC" pitchFamily="34" charset="-34"/>
                      </a:endParaRPr>
                    </a:p>
                    <a:p>
                      <a:r>
                        <a:rPr lang="en-US" sz="2400" dirty="0" smtClean="0">
                          <a:latin typeface="BrowalliaUPC" pitchFamily="34" charset="-34"/>
                          <a:cs typeface="BrowalliaUPC" pitchFamily="34" charset="-34"/>
                        </a:rPr>
                        <a:t>E :  exercise</a:t>
                      </a:r>
                      <a:r>
                        <a:rPr lang="th-TH" sz="2400" dirty="0" smtClean="0">
                          <a:latin typeface="BrowalliaUPC" pitchFamily="34" charset="-34"/>
                          <a:cs typeface="BrowalliaUPC" pitchFamily="34" charset="-34"/>
                        </a:rPr>
                        <a:t>   ฝึกจินตนาการของคุณ</a:t>
                      </a:r>
                      <a:endParaRPr lang="en-US" sz="2400" dirty="0" smtClean="0">
                        <a:latin typeface="BrowalliaUPC" pitchFamily="34" charset="-34"/>
                        <a:cs typeface="BrowalliaUPC" pitchFamily="34" charset="-34"/>
                      </a:endParaRPr>
                    </a:p>
                    <a:p>
                      <a:r>
                        <a:rPr lang="en-US" sz="2400" dirty="0" smtClean="0">
                          <a:latin typeface="BrowalliaUPC" pitchFamily="34" charset="-34"/>
                          <a:cs typeface="BrowalliaUPC" pitchFamily="34" charset="-34"/>
                        </a:rPr>
                        <a:t>C :  collect</a:t>
                      </a:r>
                      <a:r>
                        <a:rPr lang="th-TH" sz="2400" dirty="0" smtClean="0">
                          <a:latin typeface="BrowalliaUPC" pitchFamily="34" charset="-34"/>
                          <a:cs typeface="BrowalliaUPC" pitchFamily="34" charset="-34"/>
                        </a:rPr>
                        <a:t>     รวบรวมรายชื่อคนที่ลูกค้า</a:t>
                      </a:r>
                      <a:endParaRPr lang="en-US" sz="2400" dirty="0" smtClean="0">
                        <a:latin typeface="BrowalliaUPC" pitchFamily="34" charset="-34"/>
                        <a:cs typeface="BrowalliaUPC" pitchFamily="34" charset="-34"/>
                      </a:endParaRPr>
                    </a:p>
                    <a:p>
                      <a:r>
                        <a:rPr lang="en-US" sz="2400" baseline="0" dirty="0" smtClean="0">
                          <a:latin typeface="BrowalliaUPC" pitchFamily="34" charset="-34"/>
                          <a:cs typeface="BrowalliaUPC" pitchFamily="34" charset="-34"/>
                        </a:rPr>
                        <a:t>                   </a:t>
                      </a:r>
                      <a:r>
                        <a:rPr lang="th-TH" sz="2400" dirty="0" smtClean="0">
                          <a:latin typeface="BrowalliaUPC" pitchFamily="34" charset="-34"/>
                          <a:cs typeface="BrowalliaUPC" pitchFamily="34" charset="-34"/>
                        </a:rPr>
                        <a:t>แนะนำทุกคน</a:t>
                      </a:r>
                      <a:endParaRPr lang="en-US" sz="2400" dirty="0" smtClean="0">
                        <a:latin typeface="BrowalliaUPC" pitchFamily="34" charset="-34"/>
                        <a:cs typeface="BrowalliaUPC" pitchFamily="34" charset="-34"/>
                      </a:endParaRPr>
                    </a:p>
                    <a:p>
                      <a:r>
                        <a:rPr lang="en-US" sz="2400" dirty="0" smtClean="0">
                          <a:latin typeface="BrowalliaUPC" pitchFamily="34" charset="-34"/>
                          <a:cs typeface="BrowalliaUPC" pitchFamily="34" charset="-34"/>
                        </a:rPr>
                        <a:t>T :  train </a:t>
                      </a:r>
                      <a:r>
                        <a:rPr lang="th-TH" sz="2400" dirty="0" smtClean="0">
                          <a:latin typeface="BrowalliaUPC" pitchFamily="34" charset="-34"/>
                          <a:cs typeface="BrowalliaUPC" pitchFamily="34" charset="-34"/>
                        </a:rPr>
                        <a:t>       ฝึกตนเองให้กำจัด </a:t>
                      </a:r>
                      <a:r>
                        <a:rPr lang="en-US" sz="2400" dirty="0" smtClean="0">
                          <a:latin typeface="BrowalliaUPC" pitchFamily="34" charset="-34"/>
                          <a:cs typeface="BrowalliaUPC" pitchFamily="34" charset="-34"/>
                        </a:rPr>
                        <a:t>china</a:t>
                      </a:r>
                      <a:r>
                        <a:rPr lang="en-US" sz="2400" baseline="0" dirty="0" smtClean="0">
                          <a:latin typeface="BrowalliaUPC" pitchFamily="34" charset="-34"/>
                          <a:cs typeface="BrowalliaUPC" pitchFamily="34" charset="-34"/>
                        </a:rPr>
                        <a:t> egg</a:t>
                      </a:r>
                      <a:r>
                        <a:rPr lang="th-TH" sz="2400" dirty="0" smtClean="0">
                          <a:latin typeface="BrowalliaUPC" pitchFamily="34" charset="-34"/>
                          <a:cs typeface="BrowalliaUPC" pitchFamily="34" charset="-34"/>
                        </a:rPr>
                        <a:t> </a:t>
                      </a:r>
                      <a:endParaRPr lang="en-US" sz="2400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BrowalliaUPC" pitchFamily="34" charset="-34"/>
                          <a:cs typeface="BrowalliaUPC" pitchFamily="34" charset="-34"/>
                        </a:rPr>
                        <a:t>P</a:t>
                      </a:r>
                      <a:r>
                        <a:rPr lang="th-TH" sz="2400" dirty="0" smtClean="0">
                          <a:latin typeface="BrowalliaUPC" pitchFamily="34" charset="-34"/>
                          <a:cs typeface="BrowalliaUPC" pitchFamily="34" charset="-34"/>
                        </a:rPr>
                        <a:t> </a:t>
                      </a:r>
                      <a:r>
                        <a:rPr lang="en-US" sz="2400" dirty="0" smtClean="0">
                          <a:latin typeface="BrowalliaUPC" pitchFamily="34" charset="-34"/>
                          <a:cs typeface="BrowalliaUPC" pitchFamily="34" charset="-34"/>
                        </a:rPr>
                        <a:t>: personal</a:t>
                      </a:r>
                      <a:r>
                        <a:rPr lang="en-US" sz="2400" baseline="0" dirty="0" smtClean="0">
                          <a:latin typeface="BrowalliaUPC" pitchFamily="34" charset="-34"/>
                          <a:cs typeface="BrowalliaUPC" pitchFamily="34" charset="-34"/>
                        </a:rPr>
                        <a:t>      </a:t>
                      </a:r>
                      <a:r>
                        <a:rPr lang="th-TH" sz="2400" baseline="0" dirty="0" smtClean="0">
                          <a:latin typeface="BrowalliaUPC" pitchFamily="34" charset="-34"/>
                          <a:cs typeface="BrowalliaUPC" pitchFamily="34" charset="-34"/>
                        </a:rPr>
                        <a:t>การสังเกตเป็นส่วนตัว</a:t>
                      </a:r>
                    </a:p>
                    <a:p>
                      <a:endParaRPr lang="en-US" sz="2400" dirty="0" smtClean="0">
                        <a:latin typeface="BrowalliaUPC" pitchFamily="34" charset="-34"/>
                        <a:cs typeface="BrowalliaUPC" pitchFamily="34" charset="-34"/>
                      </a:endParaRPr>
                    </a:p>
                    <a:p>
                      <a:r>
                        <a:rPr lang="en-US" sz="2400" dirty="0" smtClean="0">
                          <a:latin typeface="BrowalliaUPC" pitchFamily="34" charset="-34"/>
                          <a:cs typeface="BrowalliaUPC" pitchFamily="34" charset="-34"/>
                        </a:rPr>
                        <a:t>R</a:t>
                      </a:r>
                      <a:r>
                        <a:rPr lang="th-TH" sz="2400" dirty="0" smtClean="0">
                          <a:latin typeface="BrowalliaUPC" pitchFamily="34" charset="-34"/>
                          <a:cs typeface="BrowalliaUPC" pitchFamily="34" charset="-34"/>
                        </a:rPr>
                        <a:t> </a:t>
                      </a:r>
                      <a:r>
                        <a:rPr lang="en-US" sz="2400" dirty="0" smtClean="0">
                          <a:latin typeface="BrowalliaUPC" pitchFamily="34" charset="-34"/>
                          <a:cs typeface="BrowalliaUPC" pitchFamily="34" charset="-34"/>
                        </a:rPr>
                        <a:t>:</a:t>
                      </a:r>
                      <a:r>
                        <a:rPr lang="en-US" sz="2400" baseline="0" dirty="0" smtClean="0">
                          <a:latin typeface="BrowalliaUPC" pitchFamily="34" charset="-34"/>
                          <a:cs typeface="BrowalliaUPC" pitchFamily="34" charset="-34"/>
                        </a:rPr>
                        <a:t> referred      </a:t>
                      </a:r>
                      <a:r>
                        <a:rPr lang="th-TH" sz="2400" baseline="0" dirty="0" smtClean="0">
                          <a:latin typeface="BrowalliaUPC" pitchFamily="34" charset="-34"/>
                          <a:cs typeface="BrowalliaUPC" pitchFamily="34" charset="-34"/>
                        </a:rPr>
                        <a:t> คนที่ลูกค้าแนะนำ</a:t>
                      </a:r>
                      <a:endParaRPr lang="en-US" sz="2400" dirty="0" smtClean="0">
                        <a:latin typeface="BrowalliaUPC" pitchFamily="34" charset="-34"/>
                        <a:cs typeface="BrowalliaUPC" pitchFamily="34" charset="-34"/>
                      </a:endParaRPr>
                    </a:p>
                    <a:p>
                      <a:r>
                        <a:rPr lang="en-US" sz="2400" dirty="0" smtClean="0">
                          <a:latin typeface="BrowalliaUPC" pitchFamily="34" charset="-34"/>
                          <a:cs typeface="BrowalliaUPC" pitchFamily="34" charset="-34"/>
                        </a:rPr>
                        <a:t>O : office</a:t>
                      </a:r>
                      <a:r>
                        <a:rPr lang="th-TH" sz="2400" dirty="0" smtClean="0">
                          <a:latin typeface="BrowalliaUPC" pitchFamily="34" charset="-34"/>
                          <a:cs typeface="BrowalliaUPC" pitchFamily="34" charset="-34"/>
                        </a:rPr>
                        <a:t>          ชื่อลูกค้าที่ได้มาจากออฟฟิศ</a:t>
                      </a:r>
                      <a:endParaRPr lang="en-US" sz="2400" dirty="0" smtClean="0">
                        <a:latin typeface="BrowalliaUPC" pitchFamily="34" charset="-34"/>
                        <a:cs typeface="BrowalliaUPC" pitchFamily="34" charset="-34"/>
                      </a:endParaRPr>
                    </a:p>
                    <a:p>
                      <a:r>
                        <a:rPr lang="en-US" sz="2400" dirty="0" smtClean="0">
                          <a:latin typeface="BrowalliaUPC" pitchFamily="34" charset="-34"/>
                          <a:cs typeface="BrowalliaUPC" pitchFamily="34" charset="-34"/>
                        </a:rPr>
                        <a:t>S : spouse</a:t>
                      </a:r>
                      <a:r>
                        <a:rPr lang="th-TH" sz="2400" dirty="0" smtClean="0">
                          <a:latin typeface="BrowalliaUPC" pitchFamily="34" charset="-34"/>
                          <a:cs typeface="BrowalliaUPC" pitchFamily="34" charset="-34"/>
                        </a:rPr>
                        <a:t>        คู่สมรส </a:t>
                      </a:r>
                      <a:endParaRPr lang="en-US" sz="2400" dirty="0" smtClean="0">
                        <a:latin typeface="BrowalliaUPC" pitchFamily="34" charset="-34"/>
                        <a:cs typeface="BrowalliaUPC" pitchFamily="34" charset="-34"/>
                      </a:endParaRPr>
                    </a:p>
                    <a:p>
                      <a:r>
                        <a:rPr lang="en-US" sz="2400" dirty="0" smtClean="0">
                          <a:latin typeface="BrowalliaUPC" pitchFamily="34" charset="-34"/>
                          <a:cs typeface="BrowalliaUPC" pitchFamily="34" charset="-34"/>
                        </a:rPr>
                        <a:t>P : public</a:t>
                      </a:r>
                      <a:r>
                        <a:rPr lang="th-TH" sz="2400" dirty="0" smtClean="0">
                          <a:latin typeface="BrowalliaUPC" pitchFamily="34" charset="-34"/>
                          <a:cs typeface="BrowalliaUPC" pitchFamily="34" charset="-34"/>
                        </a:rPr>
                        <a:t>          งานนิทรรศการหรืองานแสดง    </a:t>
                      </a:r>
                    </a:p>
                    <a:p>
                      <a:r>
                        <a:rPr lang="th-TH" sz="2400" dirty="0" smtClean="0">
                          <a:latin typeface="BrowalliaUPC" pitchFamily="34" charset="-34"/>
                          <a:cs typeface="BrowalliaUPC" pitchFamily="34" charset="-34"/>
                        </a:rPr>
                        <a:t>                       สินค้าหรือบริการ</a:t>
                      </a:r>
                      <a:endParaRPr lang="en-US" sz="2400" dirty="0" smtClean="0">
                        <a:latin typeface="BrowalliaUPC" pitchFamily="34" charset="-34"/>
                        <a:cs typeface="BrowalliaUPC" pitchFamily="34" charset="-34"/>
                      </a:endParaRPr>
                    </a:p>
                    <a:p>
                      <a:r>
                        <a:rPr lang="en-US" sz="2400" dirty="0" smtClean="0">
                          <a:latin typeface="BrowalliaUPC" pitchFamily="34" charset="-34"/>
                          <a:cs typeface="BrowalliaUPC" pitchFamily="34" charset="-34"/>
                        </a:rPr>
                        <a:t>E : endless</a:t>
                      </a:r>
                      <a:r>
                        <a:rPr lang="th-TH" sz="2400" dirty="0" smtClean="0">
                          <a:latin typeface="BrowalliaUPC" pitchFamily="34" charset="-34"/>
                          <a:cs typeface="BrowalliaUPC" pitchFamily="34" charset="-34"/>
                        </a:rPr>
                        <a:t>        ห่วงโซ่ที่ไม่มีวันสิ้นสุด </a:t>
                      </a:r>
                      <a:endParaRPr lang="en-US" sz="2400" dirty="0" smtClean="0">
                        <a:latin typeface="BrowalliaUPC" pitchFamily="34" charset="-34"/>
                        <a:cs typeface="BrowalliaUPC" pitchFamily="34" charset="-34"/>
                      </a:endParaRPr>
                    </a:p>
                    <a:p>
                      <a:r>
                        <a:rPr lang="en-US" sz="2400" dirty="0" smtClean="0">
                          <a:latin typeface="BrowalliaUPC" pitchFamily="34" charset="-34"/>
                          <a:cs typeface="BrowalliaUPC" pitchFamily="34" charset="-34"/>
                        </a:rPr>
                        <a:t>C : cold</a:t>
                      </a:r>
                      <a:r>
                        <a:rPr lang="th-TH" sz="2400" dirty="0" smtClean="0">
                          <a:latin typeface="BrowalliaUPC" pitchFamily="34" charset="-34"/>
                          <a:cs typeface="BrowalliaUPC" pitchFamily="34" charset="-34"/>
                        </a:rPr>
                        <a:t>            </a:t>
                      </a:r>
                      <a:r>
                        <a:rPr lang="th-TH" sz="2400" baseline="0" dirty="0" smtClean="0">
                          <a:latin typeface="BrowalliaUPC" pitchFamily="34" charset="-34"/>
                          <a:cs typeface="BrowalliaUPC" pitchFamily="34" charset="-34"/>
                        </a:rPr>
                        <a:t> </a:t>
                      </a:r>
                      <a:r>
                        <a:rPr lang="th-TH" sz="2400" dirty="0" smtClean="0">
                          <a:latin typeface="BrowalliaUPC" pitchFamily="34" charset="-34"/>
                          <a:cs typeface="BrowalliaUPC" pitchFamily="34" charset="-34"/>
                        </a:rPr>
                        <a:t>การไปเยี่ยมลูกค้าทั่วหมด</a:t>
                      </a:r>
                    </a:p>
                    <a:p>
                      <a:r>
                        <a:rPr lang="th-TH" sz="2400" dirty="0" smtClean="0">
                          <a:latin typeface="BrowalliaUPC" pitchFamily="34" charset="-34"/>
                          <a:cs typeface="BrowalliaUPC" pitchFamily="34" charset="-34"/>
                        </a:rPr>
                        <a:t>                       ทุกคนในตำบลหนึ่ง</a:t>
                      </a:r>
                      <a:r>
                        <a:rPr lang="th-TH" sz="2400" baseline="0" dirty="0" smtClean="0">
                          <a:latin typeface="BrowalliaUPC" pitchFamily="34" charset="-34"/>
                          <a:cs typeface="BrowalliaUPC" pitchFamily="34" charset="-34"/>
                        </a:rPr>
                        <a:t> ๆ</a:t>
                      </a:r>
                      <a:endParaRPr lang="en-US" sz="2400" dirty="0" smtClean="0">
                        <a:latin typeface="BrowalliaUPC" pitchFamily="34" charset="-34"/>
                        <a:cs typeface="BrowalliaUPC" pitchFamily="34" charset="-34"/>
                      </a:endParaRPr>
                    </a:p>
                    <a:p>
                      <a:r>
                        <a:rPr lang="en-US" sz="2400" dirty="0" smtClean="0">
                          <a:latin typeface="BrowalliaUPC" pitchFamily="34" charset="-34"/>
                          <a:cs typeface="BrowalliaUPC" pitchFamily="34" charset="-34"/>
                        </a:rPr>
                        <a:t>T : </a:t>
                      </a:r>
                      <a:r>
                        <a:rPr lang="en-US" sz="2400" baseline="0" dirty="0" smtClean="0">
                          <a:latin typeface="BrowalliaUPC" pitchFamily="34" charset="-34"/>
                          <a:cs typeface="BrowalliaUPC" pitchFamily="34" charset="-34"/>
                        </a:rPr>
                        <a:t> through</a:t>
                      </a:r>
                      <a:r>
                        <a:rPr lang="th-TH" sz="2400" baseline="0" dirty="0" smtClean="0">
                          <a:latin typeface="BrowalliaUPC" pitchFamily="34" charset="-34"/>
                          <a:cs typeface="BrowalliaUPC" pitchFamily="34" charset="-34"/>
                        </a:rPr>
                        <a:t>       หุ้นส่วนที่เราจ่ายเงินไป  </a:t>
                      </a:r>
                      <a:endParaRPr lang="en-US" sz="2400" dirty="0" smtClean="0">
                        <a:latin typeface="BrowalliaUPC" pitchFamily="34" charset="-34"/>
                        <a:cs typeface="BrowalliaUPC" pitchFamily="34" charset="-34"/>
                      </a:endParaRPr>
                    </a:p>
                    <a:p>
                      <a:r>
                        <a:rPr lang="en-US" sz="2400" dirty="0" smtClean="0">
                          <a:latin typeface="BrowalliaUPC" pitchFamily="34" charset="-34"/>
                          <a:cs typeface="BrowalliaUPC" pitchFamily="34" charset="-34"/>
                        </a:rPr>
                        <a:t>I  :  influence</a:t>
                      </a:r>
                      <a:r>
                        <a:rPr lang="th-TH" sz="2400" dirty="0" smtClean="0">
                          <a:latin typeface="BrowalliaUPC" pitchFamily="34" charset="-34"/>
                          <a:cs typeface="BrowalliaUPC" pitchFamily="34" charset="-34"/>
                        </a:rPr>
                        <a:t>     ศูนย์อินทธิพล </a:t>
                      </a:r>
                      <a:endParaRPr lang="en-US" sz="2400" dirty="0" smtClean="0">
                        <a:latin typeface="BrowalliaUPC" pitchFamily="34" charset="-34"/>
                        <a:cs typeface="BrowalliaUPC" pitchFamily="34" charset="-34"/>
                      </a:endParaRPr>
                    </a:p>
                    <a:p>
                      <a:r>
                        <a:rPr lang="en-US" sz="2400" dirty="0" smtClean="0">
                          <a:latin typeface="BrowalliaUPC" pitchFamily="34" charset="-34"/>
                          <a:cs typeface="BrowalliaUPC" pitchFamily="34" charset="-34"/>
                        </a:rPr>
                        <a:t>N :  names</a:t>
                      </a:r>
                      <a:r>
                        <a:rPr lang="th-TH" sz="2400" dirty="0" smtClean="0">
                          <a:latin typeface="BrowalliaUPC" pitchFamily="34" charset="-34"/>
                          <a:cs typeface="BrowalliaUPC" pitchFamily="34" charset="-34"/>
                        </a:rPr>
                        <a:t>        ชื่อในรายการ</a:t>
                      </a:r>
                      <a:endParaRPr lang="en-US" sz="2400" dirty="0" smtClean="0">
                        <a:latin typeface="BrowalliaUPC" pitchFamily="34" charset="-34"/>
                        <a:cs typeface="BrowalliaUPC" pitchFamily="34" charset="-34"/>
                      </a:endParaRPr>
                    </a:p>
                    <a:p>
                      <a:r>
                        <a:rPr lang="en-US" sz="2400" dirty="0" smtClean="0">
                          <a:latin typeface="BrowalliaUPC" pitchFamily="34" charset="-34"/>
                          <a:cs typeface="BrowalliaUPC" pitchFamily="34" charset="-34"/>
                        </a:rPr>
                        <a:t>G :  groups</a:t>
                      </a:r>
                      <a:r>
                        <a:rPr lang="th-TH" sz="2400" dirty="0" smtClean="0">
                          <a:latin typeface="BrowalliaUPC" pitchFamily="34" charset="-34"/>
                          <a:cs typeface="BrowalliaUPC" pitchFamily="34" charset="-34"/>
                        </a:rPr>
                        <a:t>        กลุ่มคนที่มาชุมนุมกัน   </a:t>
                      </a:r>
                      <a:endParaRPr lang="en-US" sz="2400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091125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1">
              <a:alpha val="78000"/>
            </a:schemeClr>
          </a:solidFill>
        </p:spPr>
        <p:txBody>
          <a:bodyPr/>
          <a:lstStyle/>
          <a:p>
            <a:r>
              <a:rPr lang="th-TH" b="1" smtClean="0">
                <a:latin typeface="BrowalliaUPC" pitchFamily="34" charset="-34"/>
                <a:cs typeface="BrowalliaUPC" pitchFamily="34" charset="-34"/>
              </a:rPr>
              <a:t>ระบบการแสวงหา</a:t>
            </a:r>
            <a:r>
              <a:rPr lang="th-TH" b="1" dirty="0" smtClean="0">
                <a:latin typeface="BrowalliaUPC" pitchFamily="34" charset="-34"/>
                <a:cs typeface="BrowalliaUPC" pitchFamily="34" charset="-34"/>
              </a:rPr>
              <a:t>ผู้มุ่งหวัง (</a:t>
            </a:r>
            <a:r>
              <a:rPr lang="en-US" b="1" dirty="0" smtClean="0">
                <a:latin typeface="BrowalliaUPC" pitchFamily="34" charset="-34"/>
                <a:cs typeface="BrowalliaUPC" pitchFamily="34" charset="-34"/>
              </a:rPr>
              <a:t>Prospecting</a:t>
            </a:r>
            <a:r>
              <a:rPr lang="th-TH" b="1" dirty="0" smtClean="0">
                <a:latin typeface="BrowalliaUPC" pitchFamily="34" charset="-34"/>
                <a:cs typeface="BrowalliaUPC" pitchFamily="34" charset="-34"/>
              </a:rPr>
              <a:t>)</a:t>
            </a:r>
            <a:endParaRPr lang="en-US" b="1" dirty="0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1">
              <a:alpha val="85000"/>
            </a:schemeClr>
          </a:solidFill>
        </p:spPr>
        <p:txBody>
          <a:bodyPr>
            <a:normAutofit/>
          </a:bodyPr>
          <a:lstStyle/>
          <a:p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1. ระบบโซ่ไม่มีปลาย (</a:t>
            </a:r>
            <a:r>
              <a:rPr lang="en-US" sz="2800" dirty="0" smtClean="0">
                <a:latin typeface="Browallia New" pitchFamily="34" charset="-34"/>
                <a:cs typeface="Browallia New" pitchFamily="34" charset="-34"/>
              </a:rPr>
              <a:t>Endless chain</a:t>
            </a: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)</a:t>
            </a:r>
            <a:endParaRPr lang="en-US" sz="2800" dirty="0" smtClean="0">
              <a:latin typeface="Browallia New" pitchFamily="34" charset="-34"/>
              <a:cs typeface="Browallia New" pitchFamily="34" charset="-34"/>
            </a:endParaRPr>
          </a:p>
          <a:p>
            <a:r>
              <a:rPr lang="en-US" sz="2800" dirty="0" smtClean="0">
                <a:latin typeface="Browallia New" pitchFamily="34" charset="-34"/>
                <a:cs typeface="Browallia New" pitchFamily="34" charset="-34"/>
              </a:rPr>
              <a:t>2. </a:t>
            </a: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ระบบใช้ศูนย์อิทธิพล (</a:t>
            </a:r>
            <a:r>
              <a:rPr lang="en-US" sz="2800" dirty="0" smtClean="0">
                <a:latin typeface="Browallia New" pitchFamily="34" charset="-34"/>
                <a:cs typeface="Browallia New" pitchFamily="34" charset="-34"/>
              </a:rPr>
              <a:t>Center of influence</a:t>
            </a: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)</a:t>
            </a:r>
            <a:endParaRPr lang="en-US" sz="2800" dirty="0" smtClean="0">
              <a:latin typeface="Browallia New" pitchFamily="34" charset="-34"/>
              <a:cs typeface="Browallia New" pitchFamily="34" charset="-34"/>
            </a:endParaRPr>
          </a:p>
          <a:p>
            <a:r>
              <a:rPr lang="en-US" sz="2800" dirty="0" smtClean="0">
                <a:latin typeface="Browallia New" pitchFamily="34" charset="-34"/>
                <a:cs typeface="Browallia New" pitchFamily="34" charset="-34"/>
              </a:rPr>
              <a:t>3. </a:t>
            </a: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ระบบใช้วิธีสังเกตส่วนตัว (</a:t>
            </a:r>
            <a:r>
              <a:rPr lang="en-US" sz="2800" dirty="0" smtClean="0">
                <a:latin typeface="Browallia New" pitchFamily="34" charset="-34"/>
                <a:cs typeface="Browallia New" pitchFamily="34" charset="-34"/>
              </a:rPr>
              <a:t>Personal observation</a:t>
            </a: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) </a:t>
            </a:r>
            <a:endParaRPr lang="en-US" sz="2800" dirty="0" smtClean="0">
              <a:latin typeface="Browallia New" pitchFamily="34" charset="-34"/>
              <a:cs typeface="Browallia New" pitchFamily="34" charset="-34"/>
            </a:endParaRPr>
          </a:p>
          <a:p>
            <a:r>
              <a:rPr lang="en-US" sz="2800" dirty="0" smtClean="0">
                <a:latin typeface="Browallia New" pitchFamily="34" charset="-34"/>
                <a:cs typeface="Browallia New" pitchFamily="34" charset="-34"/>
              </a:rPr>
              <a:t>4. </a:t>
            </a: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ระบบใช้นักขายผู้เยาว์ (</a:t>
            </a:r>
            <a:r>
              <a:rPr lang="en-US" sz="2800" dirty="0" smtClean="0">
                <a:latin typeface="Browallia New" pitchFamily="34" charset="-34"/>
                <a:cs typeface="Browallia New" pitchFamily="34" charset="-34"/>
              </a:rPr>
              <a:t>Junior salesman</a:t>
            </a: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)</a:t>
            </a:r>
            <a:endParaRPr lang="en-US" sz="2800" dirty="0" smtClean="0">
              <a:latin typeface="Browallia New" pitchFamily="34" charset="-34"/>
              <a:cs typeface="Browallia New" pitchFamily="34" charset="-34"/>
            </a:endParaRPr>
          </a:p>
          <a:p>
            <a:r>
              <a:rPr lang="en-US" sz="2800" dirty="0" smtClean="0">
                <a:latin typeface="Browallia New" pitchFamily="34" charset="-34"/>
                <a:cs typeface="Browallia New" pitchFamily="34" charset="-34"/>
              </a:rPr>
              <a:t>5. </a:t>
            </a: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ระบบสุ่มตระเวนหาลูกค้าในอนาคต (</a:t>
            </a:r>
            <a:r>
              <a:rPr lang="en-US" sz="2800" dirty="0" smtClean="0">
                <a:latin typeface="Browallia New" pitchFamily="34" charset="-34"/>
                <a:cs typeface="Browallia New" pitchFamily="34" charset="-34"/>
              </a:rPr>
              <a:t>Cold canvassing</a:t>
            </a: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)</a:t>
            </a:r>
            <a:endParaRPr lang="en-US" sz="2800" dirty="0" smtClean="0">
              <a:latin typeface="Browallia New" pitchFamily="34" charset="-34"/>
              <a:cs typeface="Browallia New" pitchFamily="34" charset="-34"/>
            </a:endParaRPr>
          </a:p>
          <a:p>
            <a:r>
              <a:rPr lang="en-US" sz="2800" dirty="0" smtClean="0">
                <a:latin typeface="Browallia New" pitchFamily="34" charset="-34"/>
                <a:cs typeface="Browallia New" pitchFamily="34" charset="-34"/>
              </a:rPr>
              <a:t>6. </a:t>
            </a: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ระบบใช้จดหมายหรือโทรศัพท์ติดต่อโดยตรง (</a:t>
            </a:r>
            <a:r>
              <a:rPr lang="en-US" sz="2800" dirty="0" smtClean="0">
                <a:latin typeface="Browallia New" pitchFamily="34" charset="-34"/>
                <a:cs typeface="Browallia New" pitchFamily="34" charset="-34"/>
              </a:rPr>
              <a:t>Direct mail and Telephone</a:t>
            </a: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)</a:t>
            </a:r>
            <a:r>
              <a:rPr lang="en-US" sz="2800" dirty="0" smtClean="0">
                <a:latin typeface="Browallia New" pitchFamily="34" charset="-34"/>
                <a:cs typeface="Browallia New" pitchFamily="34" charset="-34"/>
              </a:rPr>
              <a:t> </a:t>
            </a:r>
          </a:p>
          <a:p>
            <a:r>
              <a:rPr lang="en-US" sz="2800" dirty="0" smtClean="0">
                <a:latin typeface="Browallia New" pitchFamily="34" charset="-34"/>
                <a:cs typeface="Browallia New" pitchFamily="34" charset="-34"/>
              </a:rPr>
              <a:t>7. </a:t>
            </a: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ระบบ “ฟาร์ม” (</a:t>
            </a:r>
            <a:r>
              <a:rPr lang="en-US" sz="2800" dirty="0" smtClean="0">
                <a:latin typeface="Browallia New" pitchFamily="34" charset="-34"/>
                <a:cs typeface="Browallia New" pitchFamily="34" charset="-34"/>
              </a:rPr>
              <a:t>The farm system</a:t>
            </a: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)</a:t>
            </a:r>
            <a:endParaRPr lang="en-US" sz="2800" dirty="0" smtClean="0">
              <a:latin typeface="Browallia New" pitchFamily="34" charset="-34"/>
              <a:cs typeface="Browallia New" pitchFamily="34" charset="-34"/>
            </a:endParaRPr>
          </a:p>
          <a:p>
            <a:r>
              <a:rPr lang="en-US" sz="2800" dirty="0" smtClean="0">
                <a:latin typeface="Browallia New" pitchFamily="34" charset="-34"/>
                <a:cs typeface="Browallia New" pitchFamily="34" charset="-34"/>
              </a:rPr>
              <a:t>8. </a:t>
            </a: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ระบบอื่น ๆ (</a:t>
            </a:r>
            <a:r>
              <a:rPr lang="en-US" sz="2800" dirty="0" smtClean="0">
                <a:latin typeface="Browallia New" pitchFamily="34" charset="-34"/>
                <a:cs typeface="Browallia New" pitchFamily="34" charset="-34"/>
              </a:rPr>
              <a:t>The other</a:t>
            </a: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)</a:t>
            </a:r>
            <a:endParaRPr lang="en-US" sz="2800" dirty="0"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1445471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415</TotalTime>
  <Words>893</Words>
  <Application>Microsoft Office PowerPoint</Application>
  <PresentationFormat>On-screen Show (4:3)</PresentationFormat>
  <Paragraphs>125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หน่วยที่ 3 การแสวงหาผู้มุ่งหวัง</vt:lpstr>
      <vt:lpstr>ความสำคัญของผู้มุ่งหวัง</vt:lpstr>
      <vt:lpstr>ขั้นตอนในการแสวงหาผู้มุ่งหวัง</vt:lpstr>
      <vt:lpstr>ประเภทของผู้มุ่งหวังกับการเสนอขาย ของนักขาย</vt:lpstr>
      <vt:lpstr>PowerPoint Presentation</vt:lpstr>
      <vt:lpstr>วิธีแสวงหาผู้มุ่งหวัง</vt:lpstr>
      <vt:lpstr>การแสวงหาผู้มุ่งหวัง โดยใช้สูตร Prospect and Prospecting</vt:lpstr>
      <vt:lpstr>ระบบการแสวงหาผู้มุ่งหวัง (Prospecting)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หน่วยที่ 3 การแสวงหาผู้มุ่งหวัง</dc:title>
  <dc:creator>Windows User</dc:creator>
  <cp:lastModifiedBy>Windows User</cp:lastModifiedBy>
  <cp:revision>26</cp:revision>
  <cp:lastPrinted>2017-11-07T08:25:20Z</cp:lastPrinted>
  <dcterms:created xsi:type="dcterms:W3CDTF">2017-10-22T00:22:04Z</dcterms:created>
  <dcterms:modified xsi:type="dcterms:W3CDTF">2017-11-09T04:38:22Z</dcterms:modified>
</cp:coreProperties>
</file>