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5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3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8750C5-BFD7-425F-AF1B-1DD375968D69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F35F3B-366B-4534-9579-4F771E251A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7251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232FD-15B7-4810-8658-7D0DE6B63A92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6477A-783D-4D3E-A659-CB951B32A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7994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232FD-15B7-4810-8658-7D0DE6B63A92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6477A-783D-4D3E-A659-CB951B32A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391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232FD-15B7-4810-8658-7D0DE6B63A92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6477A-783D-4D3E-A659-CB951B32A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577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232FD-15B7-4810-8658-7D0DE6B63A92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6477A-783D-4D3E-A659-CB951B32A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258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232FD-15B7-4810-8658-7D0DE6B63A92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6477A-783D-4D3E-A659-CB951B32A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531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232FD-15B7-4810-8658-7D0DE6B63A92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6477A-783D-4D3E-A659-CB951B32A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7519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232FD-15B7-4810-8658-7D0DE6B63A92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6477A-783D-4D3E-A659-CB951B32A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291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232FD-15B7-4810-8658-7D0DE6B63A92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6477A-783D-4D3E-A659-CB951B32A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134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232FD-15B7-4810-8658-7D0DE6B63A92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6477A-783D-4D3E-A659-CB951B32A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051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232FD-15B7-4810-8658-7D0DE6B63A92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6477A-783D-4D3E-A659-CB951B32A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1947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232FD-15B7-4810-8658-7D0DE6B63A92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6477A-783D-4D3E-A659-CB951B32A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705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D232FD-15B7-4810-8658-7D0DE6B63A92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06477A-783D-4D3E-A659-CB951B32A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922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solidFill>
            <a:schemeClr val="bg1">
              <a:alpha val="81000"/>
            </a:schemeClr>
          </a:solidFill>
        </p:spPr>
        <p:txBody>
          <a:bodyPr/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หน่วยที่ 11</a:t>
            </a:r>
            <a:br>
              <a:rPr lang="th-TH" b="1" dirty="0" smtClean="0">
                <a:latin typeface="Browallia New" pitchFamily="34" charset="-34"/>
                <a:cs typeface="Browallia New" pitchFamily="34" charset="-34"/>
              </a:rPr>
            </a:b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จรรณบรรณในการขาย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57146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01006"/>
          </a:xfrm>
          <a:solidFill>
            <a:schemeClr val="bg1">
              <a:alpha val="79000"/>
            </a:schemeClr>
          </a:solidFill>
        </p:spPr>
        <p:txBody>
          <a:bodyPr>
            <a:normAutofit fontScale="90000"/>
          </a:bodyPr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กระบวนการขายที่สอดคล้องกับจรรยาบรรณ</a:t>
            </a:r>
            <a:br>
              <a:rPr lang="th-TH" b="1" dirty="0" smtClean="0">
                <a:latin typeface="Browallia New" pitchFamily="34" charset="-34"/>
                <a:cs typeface="Browallia New" pitchFamily="34" charset="-34"/>
              </a:rPr>
            </a:b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ของนักขาย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  <a:solidFill>
            <a:schemeClr val="bg1">
              <a:alpha val="83000"/>
            </a:schemeClr>
          </a:solidFill>
        </p:spPr>
        <p:txBody>
          <a:bodyPr>
            <a:normAutofit/>
          </a:bodyPr>
          <a:lstStyle/>
          <a:p>
            <a:pPr algn="thaiDist"/>
            <a:r>
              <a:rPr lang="th-TH" sz="2800" b="1" dirty="0" smtClean="0">
                <a:latin typeface="BrowalliaUPC" pitchFamily="34" charset="-34"/>
                <a:cs typeface="BrowalliaUPC" pitchFamily="34" charset="-34"/>
              </a:rPr>
              <a:t>ในการปฎิบัติงานขาย 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การ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ที่นัก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ขายยังต้องพบกับสิ่งล่อใจให้ได้รับผลตอบแทนในระยะเวลาส้น ๆ ให้มากที่สุด</a:t>
            </a:r>
          </a:p>
          <a:p>
            <a:pPr marL="0" indent="0" algn="thaiDist">
              <a:buNone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th-TH" sz="2800" b="1" dirty="0" smtClean="0">
                <a:latin typeface="BrowalliaUPC" pitchFamily="34" charset="-34"/>
                <a:cs typeface="BrowalliaUPC" pitchFamily="34" charset="-34"/>
              </a:rPr>
              <a:t>นักขายที่ดี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ควรมีความสำนึกว่าอะไรถูกอะไรผิดอย่างชัดแจ้งเพื่อจะได้รักษาความสัมพันธ์อันดีระหว่างบริษัทและลูกค้าได้</a:t>
            </a:r>
          </a:p>
          <a:p>
            <a:pPr marL="0" indent="0" algn="thaiDist">
              <a:buNone/>
            </a:pPr>
            <a:r>
              <a:rPr lang="th-TH" sz="2800" dirty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แนวทางการปฏิบัติโดยทั่วไปบางอย่างที่สามารถนำมาใช้เป็นพื้นฐานในการดำเนินธุรกิจได้ คือ</a:t>
            </a:r>
          </a:p>
          <a:p>
            <a:pPr marL="0" indent="0" algn="thaiDist">
              <a:buNone/>
            </a:pPr>
            <a:r>
              <a:rPr lang="th-TH" sz="2800" dirty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1. ใช้วิธีการที่ซื่อสัตย์</a:t>
            </a:r>
          </a:p>
          <a:p>
            <a:pPr marL="0" indent="0" algn="thaiDist">
              <a:buNone/>
            </a:pPr>
            <a:r>
              <a:rPr lang="th-TH" sz="2800" dirty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2. ให้ความใส่ใจแก่ความสนใจของลูกค้าก่อน</a:t>
            </a:r>
          </a:p>
          <a:p>
            <a:pPr marL="0" indent="0" algn="thaiDist">
              <a:buNone/>
            </a:pPr>
            <a:r>
              <a:rPr lang="th-TH" sz="2800" dirty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3. หลีกเลี่ยงการโอ้อวดสรรพคุณสินค้าเกินความจริง</a:t>
            </a:r>
          </a:p>
          <a:p>
            <a:pPr marL="0" indent="0" algn="thaiDist">
              <a:buNone/>
            </a:pPr>
            <a:r>
              <a:rPr lang="th-TH" sz="2800" dirty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4. หลีกเลี่ยงการโจมตีคู่แข่งขัน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43017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  <a:solidFill>
            <a:schemeClr val="bg1">
              <a:alpha val="71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	5. หลีกเลี่ยงจากการใช้ทรัพยากรของบริษัทอย่างไม่เหมาะสม</a:t>
            </a:r>
          </a:p>
          <a:p>
            <a:pPr marL="0" indent="0">
              <a:buNone/>
            </a:pPr>
            <a:r>
              <a:rPr lang="th-TH" sz="2800" dirty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6. ปฏิบัติงานหลังการขายอย่างสม่ำเสมอ</a:t>
            </a:r>
            <a:endParaRPr lang="en-US" sz="2800" dirty="0">
              <a:latin typeface="BrowalliaUPC" pitchFamily="34" charset="-34"/>
              <a:cs typeface="BrowalliaUPC" pitchFamily="34" charset="-34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132856"/>
            <a:ext cx="4870710" cy="32495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84748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solidFill>
            <a:schemeClr val="bg1">
              <a:alpha val="82000"/>
            </a:schemeClr>
          </a:solidFill>
        </p:spPr>
        <p:txBody>
          <a:bodyPr/>
          <a:lstStyle/>
          <a:p>
            <a:r>
              <a:rPr lang="th-TH" b="1" dirty="0" smtClean="0">
                <a:latin typeface="BrowalliaUPC" pitchFamily="34" charset="-34"/>
                <a:cs typeface="BrowalliaUPC" pitchFamily="34" charset="-34"/>
              </a:rPr>
              <a:t>มารยาทของนักขาย</a:t>
            </a:r>
            <a:endParaRPr lang="en-US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256584"/>
          </a:xfrm>
          <a:solidFill>
            <a:schemeClr val="bg1">
              <a:alpha val="89000"/>
            </a:schemeClr>
          </a:solidFill>
        </p:spPr>
        <p:txBody>
          <a:bodyPr>
            <a:normAutofit fontScale="92500" lnSpcReduction="10000"/>
          </a:bodyPr>
          <a:lstStyle/>
          <a:p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นักขายที่มีจรรยาบรรณในอาชีพและไม่มีมายาทจะเป็นที่น่ารังเกียจของ</a:t>
            </a:r>
          </a:p>
          <a:p>
            <a:pPr marL="0" indent="0">
              <a:buNone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คนโดยทั่วไป มารยาทของนักขาย มีดังนี้</a:t>
            </a:r>
          </a:p>
          <a:p>
            <a:pPr marL="0" indent="0">
              <a:buNone/>
            </a:pPr>
            <a:r>
              <a:rPr lang="th-TH" sz="2800" dirty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1. ไม่ติเตียนสินค้าบริษัทอื่น</a:t>
            </a:r>
          </a:p>
          <a:p>
            <a:pPr marL="0" indent="0">
              <a:buNone/>
            </a:pPr>
            <a:r>
              <a:rPr lang="th-TH" sz="2800" dirty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2. ไม่ติเตียนการตัดสินใจของผู้มุ่งหวัง</a:t>
            </a:r>
          </a:p>
          <a:p>
            <a:pPr marL="0" indent="0">
              <a:buNone/>
            </a:pPr>
            <a:r>
              <a:rPr lang="th-TH" sz="2800" dirty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3. จงแน่ใจ</a:t>
            </a:r>
          </a:p>
          <a:p>
            <a:pPr marL="0" indent="0">
              <a:buNone/>
            </a:pPr>
            <a:r>
              <a:rPr lang="th-TH" sz="2800" dirty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4. ไม่เอ่ยถึงลูกค้าอื่น ๆ</a:t>
            </a:r>
          </a:p>
          <a:p>
            <a:pPr marL="0" indent="0">
              <a:buNone/>
            </a:pPr>
            <a:r>
              <a:rPr lang="th-TH" sz="2800" dirty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5. ไม่ติเตียนนักขายคนก่อน ๆ</a:t>
            </a:r>
          </a:p>
          <a:p>
            <a:pPr marL="0" indent="0">
              <a:buNone/>
            </a:pPr>
            <a:r>
              <a:rPr lang="th-TH" sz="2800" dirty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6. ไม่แสดงการสนิทสนม </a:t>
            </a:r>
          </a:p>
          <a:p>
            <a:pPr marL="0" indent="0">
              <a:buNone/>
            </a:pPr>
            <a:r>
              <a:rPr lang="th-TH" sz="2800" dirty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7. ใช้ภาษาที่ไพเราะ</a:t>
            </a:r>
          </a:p>
          <a:p>
            <a:pPr marL="0" indent="0">
              <a:buNone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	8. มีกิริยาวาจา</a:t>
            </a:r>
          </a:p>
          <a:p>
            <a:pPr marL="0" indent="0">
              <a:buNone/>
            </a:pPr>
            <a:r>
              <a:rPr lang="th-TH" sz="2800" dirty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9. ไม่ใช้ศัพท์เทคนิคต่าง ๆ</a:t>
            </a:r>
          </a:p>
          <a:p>
            <a:pPr marL="0" indent="0">
              <a:buNone/>
            </a:pPr>
            <a:r>
              <a:rPr lang="th-TH" sz="2800" dirty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10. ไม่เสียเวลามากในการพูดถึงตัวเอง</a:t>
            </a:r>
            <a:endParaRPr lang="en-US" sz="2800" dirty="0">
              <a:latin typeface="BrowalliaUPC" pitchFamily="34" charset="-34"/>
              <a:cs typeface="BrowalliaUPC" pitchFamily="34" charset="-34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852936"/>
            <a:ext cx="3748721" cy="247992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6166302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  <a:solidFill>
            <a:schemeClr val="bg1">
              <a:alpha val="84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	11. ไม่สูบบุหรี่ ไม่ดื่มสุราของมึนเมา</a:t>
            </a:r>
          </a:p>
          <a:p>
            <a:pPr marL="0" indent="0">
              <a:buNone/>
            </a:pPr>
            <a:r>
              <a:rPr lang="th-TH" sz="2800" dirty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12. หมั่นเยี่ยมเยียนลูกค้าเสมอ</a:t>
            </a:r>
          </a:p>
          <a:p>
            <a:pPr marL="0" indent="0">
              <a:buNone/>
            </a:pPr>
            <a:r>
              <a:rPr lang="th-TH" sz="2800" dirty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13. ไม่ใช้เล่ห์เหลี่ยม</a:t>
            </a:r>
          </a:p>
          <a:p>
            <a:pPr marL="0" indent="0">
              <a:buNone/>
            </a:pPr>
            <a:r>
              <a:rPr lang="th-TH" sz="2800" dirty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14. เรียกชื่อผู้มุ่งหวังให้ถูกต้อง</a:t>
            </a:r>
          </a:p>
          <a:p>
            <a:pPr marL="0" indent="0">
              <a:buNone/>
            </a:pPr>
            <a:r>
              <a:rPr lang="th-TH" sz="2800" dirty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15. ประพฤติตนอยู่ในจรรณยาบรรณ</a:t>
            </a:r>
            <a:endParaRPr lang="en-US" sz="2800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4" name="Striped Right Arrow 3"/>
          <p:cNvSpPr/>
          <p:nvPr/>
        </p:nvSpPr>
        <p:spPr>
          <a:xfrm>
            <a:off x="1187624" y="4869160"/>
            <a:ext cx="1152128" cy="1152128"/>
          </a:xfrm>
          <a:prstGeom prst="striped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516216" y="4838799"/>
            <a:ext cx="1182687" cy="1212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218891"/>
            <a:ext cx="3456384" cy="23042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00293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>
              <a:alpha val="82000"/>
            </a:schemeClr>
          </a:solidFill>
        </p:spPr>
        <p:txBody>
          <a:bodyPr>
            <a:normAutofit/>
          </a:bodyPr>
          <a:lstStyle/>
          <a:p>
            <a:pPr algn="thaiDist"/>
            <a:r>
              <a:rPr lang="th-TH" sz="2800" b="1" dirty="0" smtClean="0">
                <a:latin typeface="BrowalliaUPC" pitchFamily="34" charset="-34"/>
                <a:cs typeface="BrowalliaUPC" pitchFamily="34" charset="-34"/>
              </a:rPr>
              <a:t>จรรยาบรรณ (</a:t>
            </a:r>
            <a:r>
              <a:rPr lang="en-US" sz="2800" b="1" dirty="0" smtClean="0">
                <a:latin typeface="BrowalliaUPC" pitchFamily="34" charset="-34"/>
                <a:cs typeface="BrowalliaUPC" pitchFamily="34" charset="-34"/>
              </a:rPr>
              <a:t>Ethics</a:t>
            </a:r>
            <a:r>
              <a:rPr lang="th-TH" sz="2800" b="1" dirty="0" smtClean="0">
                <a:latin typeface="BrowalliaUPC" pitchFamily="34" charset="-34"/>
                <a:cs typeface="BrowalliaUPC" pitchFamily="34" charset="-34"/>
              </a:rPr>
              <a:t>)</a:t>
            </a:r>
            <a:r>
              <a:rPr lang="en-US" sz="2800" b="1" dirty="0" smtClean="0">
                <a:latin typeface="BrowalliaUPC" pitchFamily="34" charset="-34"/>
                <a:cs typeface="BrowalliaUPC" pitchFamily="34" charset="-34"/>
              </a:rPr>
              <a:t>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หมายถึง หลักความประพฤติอันเหมาะสมแสดงถึงคุณธรรมและจริยธรรมพึงปฏิบัติในการประกอบอาชีพที่บุคคลในแต่ละวิชาชีพได้ประมวลผลขึ้นเป็น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หลัก</a:t>
            </a:r>
            <a:endParaRPr lang="th-TH" sz="2800" dirty="0" smtClean="0">
              <a:latin typeface="BrowalliaUPC" pitchFamily="34" charset="-34"/>
              <a:cs typeface="Browall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887077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alpha val="79000"/>
            </a:schemeClr>
          </a:solidFill>
        </p:spPr>
        <p:txBody>
          <a:bodyPr/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ความหมายของคำ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ว่า จริยธรรม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  <a:solidFill>
            <a:schemeClr val="bg1">
              <a:alpha val="83000"/>
            </a:schemeClr>
          </a:solidFill>
        </p:spPr>
        <p:txBody>
          <a:bodyPr>
            <a:normAutofit/>
          </a:bodyPr>
          <a:lstStyle/>
          <a:p>
            <a:pPr algn="thaiDist"/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ตามพจนานุกรมมีความหมาย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ว่า ธรรม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ที่เป็นข้อประพฤติปฏิบัติ ศีลธรรม              กฎศีลธรรม สรุป จรรยาบรรณ  ก็คือ  การที่ผู้ประกอบการอาชีพการงานในแต่ละอาชีพ มีความประพฤติที่ดีอยู่ในกรอบของศีลธรรมประเพณี วัฒนธรรม ของคนในแต่ละสังคม และ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ประพฤติดีประพฤติ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ชอบในพื้นฐานมาจากกฎหมาย</a:t>
            </a:r>
            <a:endParaRPr lang="en-US" sz="2800" dirty="0">
              <a:latin typeface="BrowalliaUPC" pitchFamily="34" charset="-34"/>
              <a:cs typeface="BrowalliaUPC" pitchFamily="34" charset="-34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717032"/>
            <a:ext cx="6028972" cy="23995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03776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alpha val="78000"/>
            </a:schemeClr>
          </a:solidFill>
        </p:spPr>
        <p:txBody>
          <a:bodyPr/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ความหมายของจรรยาบรรณนักขาย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  <a:solidFill>
            <a:schemeClr val="bg1">
              <a:alpha val="75000"/>
            </a:schemeClr>
          </a:solidFill>
        </p:spPr>
        <p:txBody>
          <a:bodyPr>
            <a:normAutofit/>
          </a:bodyPr>
          <a:lstStyle/>
          <a:p>
            <a:pPr algn="thaiDist"/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หมายถึง  ประมวลพฤติกรรมที่ผู้ประกอบอาชีพการขายกำหนดขึ้นเพื่อรักษาและส่งเสริมเกียรติคุณชื่อเสียงและ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ฐานะของนักขาย</a:t>
            </a:r>
            <a:endParaRPr lang="en-US" sz="2800" dirty="0">
              <a:latin typeface="Browallia New" pitchFamily="34" charset="-34"/>
              <a:cs typeface="Browallia New" pitchFamily="34" charset="-34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284984"/>
            <a:ext cx="4286250" cy="300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22910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alpha val="83000"/>
            </a:schemeClr>
          </a:solidFill>
        </p:spPr>
        <p:txBody>
          <a:bodyPr/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จรรยาบรรณของนักขายกับบุคคลที่เกี่ยวข้อง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332856"/>
          </a:xfrm>
          <a:solidFill>
            <a:schemeClr val="bg1">
              <a:alpha val="82000"/>
            </a:schemeClr>
          </a:solidFill>
        </p:spPr>
        <p:txBody>
          <a:bodyPr>
            <a:normAutofit/>
          </a:bodyPr>
          <a:lstStyle/>
          <a:p>
            <a:pPr algn="thaiDist"/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การประกอบอาชีพขายนั้น  นักขายและผู้บริหารการขายต้องเผชิญกับปัญหาทางด้านจรรยาบรรณอยู่บ่อย ๆ ซึ่งการจัดการด้านจรรยาบรรณที่นักขายประสบกันมากแต่ละครั้งล้วนแต่อยู่ในภาวะยากแก่การตัดสินใจ อีกทั้งสถานการณ์ขณะเผชิญปัญหา และต้องตัดสินใจจะอยู่ช่วงระหว่างรอยต่อของ “ความถูก” กับ “ความผิด” ที่มองเห็นได้ชัดเจน</a:t>
            </a:r>
            <a:endParaRPr lang="en-US" sz="2800" dirty="0">
              <a:latin typeface="BrowalliaUPC" pitchFamily="34" charset="-34"/>
              <a:cs typeface="Browall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767856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alpha val="83000"/>
            </a:schemeClr>
          </a:solidFill>
        </p:spPr>
        <p:txBody>
          <a:bodyPr>
            <a:normAutofit/>
          </a:bodyPr>
          <a:lstStyle/>
          <a:p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จรรยาบรรณต่อลูกค้า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>
              <a:alpha val="87000"/>
            </a:schemeClr>
          </a:solidFill>
        </p:spPr>
        <p:txBody>
          <a:bodyPr>
            <a:normAutofit/>
          </a:bodyPr>
          <a:lstStyle/>
          <a:p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1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. 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การปกปิด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ข้อมูลลูกค้า</a:t>
            </a:r>
            <a:endParaRPr lang="th-TH" sz="2800" dirty="0" smtClean="0">
              <a:latin typeface="Browallia New" pitchFamily="34" charset="-34"/>
              <a:cs typeface="Browallia New" pitchFamily="34" charset="-34"/>
            </a:endParaRPr>
          </a:p>
          <a:p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2</a:t>
            </a:r>
            <a:r>
              <a:rPr lang="th-TH" sz="2800" dirty="0">
                <a:latin typeface="Browallia New" pitchFamily="34" charset="-34"/>
                <a:cs typeface="Browallia New" pitchFamily="34" charset="-34"/>
              </a:rPr>
              <a:t>. 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การให้สินบน ของขวัญ (</a:t>
            </a:r>
            <a:r>
              <a:rPr lang="en-US" sz="2800" dirty="0" smtClean="0">
                <a:latin typeface="Browallia New" pitchFamily="34" charset="-34"/>
                <a:cs typeface="Browallia New" pitchFamily="34" charset="-34"/>
              </a:rPr>
              <a:t>Entertainment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)</a:t>
            </a:r>
            <a:endParaRPr lang="en-US" sz="2800" dirty="0" smtClean="0">
              <a:latin typeface="Browallia New" pitchFamily="34" charset="-34"/>
              <a:cs typeface="Browallia New" pitchFamily="34" charset="-34"/>
            </a:endParaRPr>
          </a:p>
          <a:p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3</a:t>
            </a:r>
            <a:r>
              <a:rPr lang="th-TH" sz="2800" dirty="0">
                <a:latin typeface="Browallia New" pitchFamily="34" charset="-34"/>
                <a:cs typeface="Browallia New" pitchFamily="34" charset="-34"/>
              </a:rPr>
              <a:t>. 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การรักษาความลับลูกค้า</a:t>
            </a:r>
          </a:p>
          <a:p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4</a:t>
            </a:r>
            <a:r>
              <a:rPr lang="th-TH" sz="2800" dirty="0">
                <a:latin typeface="Browallia New" pitchFamily="34" charset="-34"/>
                <a:cs typeface="Browallia New" pitchFamily="34" charset="-34"/>
              </a:rPr>
              <a:t>. 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การกระทำที่มีผลประโยชน์ขัดกัน</a:t>
            </a:r>
          </a:p>
          <a:p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5</a:t>
            </a:r>
            <a:r>
              <a:rPr lang="th-TH" sz="2800" dirty="0">
                <a:latin typeface="Browallia New" pitchFamily="34" charset="-34"/>
                <a:cs typeface="Browallia New" pitchFamily="34" charset="-34"/>
              </a:rPr>
              <a:t>. 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การซื้อขายซึ่งกันและกัน</a:t>
            </a:r>
          </a:p>
          <a:p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6</a:t>
            </a:r>
            <a:r>
              <a:rPr lang="th-TH" sz="2800" dirty="0">
                <a:latin typeface="Browallia New" pitchFamily="34" charset="-34"/>
                <a:cs typeface="Browallia New" pitchFamily="34" charset="-34"/>
              </a:rPr>
              <a:t>. 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การเลือกปฏิบัติต่อลูกค้า</a:t>
            </a:r>
          </a:p>
          <a:p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7</a:t>
            </a:r>
            <a:r>
              <a:rPr lang="th-TH" sz="2800" dirty="0">
                <a:latin typeface="Browallia New" pitchFamily="34" charset="-34"/>
                <a:cs typeface="Browallia New" pitchFamily="34" charset="-34"/>
              </a:rPr>
              <a:t>. 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การขายหลังบ้าน</a:t>
            </a:r>
            <a:endParaRPr lang="en-US" sz="2800" dirty="0"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154168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  <a:solidFill>
            <a:schemeClr val="bg1">
              <a:alpha val="78000"/>
            </a:schemeClr>
          </a:solidFill>
        </p:spPr>
        <p:txBody>
          <a:bodyPr>
            <a:normAutofit/>
          </a:bodyPr>
          <a:lstStyle/>
          <a:p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1</a:t>
            </a:r>
            <a:r>
              <a:rPr lang="th-TH" sz="2800" dirty="0">
                <a:latin typeface="BrowalliaUPC" pitchFamily="34" charset="-34"/>
                <a:cs typeface="BrowalliaUPC" pitchFamily="34" charset="-34"/>
              </a:rPr>
              <a:t>.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การเปลี่ยนงาน</a:t>
            </a:r>
          </a:p>
          <a:p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2</a:t>
            </a:r>
            <a:r>
              <a:rPr lang="th-TH" sz="2800" dirty="0">
                <a:latin typeface="BrowalliaUPC" pitchFamily="34" charset="-34"/>
                <a:cs typeface="BrowalliaUPC" pitchFamily="34" charset="-34"/>
              </a:rPr>
              <a:t>.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การเบิกค่าใช้จ่ายในการทำงาน</a:t>
            </a:r>
          </a:p>
          <a:p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3</a:t>
            </a:r>
            <a:r>
              <a:rPr lang="th-TH" sz="2800" dirty="0">
                <a:latin typeface="BrowalliaUPC" pitchFamily="34" charset="-34"/>
                <a:cs typeface="BrowalliaUPC" pitchFamily="34" charset="-34"/>
              </a:rPr>
              <a:t>.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ไม่แอบขายสินค้าของบริษัทอื่นพ่วงไปด้วย</a:t>
            </a:r>
          </a:p>
          <a:p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4</a:t>
            </a:r>
            <a:r>
              <a:rPr lang="th-TH" sz="2800" dirty="0">
                <a:latin typeface="BrowalliaUPC" pitchFamily="34" charset="-34"/>
                <a:cs typeface="BrowalliaUPC" pitchFamily="34" charset="-34"/>
              </a:rPr>
              <a:t>.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การรายงานผลงานและเวลาทำงาน</a:t>
            </a:r>
          </a:p>
          <a:p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5</a:t>
            </a:r>
            <a:r>
              <a:rPr lang="th-TH" sz="2800" dirty="0">
                <a:latin typeface="BrowalliaUPC" pitchFamily="34" charset="-34"/>
                <a:cs typeface="BrowalliaUPC" pitchFamily="34" charset="-34"/>
              </a:rPr>
              <a:t>.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ปฏิบัติตามกฎข้อบังคับของบริษัท</a:t>
            </a:r>
            <a:endParaRPr lang="en-US" sz="2800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95536" y="698072"/>
            <a:ext cx="8280920" cy="707886"/>
          </a:xfrm>
          <a:prstGeom prst="rect">
            <a:avLst/>
          </a:prstGeom>
          <a:solidFill>
            <a:schemeClr val="bg1">
              <a:alpha val="79000"/>
            </a:schemeClr>
          </a:solidFill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th-TH" sz="4000" b="1" dirty="0" smtClean="0">
                <a:solidFill>
                  <a:prstClr val="black"/>
                </a:solidFill>
                <a:latin typeface="Browallia New" pitchFamily="34" charset="-34"/>
                <a:cs typeface="Browallia New" pitchFamily="34" charset="-34"/>
              </a:rPr>
              <a:t>จรรยาบรรณ</a:t>
            </a:r>
            <a:r>
              <a:rPr lang="th-TH" sz="4000" b="1" dirty="0">
                <a:solidFill>
                  <a:prstClr val="black"/>
                </a:solidFill>
                <a:latin typeface="Browallia New" pitchFamily="34" charset="-34"/>
                <a:cs typeface="Browallia New" pitchFamily="34" charset="-34"/>
              </a:rPr>
              <a:t>ต่อองค์กร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149080"/>
            <a:ext cx="4332337" cy="2482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18492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alpha val="77000"/>
            </a:schemeClr>
          </a:solidFill>
        </p:spPr>
        <p:txBody>
          <a:bodyPr>
            <a:normAutofit/>
          </a:bodyPr>
          <a:lstStyle/>
          <a:p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จรรยาบรรณต่อสังคม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>
              <a:alpha val="75000"/>
            </a:schemeClr>
          </a:solidFill>
        </p:spPr>
        <p:txBody>
          <a:bodyPr/>
          <a:lstStyle/>
          <a:p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1</a:t>
            </a:r>
            <a:r>
              <a:rPr lang="th-TH" sz="2800" dirty="0">
                <a:latin typeface="BrowalliaUPC" pitchFamily="34" charset="-34"/>
                <a:cs typeface="BrowalliaUPC" pitchFamily="34" charset="-34"/>
              </a:rPr>
              <a:t>.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มุ่งขายแต่สินค้าที่มีคุณภาพ</a:t>
            </a:r>
          </a:p>
          <a:p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2</a:t>
            </a:r>
            <a:r>
              <a:rPr lang="th-TH" sz="2800" dirty="0">
                <a:latin typeface="BrowalliaUPC" pitchFamily="34" charset="-34"/>
                <a:cs typeface="BrowalliaUPC" pitchFamily="34" charset="-34"/>
              </a:rPr>
              <a:t>.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ไม่ควรทำการกล่าวอ้างโฆษณา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84403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alpha val="70000"/>
            </a:schemeClr>
          </a:solidFill>
        </p:spPr>
        <p:txBody>
          <a:bodyPr>
            <a:normAutofit/>
          </a:bodyPr>
          <a:lstStyle/>
          <a:p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จรรยาบรรณต่อคู่แข่งขัน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>
              <a:alpha val="86000"/>
            </a:schemeClr>
          </a:solidFill>
        </p:spPr>
        <p:txBody>
          <a:bodyPr/>
          <a:lstStyle/>
          <a:p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1</a:t>
            </a:r>
            <a:r>
              <a:rPr lang="th-TH" sz="2800" dirty="0">
                <a:latin typeface="BrowalliaUPC" pitchFamily="34" charset="-34"/>
                <a:cs typeface="BrowalliaUPC" pitchFamily="34" charset="-34"/>
              </a:rPr>
              <a:t>.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ไม่กล่าวโจมตีว่าร้าย</a:t>
            </a:r>
          </a:p>
          <a:p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2</a:t>
            </a:r>
            <a:r>
              <a:rPr lang="th-TH" sz="2800" dirty="0">
                <a:latin typeface="BrowalliaUPC" pitchFamily="34" charset="-34"/>
                <a:cs typeface="BrowalliaUPC" pitchFamily="34" charset="-34"/>
              </a:rPr>
              <a:t>.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ไม่ทำลายทรัพย์สินหรือทำลายคู่แข่งขันอย่างไม่เป็นธรรม</a:t>
            </a:r>
          </a:p>
          <a:p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3</a:t>
            </a:r>
            <a:r>
              <a:rPr lang="th-TH" sz="2800" dirty="0">
                <a:latin typeface="BrowalliaUPC" pitchFamily="34" charset="-34"/>
                <a:cs typeface="BrowalliaUPC" pitchFamily="34" charset="-34"/>
              </a:rPr>
              <a:t>.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การแทรกแซงคู่แข่งขัน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573016"/>
            <a:ext cx="3240360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21354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410</Words>
  <Application>Microsoft Office PowerPoint</Application>
  <PresentationFormat>On-screen Show (4:3)</PresentationFormat>
  <Paragraphs>57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หน่วยที่ 11 จรรณบรรณในการขาย</vt:lpstr>
      <vt:lpstr>PowerPoint Presentation</vt:lpstr>
      <vt:lpstr>ความหมายของคำว่า จริยธรรม</vt:lpstr>
      <vt:lpstr>ความหมายของจรรยาบรรณนักขาย</vt:lpstr>
      <vt:lpstr>จรรยาบรรณของนักขายกับบุคคลที่เกี่ยวข้อง</vt:lpstr>
      <vt:lpstr>จรรยาบรรณต่อลูกค้า</vt:lpstr>
      <vt:lpstr>PowerPoint Presentation</vt:lpstr>
      <vt:lpstr>จรรยาบรรณต่อสังคม</vt:lpstr>
      <vt:lpstr>จรรยาบรรณต่อคู่แข่งขัน</vt:lpstr>
      <vt:lpstr>กระบวนการขายที่สอดคล้องกับจรรยาบรรณ ของนักขาย</vt:lpstr>
      <vt:lpstr>PowerPoint Presentation</vt:lpstr>
      <vt:lpstr>มารยาทของนักขาย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11 จรรณบรรณในการขาย</dc:title>
  <dc:creator>Windows User</dc:creator>
  <cp:lastModifiedBy>Windows User</cp:lastModifiedBy>
  <cp:revision>12</cp:revision>
  <cp:lastPrinted>2017-11-07T08:27:54Z</cp:lastPrinted>
  <dcterms:created xsi:type="dcterms:W3CDTF">2017-10-28T23:16:17Z</dcterms:created>
  <dcterms:modified xsi:type="dcterms:W3CDTF">2017-11-09T06:12:12Z</dcterms:modified>
</cp:coreProperties>
</file>