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3" d="100"/>
          <a:sy n="93" d="100"/>
        </p:scale>
        <p:origin x="-1284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639143-EE15-4E73-B6CC-9B7990A0F8B4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CA10C4-09AD-4CB7-8565-1D7A4EF4F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3050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077F-B134-4C5B-A75C-DB0E5D198C0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4CD4-E51A-49B1-9D76-387F4ED3F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947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077F-B134-4C5B-A75C-DB0E5D198C0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4CD4-E51A-49B1-9D76-387F4ED3F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360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077F-B134-4C5B-A75C-DB0E5D198C0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4CD4-E51A-49B1-9D76-387F4ED3F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549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077F-B134-4C5B-A75C-DB0E5D198C0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4CD4-E51A-49B1-9D76-387F4ED3F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576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077F-B134-4C5B-A75C-DB0E5D198C0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4CD4-E51A-49B1-9D76-387F4ED3F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47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077F-B134-4C5B-A75C-DB0E5D198C0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4CD4-E51A-49B1-9D76-387F4ED3F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01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077F-B134-4C5B-A75C-DB0E5D198C0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4CD4-E51A-49B1-9D76-387F4ED3F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317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077F-B134-4C5B-A75C-DB0E5D198C0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4CD4-E51A-49B1-9D76-387F4ED3F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932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077F-B134-4C5B-A75C-DB0E5D198C0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4CD4-E51A-49B1-9D76-387F4ED3F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736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077F-B134-4C5B-A75C-DB0E5D198C0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4CD4-E51A-49B1-9D76-387F4ED3F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106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077F-B134-4C5B-A75C-DB0E5D198C0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4CD4-E51A-49B1-9D76-387F4ED3F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012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1077F-B134-4C5B-A75C-DB0E5D198C05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D4CD4-E51A-49B1-9D76-387F4ED3F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178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bg1">
              <a:alpha val="78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หน่วยที่ 7 การตอบข้อโต้แย้ง</a:t>
            </a:r>
            <a:br>
              <a:rPr lang="th-TH" b="1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(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Handing objection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352760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836712"/>
          </a:xfrm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ลักษณะของข้อโต้แย้ง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ลักษณะของข้อโต้แย้งในลักษณะพื้นฐาน  การที่จะทราบได้ว่าต้องใช้คำตอบใดในปัญหาข้อขัดแย้งที่เกิดขึ้นนักขายต้องรู้เสียก่อนว่า ข้อขัดแย้งนั้นเป็นไปในลักษณะใด</a:t>
            </a:r>
          </a:p>
          <a:p>
            <a:pPr marL="514350" indent="-514350">
              <a:buAutoNum type="arabicPeriod"/>
            </a:pPr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การโต้แย้งที่แสดงออกมาคือความมุ่งหวัง</a:t>
            </a:r>
          </a:p>
          <a:p>
            <a:pPr marL="514350" indent="-514350">
              <a:buAutoNum type="arabicPeriod"/>
            </a:pPr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การโต้แย้งที่ซ่อนเร้น  </a:t>
            </a:r>
            <a:endParaRPr lang="th-TH" sz="3000" dirty="0" smtClean="0">
              <a:latin typeface="Browallia New" pitchFamily="34" charset="-34"/>
              <a:cs typeface="Browallia New" pitchFamily="34" charset="-34"/>
            </a:endParaRPr>
          </a:p>
          <a:p>
            <a:pPr marL="0" indent="0">
              <a:buNone/>
            </a:pPr>
            <a:r>
              <a:rPr lang="th-TH" sz="3000" b="1" dirty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3000" b="1" dirty="0" smtClean="0">
                <a:latin typeface="Browallia New" pitchFamily="34" charset="-34"/>
                <a:cs typeface="Browallia New" pitchFamily="34" charset="-34"/>
              </a:rPr>
              <a:t>          </a:t>
            </a:r>
            <a:r>
              <a:rPr lang="th-TH" sz="3000" b="1" dirty="0" smtClean="0">
                <a:latin typeface="Browallia New" pitchFamily="34" charset="-34"/>
                <a:cs typeface="Browallia New" pitchFamily="34" charset="-34"/>
              </a:rPr>
              <a:t>ข้อ</a:t>
            </a:r>
            <a:r>
              <a:rPr lang="th-TH" sz="3000" b="1" dirty="0" smtClean="0">
                <a:latin typeface="Browallia New" pitchFamily="34" charset="-34"/>
                <a:cs typeface="Browallia New" pitchFamily="34" charset="-34"/>
              </a:rPr>
              <a:t>โต้แย้งที่ซ่อนเร้นกระทำได้ 4 วิธี </a:t>
            </a:r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คือ</a:t>
            </a:r>
          </a:p>
          <a:p>
            <a:pPr marL="0" indent="0">
              <a:buNone/>
            </a:pPr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	1. ย้ำสาเหตุซื้อ</a:t>
            </a:r>
          </a:p>
          <a:p>
            <a:pPr marL="0" indent="0">
              <a:buNone/>
            </a:pPr>
            <a:r>
              <a:rPr lang="th-TH" sz="30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2. โดยการใช้คำถามที่แนบเนียนและสรุป</a:t>
            </a:r>
          </a:p>
          <a:p>
            <a:pPr marL="0" indent="0">
              <a:buNone/>
            </a:pPr>
            <a:r>
              <a:rPr lang="th-TH" sz="30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3. โดยการสังเกต</a:t>
            </a:r>
          </a:p>
          <a:p>
            <a:pPr marL="0" indent="0">
              <a:buNone/>
            </a:pPr>
            <a:r>
              <a:rPr lang="th-TH" sz="30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4. เปลี่ยนจุดขายหรือเสนอสินค้า</a:t>
            </a:r>
          </a:p>
          <a:p>
            <a:pPr marL="514350" indent="-5143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7902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2800" b="1" dirty="0" smtClean="0">
                <a:latin typeface="Browallia New" pitchFamily="34" charset="-34"/>
                <a:cs typeface="Browallia New" pitchFamily="34" charset="-34"/>
              </a:rPr>
              <a:t>ตารางที่ 7.2 </a:t>
            </a:r>
            <a:r>
              <a:rPr lang="en-US" sz="2800" b="1" dirty="0" smtClean="0">
                <a:latin typeface="Browallia New" pitchFamily="34" charset="-34"/>
                <a:cs typeface="Browallia New" pitchFamily="34" charset="-34"/>
              </a:rPr>
              <a:t>:</a:t>
            </a:r>
            <a:r>
              <a:rPr lang="th-TH" sz="2800" b="1" dirty="0" smtClean="0">
                <a:latin typeface="Browallia New" pitchFamily="34" charset="-34"/>
                <a:cs typeface="Browallia New" pitchFamily="34" charset="-34"/>
              </a:rPr>
              <a:t> แสดงข้อโต้แย้งเกี่ยวกับราคาสินค้าหรือบริการกับวิธีการแก้ไข</a:t>
            </a:r>
            <a:endParaRPr lang="en-US" sz="2800" b="1" dirty="0">
              <a:latin typeface="Browallia New" pitchFamily="34" charset="-34"/>
              <a:cs typeface="Browallia New" pitchFamily="34" charset="-34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087538"/>
              </p:ext>
            </p:extLst>
          </p:nvPr>
        </p:nvGraphicFramePr>
        <p:xfrm>
          <a:off x="179512" y="1340768"/>
          <a:ext cx="8784976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520"/>
                <a:gridCol w="4104456"/>
              </a:tblGrid>
              <a:tr h="453994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ข้อโต้แย้งเกี่ยวกับราคาสินค้าหรือบริการ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วิธีการแก้ไข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453994">
                <a:tc>
                  <a:txBody>
                    <a:bodyPr/>
                    <a:lstStyle/>
                    <a:p>
                      <a:pPr algn="l"/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1. ขณะนี้ฐานะทางการเงินค่อนข้างต่ำ</a:t>
                      </a:r>
                      <a:r>
                        <a:rPr lang="th-TH" sz="2400" baseline="0" dirty="0" smtClean="0">
                          <a:latin typeface="Browallia New" pitchFamily="34" charset="-34"/>
                          <a:cs typeface="Browallia New" pitchFamily="34" charset="-34"/>
                        </a:rPr>
                        <a:t> ไม่มีรายได้เพิ่ม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Tx/>
                        <a:buChar char="-"/>
                      </a:pPr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เสนอวิธีการชำระเงินโดยการกำหนดเงื่อนไขการชำระเงินแบบผ่อนชำระ</a:t>
                      </a:r>
                      <a:r>
                        <a:rPr lang="th-TH" sz="2400" baseline="0" dirty="0" smtClean="0">
                          <a:latin typeface="Browallia New" pitchFamily="34" charset="-34"/>
                          <a:cs typeface="Browallia New" pitchFamily="34" charset="-34"/>
                        </a:rPr>
                        <a:t> ไม่มีดอกเบี้ย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53994">
                <a:tc>
                  <a:txBody>
                    <a:bodyPr/>
                    <a:lstStyle/>
                    <a:p>
                      <a:pPr algn="l"/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2. ขณะนี้มีรายจ่ายมาก</a:t>
                      </a:r>
                      <a:r>
                        <a:rPr lang="th-TH" sz="2400" baseline="0" dirty="0" smtClean="0">
                          <a:latin typeface="Browallia New" pitchFamily="34" charset="-34"/>
                          <a:cs typeface="Browallia New" pitchFamily="34" charset="-34"/>
                        </a:rPr>
                        <a:t> มีเงินเหลือน้อย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-    ใช้วิธีแก้ไขแบบเดียวกับข้อ</a:t>
                      </a:r>
                      <a:r>
                        <a:rPr lang="th-TH" sz="2400" baseline="0" dirty="0" smtClean="0">
                          <a:latin typeface="Browallia New" pitchFamily="34" charset="-34"/>
                          <a:cs typeface="Browallia New" pitchFamily="34" charset="-34"/>
                        </a:rPr>
                        <a:t> 1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53994">
                <a:tc>
                  <a:txBody>
                    <a:bodyPr/>
                    <a:lstStyle/>
                    <a:p>
                      <a:pPr algn="l"/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3. ไม่ตั้งใจมาซื้อ จึงไม่ได้เตรียมเงินมา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Tx/>
                        <a:buChar char="-"/>
                      </a:pPr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ให้ลูกค้าเอาไว้โดยการจ่ายเงินบางส่วน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53994">
                <a:tc>
                  <a:txBody>
                    <a:bodyPr/>
                    <a:lstStyle/>
                    <a:p>
                      <a:pPr algn="l"/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4. ไม่เคยคิดว่าจะซื้อมาใช้</a:t>
                      </a:r>
                      <a:r>
                        <a:rPr lang="th-TH" sz="2400" baseline="0" dirty="0" smtClean="0">
                          <a:latin typeface="Browallia New" pitchFamily="34" charset="-34"/>
                          <a:cs typeface="Browallia New" pitchFamily="34" charset="-34"/>
                        </a:rPr>
                        <a:t> และมีสินค้าหรือบริการที่</a:t>
                      </a:r>
                    </a:p>
                    <a:p>
                      <a:pPr algn="l"/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    ใช้เป็นประจำอยู่แล้ว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-    ชี้ให้เห็นถึงสิ่งที่จะได้รับ</a:t>
                      </a:r>
                      <a:r>
                        <a:rPr lang="th-TH" sz="2400" baseline="0" dirty="0" smtClean="0">
                          <a:latin typeface="Browallia New" pitchFamily="34" charset="-34"/>
                          <a:cs typeface="Browallia New" pitchFamily="34" charset="-34"/>
                        </a:rPr>
                        <a:t> เช่น ความทันสมัย  </a:t>
                      </a:r>
                    </a:p>
                    <a:p>
                      <a:pPr algn="l"/>
                      <a:r>
                        <a:rPr lang="th-TH" sz="2400" baseline="0" dirty="0" smtClean="0">
                          <a:latin typeface="Browallia New" pitchFamily="34" charset="-34"/>
                          <a:cs typeface="Browallia New" pitchFamily="34" charset="-34"/>
                        </a:rPr>
                        <a:t>     และความมีชื่อเสียง เสนอให้ทดลองสินค้า</a:t>
                      </a:r>
                    </a:p>
                    <a:p>
                      <a:pPr algn="l"/>
                      <a:r>
                        <a:rPr lang="th-TH" sz="2400" baseline="0" dirty="0" smtClean="0">
                          <a:latin typeface="Browallia New" pitchFamily="34" charset="-34"/>
                          <a:cs typeface="Browallia New" pitchFamily="34" charset="-34"/>
                        </a:rPr>
                        <a:t>     หรือบริการใหม่</a:t>
                      </a:r>
                    </a:p>
                    <a:p>
                      <a:pPr marL="342900" indent="-342900" algn="l">
                        <a:buFontTx/>
                        <a:buChar char="-"/>
                      </a:pPr>
                      <a:r>
                        <a:rPr lang="th-TH" sz="2400" baseline="0" dirty="0" smtClean="0">
                          <a:latin typeface="Browallia New" pitchFamily="34" charset="-34"/>
                          <a:cs typeface="Browallia New" pitchFamily="34" charset="-34"/>
                        </a:rPr>
                        <a:t>เสนอบริการพิเศษ เช่น การขนส่ง รับประกันคุณภาพ  ซ่อมแซมฟรี</a:t>
                      </a:r>
                    </a:p>
                    <a:p>
                      <a:pPr marL="342900" indent="-342900" algn="l">
                        <a:buFontTx/>
                        <a:buChar char="-"/>
                      </a:pPr>
                      <a:r>
                        <a:rPr lang="th-TH" sz="2400" baseline="0" dirty="0" smtClean="0">
                          <a:latin typeface="Browallia New" pitchFamily="34" charset="-34"/>
                          <a:cs typeface="Browallia New" pitchFamily="34" charset="-34"/>
                        </a:rPr>
                        <a:t>ต้องพยายามเน้นถึงประโยชน์ที่จะได้รับ </a:t>
                      </a:r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 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53994">
                <a:tc>
                  <a:txBody>
                    <a:bodyPr/>
                    <a:lstStyle/>
                    <a:p>
                      <a:pPr algn="l"/>
                      <a:endParaRPr lang="th-TH" sz="2400" dirty="0" smtClean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10397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923063"/>
              </p:ext>
            </p:extLst>
          </p:nvPr>
        </p:nvGraphicFramePr>
        <p:xfrm>
          <a:off x="179512" y="836712"/>
          <a:ext cx="8784976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520"/>
                <a:gridCol w="4104456"/>
              </a:tblGrid>
              <a:tr h="453994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ข้อโต้แย้งเกี่ยวกับราคาสินค้าหรือบริการ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วิธีการแก้ไข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453994"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5. </a:t>
                      </a:r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ถามดูตามมารยาทหรืออยากทราบว่านักขาย</a:t>
                      </a:r>
                    </a:p>
                    <a:p>
                      <a:pPr algn="l"/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    จะตอบอย่างไร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Tx/>
                        <a:buChar char="-"/>
                      </a:pPr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เสนอวิธีการชำระเงินโดยการกำหนดเงื่อนไขการชำระเงินแบบผ่อนชำระ</a:t>
                      </a:r>
                      <a:r>
                        <a:rPr lang="th-TH" sz="2400" baseline="0" dirty="0" smtClean="0">
                          <a:latin typeface="Browallia New" pitchFamily="34" charset="-34"/>
                          <a:cs typeface="Browallia New" pitchFamily="34" charset="-34"/>
                        </a:rPr>
                        <a:t> ไม่มีดอกเบี้ย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53994">
                <a:tc>
                  <a:txBody>
                    <a:bodyPr/>
                    <a:lstStyle/>
                    <a:p>
                      <a:pPr algn="l"/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6. ไม่ต้องการจ่ายเงิน พยายามพูดเรื่องอื่นๆ 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     ควรดึงให้เข้าสู่เป้าหมาย</a:t>
                      </a:r>
                      <a:r>
                        <a:rPr lang="th-TH" sz="2400" baseline="0" dirty="0" smtClean="0">
                          <a:latin typeface="Browallia New" pitchFamily="34" charset="-34"/>
                          <a:cs typeface="Browallia New" pitchFamily="34" charset="-34"/>
                        </a:rPr>
                        <a:t> แต่ถ้าเห็นว่า</a:t>
                      </a:r>
                    </a:p>
                    <a:p>
                      <a:pPr algn="l"/>
                      <a:r>
                        <a:rPr lang="th-TH" sz="2400" baseline="0" dirty="0" smtClean="0">
                          <a:latin typeface="Browallia New" pitchFamily="34" charset="-34"/>
                          <a:cs typeface="Browallia New" pitchFamily="34" charset="-34"/>
                        </a:rPr>
                        <a:t>     ไม่สนใจจริง ๆ แล้วควรไปขายให้กับลูกค้า        </a:t>
                      </a:r>
                    </a:p>
                    <a:p>
                      <a:pPr algn="l"/>
                      <a:r>
                        <a:rPr lang="th-TH" sz="2400" baseline="0" dirty="0" smtClean="0">
                          <a:latin typeface="Browallia New" pitchFamily="34" charset="-34"/>
                          <a:cs typeface="Browallia New" pitchFamily="34" charset="-34"/>
                        </a:rPr>
                        <a:t>     คนอื่นต่อไป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53994">
                <a:tc>
                  <a:txBody>
                    <a:bodyPr/>
                    <a:lstStyle/>
                    <a:p>
                      <a:pPr algn="l"/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7. ลูกค้าไม่ชอบคนเร่งเร้า</a:t>
                      </a:r>
                      <a:r>
                        <a:rPr lang="th-TH" sz="2400" baseline="0" dirty="0" smtClean="0">
                          <a:latin typeface="Browallia New" pitchFamily="34" charset="-34"/>
                          <a:cs typeface="Browallia New" pitchFamily="34" charset="-34"/>
                        </a:rPr>
                        <a:t>  หรือเร่งรัดให้ซื้อ</a:t>
                      </a:r>
                    </a:p>
                    <a:p>
                      <a:pPr algn="l"/>
                      <a:r>
                        <a:rPr lang="th-TH" sz="2400" baseline="0" dirty="0" smtClean="0">
                          <a:latin typeface="Browallia New" pitchFamily="34" charset="-34"/>
                          <a:cs typeface="Browallia New" pitchFamily="34" charset="-34"/>
                        </a:rPr>
                        <a:t>   เพราะถึงอย่างไรก็มีความต้องการจะซื้อ</a:t>
                      </a:r>
                      <a:endParaRPr lang="th-TH" sz="2400" dirty="0" smtClean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Tx/>
                        <a:buChar char="-"/>
                      </a:pPr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ต้องอธิบายให้ลูกค้าเข้าใจถึงคุณสมบัติของสินค้าหรือบริการ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79886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  <a:solidFill>
            <a:schemeClr val="bg1">
              <a:alpha val="82000"/>
            </a:schemeClr>
          </a:solidFill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วิธีการตอบข้อโต้แย้ง 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/>
            </a:r>
            <a:br>
              <a:rPr lang="en-US" b="1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(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Methods for Handling Objection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44825"/>
            <a:ext cx="8229600" cy="3816424"/>
          </a:xfrm>
          <a:solidFill>
            <a:schemeClr val="bg1">
              <a:alpha val="82000"/>
            </a:schemeClr>
          </a:solidFill>
        </p:spPr>
        <p:txBody>
          <a:bodyPr>
            <a:normAutofit/>
          </a:bodyPr>
          <a:lstStyle/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การปฏิบัติต่อข้อโต้แย้งแบบนี้มี 6 วิธี ได้แก่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วิธีปฏิเสธโดยตรง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Direct – Denial Method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วิธีปฏิเสธทางอ้อม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Indirect – Denial Method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วิธีปฏิเสธย้อนส่งกลับไป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Boomerang Method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วิธีเสนอสิ่งชดเชยหรือทดแทน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Compensation Method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วิธีใช้คำถามตอบคำถาม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Question Method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วิธีตอบข้อ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โต้แย้ง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แบบผ่านไป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Passed up Method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49465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72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ความหมายของข้อโต้แย้ง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546" y="1556792"/>
            <a:ext cx="8229600" cy="4525963"/>
          </a:xfrm>
          <a:solidFill>
            <a:schemeClr val="bg1">
              <a:alpha val="75000"/>
            </a:schemeClr>
          </a:solidFill>
        </p:spPr>
        <p:txBody>
          <a:bodyPr>
            <a:normAutofit/>
          </a:bodyPr>
          <a:lstStyle/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ข้อ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โต้แย้ง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หมายถึง “ข้ออ้างของผู้ซื้อในการไม่ตัดสินใจซื้อสินค้าหรือบริการจากผู้ขาย”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780792"/>
            <a:ext cx="4267898" cy="315591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5612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ความสำคัญของข้อโต้แย้ง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9"/>
            <a:ext cx="8229600" cy="2232248"/>
          </a:xfrm>
          <a:solidFill>
            <a:schemeClr val="bg1">
              <a:alpha val="88000"/>
            </a:schemeClr>
          </a:solidFill>
        </p:spPr>
        <p:txBody>
          <a:bodyPr>
            <a:normAutofit lnSpcReduction="10000"/>
          </a:bodyPr>
          <a:lstStyle/>
          <a:p>
            <a:pPr algn="thaiDist"/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สำหรับนักขายที่มีประสบการณ์ ข้อโต้แย้งมีความสำคัญมาก เพราะข้อ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โต้แย้ง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คือ  “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สัญญาณซื้อ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” แสดงให้เห็นว่าลูกค้ามีความสนใจสินค้าของนักขาย</a:t>
            </a:r>
          </a:p>
          <a:p>
            <a:pPr algn="thaiDist"/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ในทางตรงข้ามกัน สิ่งที่นักขายมืออาชีพกลับกลัวมากที่สุด คือ การไม่ได้รับ                   ข้อโต้แย้งจากลูกค้าเลย ทุกครั้งที่นักขายพูดหรือถามความเห็นจากลูกค้า เขาก็จะได้รับคำตอบที่น่าพอใจและชอบใจตลอดเวลา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36904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222" y="1001074"/>
            <a:ext cx="8532804" cy="5596277"/>
          </a:xfrm>
          <a:solidFill>
            <a:schemeClr val="bg1">
              <a:alpha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h-TH" sz="2800" b="1" dirty="0" smtClean="0">
                <a:latin typeface="BrowalliaUPC" pitchFamily="34" charset="-34"/>
                <a:cs typeface="BrowalliaUPC" pitchFamily="34" charset="-34"/>
              </a:rPr>
              <a:t>การตอบข้อโต้แย้ง (</a:t>
            </a:r>
            <a:r>
              <a:rPr lang="en-US" sz="2800" b="1" dirty="0" smtClean="0">
                <a:latin typeface="BrowalliaUPC" pitchFamily="34" charset="-34"/>
                <a:cs typeface="BrowalliaUPC" pitchFamily="34" charset="-34"/>
              </a:rPr>
              <a:t>Handling Objections</a:t>
            </a:r>
            <a:r>
              <a:rPr lang="th-TH" sz="2800" b="1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b="1" dirty="0" smtClean="0">
              <a:latin typeface="BrowalliaUPC" pitchFamily="34" charset="-34"/>
              <a:cs typeface="BrowalliaUPC" pitchFamily="34" charset="-34"/>
            </a:endParaRPr>
          </a:p>
          <a:p>
            <a:pPr marL="0" indent="0">
              <a:buNone/>
            </a:pP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นักขายจำเป็นต้องหาแนวทางเอาชนะข้อโต้งแย้งของลูกค้าได้หรือไม่ขึ้นอยู่กับประสบการณ์ และความสามารถความรู้ในเรื่องต่าง ๆ ดังนี้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ความรู้เกี่ยวกับสินค้า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ความรู้เกี่ยวกับวางแผน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ความรู้เกี่ยวกับสถานการณ์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ความรู้เกี่ยวกับความต้องการของลูกค้า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ความรู้เกี่ยวกับขั้นตอน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5026" y="3593363"/>
            <a:ext cx="3810000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0765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5534075"/>
          </a:xfrm>
          <a:solidFill>
            <a:schemeClr val="bg1">
              <a:alpha val="91000"/>
            </a:schemeClr>
          </a:solidFill>
        </p:spPr>
        <p:txBody>
          <a:bodyPr/>
          <a:lstStyle/>
          <a:p>
            <a:r>
              <a:rPr lang="th-TH" sz="2800" b="1" dirty="0" smtClean="0">
                <a:latin typeface="BrowalliaUPC" pitchFamily="34" charset="-34"/>
                <a:cs typeface="BrowalliaUPC" pitchFamily="34" charset="-34"/>
              </a:rPr>
              <a:t>นอกจากนักขายจะต้องมีความรู้ในสิ่งต่าง ๆ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คือ การพิจารณาจังหวะเวลาของการตอบข้อโต้แย้ง ดังนี้ 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การตอบก่อนที่ลูกค้าถาม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การตอบทันทีที่ลูกค้าถาม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การตอบหลังจากที่ลูกค้าถาม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ไม่ตอบคำถามเลย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996952"/>
            <a:ext cx="4536504" cy="30219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3028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562074"/>
          </a:xfrm>
        </p:spPr>
        <p:txBody>
          <a:bodyPr>
            <a:noAutofit/>
          </a:bodyPr>
          <a:lstStyle/>
          <a:p>
            <a:r>
              <a:rPr lang="th-TH" sz="2800" b="1" dirty="0" smtClean="0">
                <a:latin typeface="Browallia New" pitchFamily="34" charset="-34"/>
                <a:cs typeface="Browallia New" pitchFamily="34" charset="-34"/>
              </a:rPr>
              <a:t>ตารางที่ 7.1 </a:t>
            </a:r>
            <a:r>
              <a:rPr lang="en-US" sz="2800" b="1" dirty="0" smtClean="0">
                <a:latin typeface="Browallia New" pitchFamily="34" charset="-34"/>
                <a:cs typeface="Browallia New" pitchFamily="34" charset="-34"/>
              </a:rPr>
              <a:t>:</a:t>
            </a:r>
            <a:r>
              <a:rPr lang="th-TH" sz="2800" b="1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แสดงข้อบกพร่องที่นักขายสร้างขึ้นมาก่อให้เกิดข้อโต้แย้งของลูกค้า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111147"/>
              </p:ext>
            </p:extLst>
          </p:nvPr>
        </p:nvGraphicFramePr>
        <p:xfrm>
          <a:off x="107504" y="764704"/>
          <a:ext cx="8892480" cy="53933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96"/>
                <a:gridCol w="4427984"/>
              </a:tblGrid>
              <a:tr h="486054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rgbClr val="002060"/>
                          </a:solidFill>
                          <a:latin typeface="Browallia New" pitchFamily="34" charset="-34"/>
                          <a:cs typeface="Browallia New" pitchFamily="34" charset="-34"/>
                        </a:rPr>
                        <a:t>ข้อบกพร่องที่นักขาย</a:t>
                      </a:r>
                      <a:endParaRPr lang="en-US" sz="2800" dirty="0">
                        <a:solidFill>
                          <a:srgbClr val="002060"/>
                        </a:solidFill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rgbClr val="002060"/>
                          </a:solidFill>
                          <a:latin typeface="Browallia New" pitchFamily="34" charset="-34"/>
                          <a:cs typeface="Browallia New" pitchFamily="34" charset="-34"/>
                        </a:rPr>
                        <a:t>ข้อโต้แย้งของลูกค้า</a:t>
                      </a:r>
                      <a:endParaRPr lang="en-US" sz="2800" dirty="0">
                        <a:solidFill>
                          <a:srgbClr val="002060"/>
                        </a:solidFill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8605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1. ดำเนินการเสนอขายด้วยวิธีการที่ผิด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ทำให้ลูกค้าเกิดความเข้าใจผิด</a:t>
                      </a:r>
                      <a:r>
                        <a:rPr lang="th-TH" sz="2400" baseline="0" dirty="0" smtClean="0">
                          <a:latin typeface="Browallia New" pitchFamily="34" charset="-34"/>
                          <a:cs typeface="Browallia New" pitchFamily="34" charset="-34"/>
                        </a:rPr>
                        <a:t> และเกิดปัญหากับครอบครัว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</a:tr>
              <a:tr h="486054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2. เสนอขายกับผู้ที่ไม่มีอำนาจตัดสินใจซื้อ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ทำให้เสียเวลาในการขาย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ต้องไปพบลูกค้ารายใหม่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ปิดการขายไม่ได้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</a:tr>
              <a:tr h="486054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3. ไปพบลูกค้าโดยไม่มีการเตรียมการหรือวางแผน  </a:t>
                      </a:r>
                    </a:p>
                    <a:p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    ล่วงหน้า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ลูกค้าไม่พอใจในการเสนอขาย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ลูกค้าไม่ซื้อ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ลูกค้านัดให้ไปพบใหม่</a:t>
                      </a:r>
                      <a:r>
                        <a:rPr lang="th-TH" sz="2400" baseline="0" dirty="0" smtClean="0">
                          <a:latin typeface="Browallia New" pitchFamily="34" charset="-34"/>
                          <a:cs typeface="Browallia New" pitchFamily="34" charset="-34"/>
                        </a:rPr>
                        <a:t> ซึ่งทำให้เสียเวลา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sz="2400" baseline="0" dirty="0" smtClean="0">
                          <a:latin typeface="Browallia New" pitchFamily="34" charset="-34"/>
                          <a:cs typeface="Browallia New" pitchFamily="34" charset="-34"/>
                        </a:rPr>
                        <a:t>     ในการขาย</a:t>
                      </a:r>
                    </a:p>
                  </a:txBody>
                  <a:tcPr/>
                </a:tc>
              </a:tr>
              <a:tr h="486054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4. ไปพบลูกค้าผิดเวลานัด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ถ้าลูกค้าขาดความเชื่อถือ</a:t>
                      </a:r>
                      <a:r>
                        <a:rPr lang="th-TH" sz="2400" baseline="0" dirty="0" smtClean="0">
                          <a:latin typeface="Browallia New" pitchFamily="34" charset="-34"/>
                          <a:cs typeface="Browallia New" pitchFamily="34" charset="-34"/>
                        </a:rPr>
                        <a:t> ทำให้ไม่พอใจและไม่ซื้อสินค้าหรือบริการ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</a:tr>
              <a:tr h="486054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5. ไม่พยายามเข้าใจความต้องการของลูกค้า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ลูกค้าไม่ตอบรับ</a:t>
                      </a:r>
                      <a:r>
                        <a:rPr lang="th-TH" sz="2400" baseline="0" dirty="0" smtClean="0">
                          <a:latin typeface="Browallia New" pitchFamily="34" charset="-34"/>
                          <a:cs typeface="Browallia New" pitchFamily="34" charset="-34"/>
                        </a:rPr>
                        <a:t> ทำให้สินค้าหรือบริการไม่ได้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146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620515"/>
              </p:ext>
            </p:extLst>
          </p:nvPr>
        </p:nvGraphicFramePr>
        <p:xfrm>
          <a:off x="395536" y="1052736"/>
          <a:ext cx="8430886" cy="27992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2752"/>
                <a:gridCol w="4198134"/>
              </a:tblGrid>
              <a:tr h="486054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rgbClr val="002060"/>
                          </a:solidFill>
                          <a:latin typeface="Browallia New" pitchFamily="34" charset="-34"/>
                          <a:cs typeface="Browallia New" pitchFamily="34" charset="-34"/>
                        </a:rPr>
                        <a:t>ข้อบกพร่องที่นักขาย</a:t>
                      </a:r>
                      <a:endParaRPr lang="en-US" sz="2800" dirty="0">
                        <a:solidFill>
                          <a:srgbClr val="002060"/>
                        </a:solidFill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rgbClr val="002060"/>
                          </a:solidFill>
                          <a:latin typeface="Browallia New" pitchFamily="34" charset="-34"/>
                          <a:cs typeface="Browallia New" pitchFamily="34" charset="-34"/>
                        </a:rPr>
                        <a:t>ข้อโต้แย้งของลูกค้า</a:t>
                      </a:r>
                      <a:endParaRPr lang="en-US" sz="2800" dirty="0">
                        <a:solidFill>
                          <a:srgbClr val="002060"/>
                        </a:solidFill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86054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6. ไม่สนใจการพูดของลูกค้า ตั้งใจพูดเพื่อ</a:t>
                      </a:r>
                    </a:p>
                    <a:p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   เสนอขายสินค้าหรือบริการอย่างเดียว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ไม่เข้าใจความต้องการของลูกค้าและทำให้ขายสินค้าหรือบริการไม่ได้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</a:tr>
              <a:tr h="486054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7. ผ่อนตามลูกค้ามากเกินไป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- เสียเวลาในการขายมากและปิดการขายไม่ได้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</a:tr>
              <a:tr h="486054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8. เร่งเร้าลูกค้ามากเกินไป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- ลูกค้าไม่พอใจและซื้อสินค้า</a:t>
                      </a:r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หรือบริการ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</a:tr>
              <a:tr h="486054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9. ขาดการติดตามผล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Browallia New" pitchFamily="34" charset="-34"/>
                          <a:cs typeface="Browallia New" pitchFamily="34" charset="-34"/>
                        </a:rPr>
                        <a:t>- ลูกค้าหันไปซื้อสินค้ากับนักขายผู้อื่น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4081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92088"/>
          </a:xfrm>
          <a:solidFill>
            <a:schemeClr val="bg1">
              <a:alpha val="45000"/>
            </a:schemeClr>
          </a:solidFill>
        </p:spPr>
        <p:txBody>
          <a:bodyPr>
            <a:normAutofit/>
          </a:bodyPr>
          <a:lstStyle/>
          <a:p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สาเหตุที่ทำให้ข้อโต้แย้ง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400600"/>
          </a:xfrm>
          <a:solidFill>
            <a:schemeClr val="bg1">
              <a:alpha val="81000"/>
            </a:schemeClr>
          </a:soli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เหตุที่ผู้มุ่งหวังเกิดข้อโต้แย้งหวังปฏิเสธการซื้อสินค้าหรือบริการ คือ</a:t>
            </a:r>
          </a:p>
          <a:p>
            <a:pPr marL="514350" indent="-514350">
              <a:buAutoNum type="arabicPeriod"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สร้างเกราะป้องกันตัว</a:t>
            </a:r>
          </a:p>
          <a:p>
            <a:pPr marL="514350" indent="-514350">
              <a:buAutoNum type="arabicPeriod"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ไม่มีความจำเป็นต้องซื้อ</a:t>
            </a:r>
          </a:p>
          <a:p>
            <a:pPr marL="514350" indent="-514350">
              <a:buAutoNum type="arabicPeriod"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ได้รับข้อมูลน้อยเกินไป</a:t>
            </a:r>
          </a:p>
          <a:p>
            <a:pPr marL="514350" indent="-514350">
              <a:buAutoNum type="arabicPeriod"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เป็นลักษณะตามธรรมชาติ</a:t>
            </a:r>
          </a:p>
          <a:p>
            <a:pPr marL="514350" indent="-514350">
              <a:buAutoNum type="arabicPeriod"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มองประโยชน์ไม่เพียงพอ</a:t>
            </a:r>
          </a:p>
          <a:p>
            <a:pPr marL="514350" indent="-514350">
              <a:buAutoNum type="arabicPeriod"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ไม่มีเงิน</a:t>
            </a:r>
          </a:p>
          <a:p>
            <a:pPr marL="514350" indent="-514350">
              <a:buAutoNum type="arabicPeriod"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ไม่มีอำนาจซื้อ</a:t>
            </a:r>
          </a:p>
          <a:p>
            <a:pPr marL="514350" indent="-514350">
              <a:buAutoNum type="arabicPeriod"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ไม่รู้ตัวว่ามีความจำเป็น</a:t>
            </a:r>
          </a:p>
          <a:p>
            <a:pPr marL="514350" indent="-514350">
              <a:buAutoNum type="arabicPeriod"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ไม่อยากเปลี่ยนยี่ห้อ</a:t>
            </a:r>
          </a:p>
          <a:p>
            <a:pPr marL="514350" indent="-514350">
              <a:buAutoNum type="arabicPeriod"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มีสัญญาผูกมัดกับบริษัทอื่นอยู่</a:t>
            </a:r>
          </a:p>
          <a:p>
            <a:pPr marL="514350" indent="-514350">
              <a:buAutoNum type="arabicPeriod"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บุคลิกภาพของนักขาย</a:t>
            </a:r>
            <a:endParaRPr lang="en-US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139783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20080"/>
          </a:xfrm>
          <a:solidFill>
            <a:schemeClr val="bg1">
              <a:alpha val="67000"/>
            </a:schemeClr>
          </a:solidFill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ประเภทของข้อโต้แย้ง</a:t>
            </a:r>
            <a:endParaRPr lang="en-US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209331"/>
          </a:xfrm>
          <a:solidFill>
            <a:schemeClr val="bg1">
              <a:alpha val="57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1. ข้อโต้แย้งเพื่อแก้ตัวหรือไม่เฉพาะเจาะจง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Indefinite objections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pPr marL="0" indent="0">
              <a:buNone/>
            </a:pPr>
            <a:r>
              <a:rPr lang="en-US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1.1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เพื่อหลีกเลี่ยงการเสนอขาย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1.2 เพื่อเลื่อนการตัดสินใจซื้อ</a:t>
            </a:r>
          </a:p>
          <a:p>
            <a:pPr marL="514350" indent="-514350">
              <a:buAutoNum type="arabicPeriod" startAt="2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ข้อโต้งแย้งที่เป็นจริง หรือข้อแย้งมีความเฉพาะเจาะจง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Definite Objections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pPr marL="0" indent="0">
              <a:buNone/>
            </a:pPr>
            <a:r>
              <a:rPr lang="en-US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2.2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แสดงให้เห็นว่าผู้มุ่งหวังมีความสนใจ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2.3 อาจแสดงความปรารถนาที่เกิดขึ้นแล้ว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133795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857</Words>
  <Application>Microsoft Office PowerPoint</Application>
  <PresentationFormat>On-screen Show (4:3)</PresentationFormat>
  <Paragraphs>114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หน่วยที่ 7 การตอบข้อโต้แย้ง (Handing objection)</vt:lpstr>
      <vt:lpstr>ความหมายของข้อโต้แย้ง</vt:lpstr>
      <vt:lpstr>ความสำคัญของข้อโต้แย้ง</vt:lpstr>
      <vt:lpstr>PowerPoint Presentation</vt:lpstr>
      <vt:lpstr>PowerPoint Presentation</vt:lpstr>
      <vt:lpstr>ตารางที่ 7.1 : แสดงข้อบกพร่องที่นักขายสร้างขึ้นมาก่อให้เกิดข้อโต้แย้งของลูกค้า</vt:lpstr>
      <vt:lpstr>PowerPoint Presentation</vt:lpstr>
      <vt:lpstr>สาเหตุที่ทำให้ข้อโต้แย้ง</vt:lpstr>
      <vt:lpstr>ประเภทของข้อโต้แย้ง</vt:lpstr>
      <vt:lpstr>ลักษณะของข้อโต้แย้ง</vt:lpstr>
      <vt:lpstr>ตารางที่ 7.2 : แสดงข้อโต้แย้งเกี่ยวกับราคาสินค้าหรือบริการกับวิธีการแก้ไข</vt:lpstr>
      <vt:lpstr>PowerPoint Presentation</vt:lpstr>
      <vt:lpstr>วิธีการตอบข้อโต้แย้ง  (Methods for Handling Objection)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7 การตอบข้อโต้แย้ง (Handing objection)</dc:title>
  <dc:creator>Windows User</dc:creator>
  <cp:lastModifiedBy>Windows User</cp:lastModifiedBy>
  <cp:revision>21</cp:revision>
  <cp:lastPrinted>2017-11-07T08:26:55Z</cp:lastPrinted>
  <dcterms:created xsi:type="dcterms:W3CDTF">2017-10-27T16:57:31Z</dcterms:created>
  <dcterms:modified xsi:type="dcterms:W3CDTF">2017-11-09T04:51:14Z</dcterms:modified>
</cp:coreProperties>
</file>