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93535-0E63-46CA-8347-582C112B11CD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A4C3C0-2970-4162-8CAE-1BA470B59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3061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878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369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78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7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873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497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61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73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848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6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659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1DFDA-A5BF-49D1-A4AA-6C7B844BFD54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62659-59A5-45C8-977C-486616F59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0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2160239"/>
          </a:xfr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หน่วยที่ 10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การบริการหลังการขาย 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After Sales Service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56400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5000"/>
            </a:schemeClr>
          </a:solidFill>
        </p:spPr>
        <p:txBody>
          <a:bodyPr>
            <a:normAutofit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ความหมายของการบริการก่อนการขาย 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  <a:solidFill>
            <a:schemeClr val="bg1">
              <a:alpha val="84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หมายถึง การวางแผนในเรื่องของกิจการบริการที่นักขายจัดทำขึ้น เพื่อเตรียมการเสนอขายหรือกระบวนการอย่างต่อเนื่องในการเก็บรวบรวมข้อมูลด้านต่าง ๆ เกี่ยวกับลูกค้าในอนาคต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12976"/>
            <a:ext cx="5493990" cy="3296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291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81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ความหมายของการบริการหลังการขาย 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  <a:solidFill>
            <a:schemeClr val="bg1">
              <a:alpha val="77000"/>
            </a:schemeClr>
          </a:solidFill>
        </p:spPr>
        <p:txBody>
          <a:bodyPr>
            <a:normAutofit/>
          </a:bodyPr>
          <a:lstStyle/>
          <a:p>
            <a:pPr algn="thaiDist"/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หมายถึง กิจกรรมการบริการที่พนักงานของบริษัทหรือตัวแทนจำหน่ายจัดทำขึ้นเพื่อสร้างความพอใจสูงสุดให้กับลูกค้า เป็นกิจกรรมที่เพิ่มหรืออำนวยความสะดวกให้กับการใช้ผลิตภัณฑ์ การบริการลูกค้า ช่วยสร้างกำไรโดยดึงลูกค้าใหม่และรักษาลูกค้าเก่าให้คงอยู่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645024"/>
            <a:ext cx="4320481" cy="288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1209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792088"/>
          </a:xfrm>
          <a:solidFill>
            <a:schemeClr val="bg1">
              <a:alpha val="77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วิธีการติดตามเพื่อให้บริการลูกค้าหลังการขาย 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  <a:solidFill>
            <a:schemeClr val="bg1">
              <a:alpha val="81000"/>
            </a:schemeClr>
          </a:solidFill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โทรศัพท์สอบถาม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เยี่ยมเยือน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อวยพรเทศกาลสำคัญ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ส่งข่าวสาร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บริการตรวจเช็คสินค้าหรือเครื่องจักร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การส่งเสริมการขาย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ทำเรื่องยากให้เป็นเรื่องง่ายขึ้น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ของฝากเมื่อไปเยี่ยมลูกค้า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การบริการที่ไม่เกี่ยวกับการขาย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บริการด้วยภาพพจน์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525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bg1">
              <a:alpha val="84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ข้อเท็จจริง 12 ประการของลูกค้าเกี่ยวกับการบริการ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  <a:solidFill>
            <a:schemeClr val="bg1">
              <a:alpha val="88000"/>
            </a:schemeClr>
          </a:solidFill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ลูกค้าที่ไม่พอใจจากบริการจากนักขาย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ลูกค้าที่พึงพอใจในการบริการของนักขาย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แสวงหาลูกค้า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ราย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ใหม่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กรณีที่ลูกค้าไม่พึงพอใจในการบริการจากนักขาย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ลูกค้าที่ไม่พึงพอใจในการบริการจากนักขาย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ลูกค้าจะไม่ร้องบ่นถึงบริการ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คุณภาพบริการ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การให้บริการที่มีคุณภาพ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ลูกค้าเต็มใจที่จะจ่ายเพิ่ม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ลูกค้าไม่พึง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พอใจในการ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บริการ</a:t>
            </a:r>
          </a:p>
        </p:txBody>
      </p:sp>
    </p:spTree>
    <p:extLst>
      <p:ext uri="{BB962C8B-B14F-4D97-AF65-F5344CB8AC3E}">
        <p14:creationId xmlns:p14="http://schemas.microsoft.com/office/powerpoint/2010/main" val="1712434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20688"/>
          </a:xfrm>
          <a:solidFill>
            <a:schemeClr val="bg1">
              <a:alpha val="72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การบริการเพื่อเพิ่มยอดขาย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877272"/>
          </a:xfrm>
          <a:solidFill>
            <a:schemeClr val="bg1">
              <a:alpha val="74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คำ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ว่า </a:t>
            </a: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“บริการ”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มาแปลเป็นภาษาอังกฤษว่า “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Services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”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แนวความคิดรวบยอดในการบริการ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Service Concept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E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ความกระตือรือร้น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Enthusiasm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R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ความพร้อม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Readiness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V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ความมีคุณค่า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Values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I 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ความสนใจ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Interesting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และความประทับใจ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Impressive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C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ความสะอาด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Cleanliness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และความถูกต้อง (</a:t>
            </a:r>
            <a:r>
              <a:rPr lang="en-US" sz="2800" dirty="0" err="1" smtClean="0">
                <a:latin typeface="BrowalliaUPC" pitchFamily="34" charset="-34"/>
                <a:cs typeface="BrowalliaUPC" pitchFamily="34" charset="-34"/>
              </a:rPr>
              <a:t>Correctiveness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และมีความมีไมตรีจิต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Courtesy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E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ความอดทนอดกลั้น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Endurance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การรู้จักควบคุมอารมณ์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Emotional Control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คือ ความจริงใจ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Sincerity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 และรู้จักยิ้มแย้มแจ่มใส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Smiling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24592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63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การวิเคราะห์และประเมินผลงานหลังการขาย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  <a:solidFill>
            <a:schemeClr val="bg1">
              <a:alpha val="77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สรุป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ได้ ดังนี้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ดูยอดขาย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สอบถามความคิดเห็น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ทดสอบตลาด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ประเมินจากนักขาย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266" y="3789040"/>
            <a:ext cx="3600400" cy="2739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hevron 3"/>
          <p:cNvSpPr/>
          <p:nvPr/>
        </p:nvSpPr>
        <p:spPr>
          <a:xfrm>
            <a:off x="2051720" y="4509120"/>
            <a:ext cx="1152128" cy="1080120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422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93305"/>
          </a:xfrm>
          <a:solidFill>
            <a:schemeClr val="bg1">
              <a:alpha val="72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การวิเคราะห์ตนเองเมื่ออยู่ในสนามการขาย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24744"/>
            <a:ext cx="8064896" cy="5400600"/>
          </a:xfrm>
          <a:solidFill>
            <a:schemeClr val="bg1">
              <a:alpha val="81000"/>
            </a:schemeClr>
          </a:solidFill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การเตรียมอุปกรณ์การขาย</a:t>
            </a: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การวางแผนงานก่อนการเข้าพบ</a:t>
            </a: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ลักษณะท่าทีการเข้าพบ</a:t>
            </a: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การเปิดฉากการขาย</a:t>
            </a: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น้ำเสียงและการสนทนา</a:t>
            </a: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เป็นไปตามแผนหรือไม่</a:t>
            </a: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อะไรคือจุดอ่อนในครั้งนี้</a:t>
            </a: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ข้อโต้แย้งได้แก้ไขไม่ได้</a:t>
            </a: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มีสัญญาณซื้อหรือไม่</a:t>
            </a: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ได้มีโอกาสสรุปการขายหรือไม่</a:t>
            </a: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จะติดตามผล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เมื่อไร</a:t>
            </a:r>
            <a:endParaRPr lang="th-TH" sz="2400" dirty="0" smtClean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AutoNum type="arabicPeriod"/>
            </a:pP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ลูกค้ามีคุณสมบัติเหมาะสมแค่ไหน</a:t>
            </a:r>
            <a:endParaRPr lang="en-US" sz="24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916832"/>
            <a:ext cx="4687055" cy="31228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838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76456" cy="908720"/>
          </a:xfrm>
          <a:solidFill>
            <a:schemeClr val="bg1">
              <a:alpha val="80000"/>
            </a:schemeClr>
          </a:solidFill>
        </p:spPr>
        <p:txBody>
          <a:bodyPr>
            <a:noAutofit/>
          </a:bodyPr>
          <a:lstStyle/>
          <a:p>
            <a:r>
              <a:rPr lang="th-TH" sz="3600" b="1" dirty="0" smtClean="0">
                <a:latin typeface="BrowalliaUPC" pitchFamily="34" charset="-34"/>
                <a:cs typeface="BrowalliaUPC" pitchFamily="34" charset="-34"/>
              </a:rPr>
              <a:t>กรณีตัวอย่างการบริการก่อนการขายและบริการหลังการขาย</a:t>
            </a:r>
            <a:endParaRPr lang="en-US" sz="36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91264" cy="5328592"/>
          </a:xfrm>
          <a:solidFill>
            <a:schemeClr val="bg1">
              <a:alpha val="83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1. </a:t>
            </a:r>
            <a:r>
              <a:rPr lang="th-TH" sz="2400" b="1" smtClean="0">
                <a:latin typeface="Browallia New" pitchFamily="34" charset="-34"/>
                <a:cs typeface="Browallia New" pitchFamily="34" charset="-34"/>
              </a:rPr>
              <a:t>การ</a:t>
            </a:r>
            <a:r>
              <a:rPr lang="th-TH" sz="2400" b="1" smtClean="0">
                <a:latin typeface="Browallia New" pitchFamily="34" charset="-34"/>
                <a:cs typeface="Browallia New" pitchFamily="34" charset="-34"/>
              </a:rPr>
              <a:t>บริการก่อน</a:t>
            </a:r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การขาย มีดังนี้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1.1 การตอบสนองความต้องการของลูกค้า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1.2 การตรวจเช็คระบบไฟฟ้า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1.3 การตรวจวิเคราะห์คุณภาพไฟฟ้า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1.4 การทดลองใช้สินค้า</a:t>
            </a:r>
          </a:p>
          <a:p>
            <a:pPr marL="0" indent="0">
              <a:buNone/>
            </a:pPr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2. การบริการหลังการขาย มีดังนี้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2.1 การส่งมอบสินค้าและติดตั้งสินค้า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2.2 การรับประกันสินค้า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2.3 การซ่อมสินค้า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2.4 การบำรุงรักษา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2.5 การบำรุงรักษาอย่างต่อเนื่อง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2.6 การให้คำปรึกษาแนะนำ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67947"/>
            <a:ext cx="3414645" cy="154590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4221088"/>
            <a:ext cx="3414645" cy="21602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triped Right Arrow 3"/>
          <p:cNvSpPr/>
          <p:nvPr/>
        </p:nvSpPr>
        <p:spPr>
          <a:xfrm>
            <a:off x="4067943" y="4365104"/>
            <a:ext cx="1224136" cy="1224136"/>
          </a:xfrm>
          <a:prstGeom prst="strip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triped Right Arrow 7"/>
          <p:cNvSpPr/>
          <p:nvPr/>
        </p:nvSpPr>
        <p:spPr>
          <a:xfrm>
            <a:off x="4064562" y="2281230"/>
            <a:ext cx="1224136" cy="1224136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18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528</Words>
  <Application>Microsoft Office PowerPoint</Application>
  <PresentationFormat>On-screen Show (4:3)</PresentationFormat>
  <Paragraphs>69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หน่วยที่ 10 การบริการหลังการขาย  (After Sales Service)</vt:lpstr>
      <vt:lpstr>ความหมายของการบริการก่อนการขาย </vt:lpstr>
      <vt:lpstr>ความหมายของการบริการหลังการขาย </vt:lpstr>
      <vt:lpstr>วิธีการติดตามเพื่อให้บริการลูกค้าหลังการขาย </vt:lpstr>
      <vt:lpstr>ข้อเท็จจริง 12 ประการของลูกค้าเกี่ยวกับการบริการ</vt:lpstr>
      <vt:lpstr>การบริการเพื่อเพิ่มยอดขาย</vt:lpstr>
      <vt:lpstr>การวิเคราะห์และประเมินผลงานหลังการขาย</vt:lpstr>
      <vt:lpstr>การวิเคราะห์ตนเองเมื่ออยู่ในสนามการขาย</vt:lpstr>
      <vt:lpstr>กรณีตัวอย่างการบริการก่อนการขายและบริการหลังการขาย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10 การบริการหลังการขาย  (After Sales Service)</dc:title>
  <dc:creator>Windows User</dc:creator>
  <cp:lastModifiedBy>Windows User</cp:lastModifiedBy>
  <cp:revision>12</cp:revision>
  <cp:lastPrinted>2017-11-07T08:27:40Z</cp:lastPrinted>
  <dcterms:created xsi:type="dcterms:W3CDTF">2017-10-28T22:31:32Z</dcterms:created>
  <dcterms:modified xsi:type="dcterms:W3CDTF">2017-11-09T04:59:54Z</dcterms:modified>
</cp:coreProperties>
</file>