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0"/>
  </p:handoutMasterIdLst>
  <p:sldIdLst>
    <p:sldId id="256" r:id="rId2"/>
    <p:sldId id="257" r:id="rId3"/>
    <p:sldId id="258" r:id="rId4"/>
    <p:sldId id="264" r:id="rId5"/>
    <p:sldId id="260" r:id="rId6"/>
    <p:sldId id="261" r:id="rId7"/>
    <p:sldId id="262" r:id="rId8"/>
    <p:sldId id="263" r:id="rId9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1B0FB7-304F-47C2-A479-4105896A8AB6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6581F-E864-461F-8B7A-DBAE666F9FB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906805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6F609374-6186-4004-B126-F728432F84DE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87EAFFE-0BCA-4A7A-BABC-D3B04A7F3497}" type="slidenum">
              <a:rPr lang="th-TH" smtClean="0"/>
              <a:t>‹#›</a:t>
            </a:fld>
            <a:endParaRPr lang="th-TH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9374-6186-4004-B126-F728432F84DE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EAFFE-0BCA-4A7A-BABC-D3B04A7F3497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9374-6186-4004-B126-F728432F84DE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EAFFE-0BCA-4A7A-BABC-D3B04A7F3497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9374-6186-4004-B126-F728432F84DE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EAFFE-0BCA-4A7A-BABC-D3B04A7F3497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9374-6186-4004-B126-F728432F84DE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EAFFE-0BCA-4A7A-BABC-D3B04A7F3497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9374-6186-4004-B126-F728432F84DE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EAFFE-0BCA-4A7A-BABC-D3B04A7F3497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9374-6186-4004-B126-F728432F84DE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EAFFE-0BCA-4A7A-BABC-D3B04A7F3497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9374-6186-4004-B126-F728432F84DE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EAFFE-0BCA-4A7A-BABC-D3B04A7F3497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9374-6186-4004-B126-F728432F84DE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EAFFE-0BCA-4A7A-BABC-D3B04A7F3497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9374-6186-4004-B126-F728432F84DE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EAFFE-0BCA-4A7A-BABC-D3B04A7F3497}" type="slidenum">
              <a:rPr lang="th-TH" smtClean="0"/>
              <a:t>‹#›</a:t>
            </a:fld>
            <a:endParaRPr lang="th-TH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09374-6186-4004-B126-F728432F84DE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EAFFE-0BCA-4A7A-BABC-D3B04A7F3497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6F609374-6186-4004-B126-F728432F84DE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387EAFFE-0BCA-4A7A-BABC-D3B04A7F3497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88024" y="3861048"/>
            <a:ext cx="3313355" cy="1702160"/>
          </a:xfrm>
        </p:spPr>
        <p:txBody>
          <a:bodyPr>
            <a:noAutofit/>
          </a:bodyPr>
          <a:lstStyle/>
          <a:p>
            <a:r>
              <a:rPr lang="th-TH" sz="6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หน่วยที่ 1 หลักการวางแผนเป้าหมายชีวิต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4355976" cy="52322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b="1" dirty="0" smtClean="0"/>
              <a:t>คู่มือครู </a:t>
            </a:r>
            <a:r>
              <a:rPr lang="en-US" b="1" dirty="0" smtClean="0"/>
              <a:t>: </a:t>
            </a:r>
            <a:r>
              <a:rPr lang="th-TH" b="1" dirty="0" smtClean="0"/>
              <a:t>การเป็นผู้ประกอบการ (3200-0003)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210559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tx2">
                    <a:lumMod val="75000"/>
                  </a:schemeClr>
                </a:solidFill>
              </a:rPr>
              <a:t>สาระการ</a:t>
            </a:r>
            <a:r>
              <a:rPr lang="th-TH" b="1" dirty="0" smtClean="0">
                <a:solidFill>
                  <a:schemeClr val="tx2">
                    <a:lumMod val="75000"/>
                  </a:schemeClr>
                </a:solidFill>
              </a:rPr>
              <a:t>เรียนรู้</a:t>
            </a:r>
            <a:endParaRPr lang="th-TH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4000" dirty="0"/>
              <a:t>ความสำคัญของการวางแผนเป้าหมายชีวิต</a:t>
            </a:r>
          </a:p>
          <a:p>
            <a:r>
              <a:rPr lang="th-TH" sz="4000" dirty="0"/>
              <a:t>เทคนิคการวางแผนเป้าหมายสู่ความสำเร็จในชีวิต</a:t>
            </a:r>
          </a:p>
          <a:p>
            <a:r>
              <a:rPr lang="th-TH" sz="4000" dirty="0"/>
              <a:t>การวางแผนประกอบอาชีพ</a:t>
            </a:r>
          </a:p>
        </p:txBody>
      </p:sp>
    </p:spTree>
    <p:extLst>
      <p:ext uri="{BB962C8B-B14F-4D97-AF65-F5344CB8AC3E}">
        <p14:creationId xmlns:p14="http://schemas.microsoft.com/office/powerpoint/2010/main" val="3418746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tx2">
                    <a:lumMod val="75000"/>
                  </a:schemeClr>
                </a:solidFill>
              </a:rPr>
              <a:t>ผลการเรียนรู้ที่</a:t>
            </a:r>
            <a:r>
              <a:rPr lang="th-TH" b="1" dirty="0" smtClean="0">
                <a:solidFill>
                  <a:schemeClr val="tx2">
                    <a:lumMod val="75000"/>
                  </a:schemeClr>
                </a:solidFill>
              </a:rPr>
              <a:t>คาดหวัง</a:t>
            </a:r>
            <a:endParaRPr lang="th-TH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7344932" cy="3985668"/>
          </a:xfrm>
        </p:spPr>
        <p:txBody>
          <a:bodyPr>
            <a:normAutofit fontScale="92500"/>
          </a:bodyPr>
          <a:lstStyle/>
          <a:p>
            <a:pPr lvl="0"/>
            <a:r>
              <a:rPr lang="th-TH" sz="3900" dirty="0"/>
              <a:t>สามารถกำหนดเป้าหมายในชีวิตของตนเองได้อย่างเหมาะสม</a:t>
            </a:r>
            <a:endParaRPr lang="en-US" sz="3900" dirty="0"/>
          </a:p>
          <a:p>
            <a:pPr lvl="0"/>
            <a:r>
              <a:rPr lang="th-TH" sz="3900" dirty="0"/>
              <a:t>สามารถอธิบายเทคนิคการกำหนดเป้าหมายสู่</a:t>
            </a:r>
            <a:r>
              <a:rPr lang="th-TH" sz="3900" dirty="0" smtClean="0"/>
              <a:t>ความสำเร็จ</a:t>
            </a:r>
          </a:p>
          <a:p>
            <a:pPr marL="68580" lvl="0" indent="0">
              <a:buNone/>
            </a:pPr>
            <a:r>
              <a:rPr lang="th-TH" sz="3900" dirty="0"/>
              <a:t> </a:t>
            </a:r>
            <a:r>
              <a:rPr lang="th-TH" sz="3900" dirty="0" smtClean="0"/>
              <a:t>  ใน</a:t>
            </a:r>
            <a:r>
              <a:rPr lang="th-TH" sz="3900" dirty="0"/>
              <a:t>ชีวิตได้</a:t>
            </a:r>
            <a:endParaRPr lang="en-US" sz="3900" dirty="0"/>
          </a:p>
          <a:p>
            <a:pPr lvl="0"/>
            <a:r>
              <a:rPr lang="th-TH" sz="3900" dirty="0"/>
              <a:t>เห็นความสำคัญของการวางแผนประกอบอาชีพ</a:t>
            </a:r>
            <a:endParaRPr lang="en-US" sz="3900" dirty="0"/>
          </a:p>
          <a:p>
            <a:pPr lvl="0"/>
            <a:r>
              <a:rPr lang="th-TH" sz="3900" dirty="0"/>
              <a:t>สามารถเลือกประกอบอาชีพตามความสนใจและความ</a:t>
            </a:r>
            <a:r>
              <a:rPr lang="th-TH" sz="3900" dirty="0" smtClean="0"/>
              <a:t>ถนัด</a:t>
            </a:r>
          </a:p>
          <a:p>
            <a:pPr marL="68580" lvl="0" indent="0">
              <a:buNone/>
            </a:pPr>
            <a:r>
              <a:rPr lang="th-TH" sz="3900" dirty="0"/>
              <a:t> </a:t>
            </a:r>
            <a:r>
              <a:rPr lang="th-TH" sz="3900" dirty="0" smtClean="0"/>
              <a:t>  ของ</a:t>
            </a:r>
            <a:r>
              <a:rPr lang="th-TH" sz="3900" dirty="0"/>
              <a:t>ตน</a:t>
            </a:r>
            <a:endParaRPr lang="en-US" sz="3900" dirty="0"/>
          </a:p>
          <a:p>
            <a:pPr marL="68580" indent="0">
              <a:buNone/>
            </a:pP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417783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สาระสำคัญ</a:t>
            </a:r>
            <a:endParaRPr lang="th-TH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7488948" cy="3508977"/>
          </a:xfrm>
        </p:spPr>
        <p:txBody>
          <a:bodyPr/>
          <a:lstStyle/>
          <a:p>
            <a:pPr algn="thaiDist"/>
            <a:r>
              <a:rPr lang="th-TH" sz="3200" dirty="0"/>
              <a:t>การวางแผนเป้าหมายชีวิต คือ การที่บุคคลได้วางแผนอนาคตของตนไว้ด้วยวิธีการที่เหมาะสม ทั้งนี้เพื่อการนำพาตนเองก้าวไปสู่เป้าหมายของ ชีวิตในอนาคตได้ ซึ่งอาจเป็นการกำหนดเป้าหมายไว้ว่า </a:t>
            </a:r>
            <a:r>
              <a:rPr lang="th-TH" sz="3200" dirty="0" smtClean="0"/>
              <a:t>จะเรียน                  </a:t>
            </a:r>
            <a:r>
              <a:rPr lang="th-TH" sz="3200" dirty="0" smtClean="0"/>
              <a:t>ให้</a:t>
            </a:r>
            <a:r>
              <a:rPr lang="th-TH" sz="3200" dirty="0"/>
              <a:t>สำเร็จสูงสุดในระดับใด จะประกอบอาชีพอะไรใน</a:t>
            </a:r>
            <a:r>
              <a:rPr lang="th-TH" sz="3200" dirty="0" smtClean="0"/>
              <a:t>อนาคต </a:t>
            </a:r>
            <a:r>
              <a:rPr lang="th-TH" sz="3200" dirty="0"/>
              <a:t>จะสามารถสร้างฐานะที่มั่นคงให้ตนเองได้อย่างไร เป็นต้น ซึ่งการวางแผนเป้าหมายชีวิตของแต่ละบุคคลย่อมแตกต่างกันไป   </a:t>
            </a:r>
            <a:endParaRPr lang="en-US" sz="3200" dirty="0"/>
          </a:p>
          <a:p>
            <a:pPr marL="68580" indent="0">
              <a:buNone/>
            </a:pP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502482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tx2">
                    <a:lumMod val="75000"/>
                  </a:schemeClr>
                </a:solidFill>
              </a:rPr>
              <a:t>หลักของ</a:t>
            </a:r>
            <a:r>
              <a:rPr lang="th-TH" b="1" dirty="0">
                <a:solidFill>
                  <a:schemeClr val="tx2">
                    <a:lumMod val="75000"/>
                  </a:schemeClr>
                </a:solidFill>
              </a:rPr>
              <a:t>การวางแผนเป้าหมายชีวิต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th-TH" sz="3600" dirty="0" smtClean="0"/>
              <a:t>1</a:t>
            </a:r>
            <a:r>
              <a:rPr lang="th-TH" sz="3600" dirty="0" smtClean="0"/>
              <a:t>. </a:t>
            </a:r>
            <a:r>
              <a:rPr lang="th-TH" sz="3600" dirty="0" smtClean="0"/>
              <a:t>ความสำคัญ</a:t>
            </a:r>
            <a:r>
              <a:rPr lang="th-TH" sz="3600" dirty="0"/>
              <a:t>ของการวางแผนเป้าหมายชีวิต</a:t>
            </a:r>
          </a:p>
          <a:p>
            <a:pPr marL="68580" indent="0">
              <a:buNone/>
            </a:pPr>
            <a:r>
              <a:rPr lang="th-TH" sz="3600" dirty="0" smtClean="0"/>
              <a:t>2</a:t>
            </a:r>
            <a:r>
              <a:rPr lang="th-TH" sz="3600" dirty="0"/>
              <a:t>. </a:t>
            </a:r>
            <a:r>
              <a:rPr lang="th-TH" sz="3600" dirty="0" smtClean="0"/>
              <a:t>เทคนิค</a:t>
            </a:r>
            <a:r>
              <a:rPr lang="th-TH" sz="3600" dirty="0"/>
              <a:t>การวางแผนเป้าหมายสู่ความสำเร็จในชีวิต</a:t>
            </a:r>
          </a:p>
          <a:p>
            <a:pPr marL="68580" indent="0">
              <a:buNone/>
            </a:pPr>
            <a:r>
              <a:rPr lang="th-TH" sz="3600" dirty="0" smtClean="0"/>
              <a:t>3</a:t>
            </a:r>
            <a:r>
              <a:rPr lang="th-TH" sz="3600" dirty="0"/>
              <a:t>. </a:t>
            </a:r>
            <a:r>
              <a:rPr lang="th-TH" sz="3600" dirty="0" smtClean="0"/>
              <a:t>การ</a:t>
            </a:r>
            <a:r>
              <a:rPr lang="th-TH" sz="3600" dirty="0"/>
              <a:t>วางแผนประกอบอาชีพ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922525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chemeClr val="tx2">
                    <a:lumMod val="75000"/>
                  </a:schemeClr>
                </a:solidFill>
              </a:rPr>
              <a:t>1. ความสำคัญของการวางแผนเป้าหมายชีวิต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th-TH" sz="3200" dirty="0"/>
              <a:t>1.1 ระดับของการวางแผนเป้าหมายชีวิตของ</a:t>
            </a:r>
            <a:r>
              <a:rPr lang="th-TH" sz="3200" dirty="0" smtClean="0"/>
              <a:t>บุคคล </a:t>
            </a:r>
            <a:r>
              <a:rPr lang="th-TH" sz="3200" dirty="0" smtClean="0"/>
              <a:t> </a:t>
            </a:r>
            <a:endParaRPr lang="th-TH" sz="3200" dirty="0"/>
          </a:p>
          <a:p>
            <a:pPr marL="68580" indent="0">
              <a:buNone/>
            </a:pPr>
            <a:r>
              <a:rPr lang="th-TH" sz="3200" dirty="0"/>
              <a:t>1.2 การเลือกคู่ครอง</a:t>
            </a:r>
          </a:p>
          <a:p>
            <a:pPr marL="68580" indent="0">
              <a:buNone/>
            </a:pPr>
            <a:r>
              <a:rPr lang="th-TH" sz="3200" dirty="0"/>
              <a:t>1.3 การแต่งงาน </a:t>
            </a:r>
          </a:p>
          <a:p>
            <a:pPr marL="68580" indent="0">
              <a:buNone/>
            </a:pPr>
            <a:r>
              <a:rPr lang="th-TH" sz="3200" dirty="0"/>
              <a:t>1.4 การวางแผนตรวจสุขภาพก่อนมีบุตร</a:t>
            </a:r>
          </a:p>
          <a:p>
            <a:pPr marL="68580" indent="0">
              <a:buNone/>
            </a:pP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52658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764704"/>
            <a:ext cx="7024744" cy="1143000"/>
          </a:xfrm>
        </p:spPr>
        <p:txBody>
          <a:bodyPr/>
          <a:lstStyle/>
          <a:p>
            <a:r>
              <a:rPr lang="th-TH" b="1" dirty="0">
                <a:solidFill>
                  <a:schemeClr val="tx1"/>
                </a:solidFill>
              </a:rPr>
              <a:t>2. เทคนิคการวางแผนเป้าหมายสู่ความสำเร็จในชีวิต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916832"/>
            <a:ext cx="7128792" cy="4536504"/>
          </a:xfrm>
        </p:spPr>
        <p:txBody>
          <a:bodyPr>
            <a:normAutofit fontScale="77500" lnSpcReduction="20000"/>
          </a:bodyPr>
          <a:lstStyle/>
          <a:p>
            <a:pPr marL="68580" indent="0">
              <a:buNone/>
            </a:pPr>
            <a:r>
              <a:rPr lang="th-TH" sz="3600" dirty="0" smtClean="0"/>
              <a:t>2.1 หา</a:t>
            </a:r>
            <a:r>
              <a:rPr lang="th-TH" sz="3600" dirty="0"/>
              <a:t>ความฝันของตัวเองให้พบ</a:t>
            </a:r>
          </a:p>
          <a:p>
            <a:pPr marL="68580" indent="0">
              <a:buNone/>
            </a:pPr>
            <a:r>
              <a:rPr lang="th-TH" sz="3600" dirty="0" smtClean="0"/>
              <a:t>2.2 วิเคราะห์</a:t>
            </a:r>
            <a:r>
              <a:rPr lang="th-TH" sz="3600" dirty="0"/>
              <a:t>ความชอบของตัวเอง</a:t>
            </a:r>
          </a:p>
          <a:p>
            <a:pPr marL="68580" indent="0">
              <a:buNone/>
            </a:pPr>
            <a:r>
              <a:rPr lang="th-TH" sz="3600" dirty="0" smtClean="0"/>
              <a:t>2.3 ตี</a:t>
            </a:r>
            <a:r>
              <a:rPr lang="th-TH" sz="3600" dirty="0"/>
              <a:t>กรอบให้แคบลง</a:t>
            </a:r>
          </a:p>
          <a:p>
            <a:pPr marL="68580" indent="0">
              <a:buNone/>
            </a:pPr>
            <a:r>
              <a:rPr lang="th-TH" sz="3600" dirty="0" smtClean="0"/>
              <a:t>2.4 ศึกษา</a:t>
            </a:r>
            <a:r>
              <a:rPr lang="th-TH" sz="3600" dirty="0"/>
              <a:t>ข้อมูลเพื่อไปสู่เป้าหมาย</a:t>
            </a:r>
          </a:p>
          <a:p>
            <a:pPr marL="68580" indent="0">
              <a:buNone/>
            </a:pPr>
            <a:r>
              <a:rPr lang="th-TH" sz="3600" dirty="0" smtClean="0"/>
              <a:t>2.5 ตั้งเป้าหมาย</a:t>
            </a:r>
            <a:r>
              <a:rPr lang="th-TH" sz="3600" dirty="0"/>
              <a:t>ให้ท้า</a:t>
            </a:r>
            <a:r>
              <a:rPr lang="th-TH" sz="3600" dirty="0" smtClean="0"/>
              <a:t>ทาย</a:t>
            </a:r>
            <a:endParaRPr lang="th-TH" sz="3600" dirty="0"/>
          </a:p>
          <a:p>
            <a:pPr marL="68580" indent="0">
              <a:buNone/>
            </a:pPr>
            <a:r>
              <a:rPr lang="th-TH" sz="3600" dirty="0" smtClean="0"/>
              <a:t>2.6 ควร</a:t>
            </a:r>
            <a:r>
              <a:rPr lang="th-TH" sz="3600" dirty="0"/>
              <a:t>จะมี</a:t>
            </a:r>
            <a:r>
              <a:rPr lang="th-TH" sz="3600" dirty="0" smtClean="0"/>
              <a:t>เป้าหลักเป้ารอง</a:t>
            </a:r>
            <a:endParaRPr lang="th-TH" sz="3600" dirty="0"/>
          </a:p>
          <a:p>
            <a:pPr marL="68580" indent="0">
              <a:buNone/>
            </a:pPr>
            <a:r>
              <a:rPr lang="th-TH" sz="3600" dirty="0" smtClean="0"/>
              <a:t>2.7 การ</a:t>
            </a:r>
            <a:r>
              <a:rPr lang="th-TH" sz="3600" dirty="0" smtClean="0"/>
              <a:t>บริหารธุรกิจชีวิต</a:t>
            </a:r>
            <a:r>
              <a:rPr lang="th-TH" sz="3600" dirty="0"/>
              <a:t>สู่ความสำเร็จ</a:t>
            </a:r>
          </a:p>
          <a:p>
            <a:pPr marL="68580" indent="0">
              <a:buNone/>
            </a:pPr>
            <a:r>
              <a:rPr lang="th-TH" sz="3600" dirty="0" smtClean="0"/>
              <a:t>2.8 กำหนด</a:t>
            </a:r>
            <a:r>
              <a:rPr lang="th-TH" sz="3600" dirty="0"/>
              <a:t>ทางเลือก</a:t>
            </a:r>
          </a:p>
          <a:p>
            <a:pPr marL="68580" indent="0">
              <a:buNone/>
            </a:pPr>
            <a:r>
              <a:rPr lang="th-TH" sz="3600" dirty="0" smtClean="0"/>
              <a:t>2.9 กำหนด</a:t>
            </a:r>
            <a:r>
              <a:rPr lang="th-TH" sz="3600" dirty="0"/>
              <a:t>แผนกลยุทธ์</a:t>
            </a:r>
          </a:p>
          <a:p>
            <a:pPr marL="68580" indent="0">
              <a:buNone/>
            </a:pPr>
            <a:r>
              <a:rPr lang="th-TH" sz="3600" dirty="0" smtClean="0"/>
              <a:t>2.10 นำไป</a:t>
            </a:r>
            <a:r>
              <a:rPr lang="th-TH" sz="3600" dirty="0"/>
              <a:t>ปฏิบัติตามวงจร </a:t>
            </a:r>
            <a:r>
              <a:rPr lang="en-US" sz="3600" dirty="0"/>
              <a:t>PDCA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43492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600" dirty="0"/>
              <a:t>ลักษณะอาชีพ</a:t>
            </a:r>
          </a:p>
          <a:p>
            <a:r>
              <a:rPr lang="th-TH" sz="3600" dirty="0"/>
              <a:t>แนวทางการเลือกอาชีพ</a:t>
            </a:r>
          </a:p>
          <a:p>
            <a:r>
              <a:rPr lang="th-TH" sz="3600" dirty="0" smtClean="0"/>
              <a:t>ประโยชน์</a:t>
            </a:r>
            <a:r>
              <a:rPr lang="th-TH" sz="3600" dirty="0"/>
              <a:t>ของ</a:t>
            </a:r>
            <a:r>
              <a:rPr lang="th-TH" sz="3600" dirty="0" smtClean="0"/>
              <a:t>อาชีพ</a:t>
            </a:r>
            <a:endParaRPr lang="th-TH" sz="36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87624" y="1196752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h-TH" b="1" dirty="0" smtClean="0">
                <a:solidFill>
                  <a:schemeClr val="tx1"/>
                </a:solidFill>
              </a:rPr>
              <a:t>3. การวางแผนประกอบอาชีพ</a:t>
            </a:r>
            <a:endParaRPr lang="th-TH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0685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21</TotalTime>
  <Words>308</Words>
  <Application>Microsoft Office PowerPoint</Application>
  <PresentationFormat>On-screen Show (4:3)</PresentationFormat>
  <Paragraphs>39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Austin</vt:lpstr>
      <vt:lpstr>หน่วยที่ 1 หลักการวางแผนเป้าหมายชีวิต</vt:lpstr>
      <vt:lpstr>สาระการเรียนรู้</vt:lpstr>
      <vt:lpstr>ผลการเรียนรู้ที่คาดหวัง</vt:lpstr>
      <vt:lpstr>สาระสำคัญ</vt:lpstr>
      <vt:lpstr>หลักของการวางแผนเป้าหมายชีวิต</vt:lpstr>
      <vt:lpstr>1. ความสำคัญของการวางแผนเป้าหมายชีวิต</vt:lpstr>
      <vt:lpstr>2. เทคนิคการวางแผนเป้าหมายสู่ความสำเร็จในชีวิต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1 หลักการวางแผนเป้าหมายชีวิต</dc:title>
  <dc:creator>ssw</dc:creator>
  <cp:lastModifiedBy>ssw</cp:lastModifiedBy>
  <cp:revision>7</cp:revision>
  <cp:lastPrinted>2016-08-23T16:24:45Z</cp:lastPrinted>
  <dcterms:created xsi:type="dcterms:W3CDTF">2016-08-22T23:17:00Z</dcterms:created>
  <dcterms:modified xsi:type="dcterms:W3CDTF">2016-09-07T22:38:18Z</dcterms:modified>
</cp:coreProperties>
</file>