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22B87-37FD-4466-8C61-D3010B009804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3C85E-26BF-40D9-8905-CFB9168915E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8359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5FC32BA-A695-4B88-A42A-F4BA0621A3E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043E70E-B710-496E-855B-3E697EC79692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หน่วยที่ </a:t>
            </a:r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9</a:t>
            </a:r>
            <a:r>
              <a:rPr lang="th-TH" b="1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</a:t>
            </a:r>
            <a:br>
              <a:rPr lang="th-TH" b="1" smtClean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r>
              <a:rPr lang="th-TH" b="1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ความ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ปลอดภัยในการทำงาน</a:t>
            </a:r>
            <a:endParaRPr lang="th-TH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-25896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971600" y="1628800"/>
            <a:ext cx="3057148" cy="639762"/>
          </a:xfrm>
        </p:spPr>
        <p:txBody>
          <a:bodyPr>
            <a:noAutofit/>
          </a:bodyPr>
          <a:lstStyle/>
          <a:p>
            <a:r>
              <a:rPr lang="th-TH" sz="3600" dirty="0"/>
              <a:t>สาระการเรียนรู้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043608" y="2420888"/>
            <a:ext cx="7058671" cy="2835797"/>
          </a:xfrm>
        </p:spPr>
        <p:txBody>
          <a:bodyPr>
            <a:normAutofit lnSpcReduction="10000"/>
          </a:bodyPr>
          <a:lstStyle/>
          <a:p>
            <a:r>
              <a:rPr lang="th-TH" sz="3200" dirty="0" smtClean="0"/>
              <a:t>องค์ประกอบ</a:t>
            </a:r>
            <a:r>
              <a:rPr lang="th-TH" sz="3200" dirty="0"/>
              <a:t>สำคัญที่ทำให้เกิด</a:t>
            </a:r>
            <a:r>
              <a:rPr lang="th-TH" sz="3200" dirty="0" smtClean="0"/>
              <a:t>อุบัติเหตุ</a:t>
            </a:r>
            <a:endParaRPr lang="th-TH" sz="3200" dirty="0"/>
          </a:p>
          <a:p>
            <a:r>
              <a:rPr lang="th-TH" sz="3200" dirty="0" smtClean="0"/>
              <a:t>ความ</a:t>
            </a:r>
            <a:r>
              <a:rPr lang="th-TH" sz="3200" dirty="0"/>
              <a:t>สูญเสียเนื่องจาก</a:t>
            </a:r>
            <a:r>
              <a:rPr lang="th-TH" sz="3200" dirty="0" smtClean="0"/>
              <a:t>อุบัติเหตุ</a:t>
            </a:r>
            <a:endParaRPr lang="th-TH" sz="3200" dirty="0"/>
          </a:p>
          <a:p>
            <a:r>
              <a:rPr lang="th-TH" sz="3200" dirty="0" smtClean="0"/>
              <a:t>ความสำคัญ</a:t>
            </a:r>
            <a:r>
              <a:rPr lang="th-TH" sz="3200" dirty="0"/>
              <a:t>และหลักการวิเคราะห์</a:t>
            </a:r>
            <a:r>
              <a:rPr lang="th-TH" sz="3200" dirty="0" smtClean="0"/>
              <a:t>อุบัติเหตุ</a:t>
            </a:r>
            <a:endParaRPr lang="th-TH" sz="3200" dirty="0"/>
          </a:p>
          <a:p>
            <a:r>
              <a:rPr lang="th-TH" sz="3200" dirty="0" smtClean="0"/>
              <a:t>ความหมาย</a:t>
            </a:r>
            <a:r>
              <a:rPr lang="th-TH" sz="3200" dirty="0"/>
              <a:t>และองค์ประกอบสิ่งแวดล้อมในการ</a:t>
            </a:r>
            <a:r>
              <a:rPr lang="th-TH" sz="3200" dirty="0" smtClean="0"/>
              <a:t>ทำงาน</a:t>
            </a:r>
            <a:endParaRPr lang="th-TH" sz="3200" dirty="0"/>
          </a:p>
          <a:p>
            <a:r>
              <a:rPr lang="th-TH" sz="3200" dirty="0" smtClean="0"/>
              <a:t>ความสำคัญ</a:t>
            </a:r>
            <a:r>
              <a:rPr lang="th-TH" sz="3200" dirty="0"/>
              <a:t>ของสิ่งแวดล้อมในการทำงาน</a:t>
            </a:r>
            <a:endParaRPr lang="en-US" sz="3200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ผลการเรียนรู้ที่</a:t>
            </a:r>
            <a:r>
              <a:rPr lang="th-TH" b="1" dirty="0" smtClean="0"/>
              <a:t>คาดหวัง</a:t>
            </a:r>
            <a:endParaRPr lang="th-TH" b="1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/>
            <a:r>
              <a:rPr lang="th-TH" sz="3200" dirty="0" smtClean="0"/>
              <a:t>อธิบาย</a:t>
            </a:r>
            <a:r>
              <a:rPr lang="th-TH" sz="3200" dirty="0"/>
              <a:t>องค์ประกอบสำคัญที่ทำให้เกิดอุบัติเหตุ</a:t>
            </a:r>
            <a:r>
              <a:rPr lang="th-TH" sz="3200" dirty="0" smtClean="0"/>
              <a:t>ได้</a:t>
            </a:r>
            <a:endParaRPr lang="th-TH" sz="3200" dirty="0"/>
          </a:p>
          <a:p>
            <a:pPr marL="457200" indent="-457200"/>
            <a:r>
              <a:rPr lang="th-TH" sz="3200" dirty="0" smtClean="0"/>
              <a:t>อธิบาย</a:t>
            </a:r>
            <a:r>
              <a:rPr lang="th-TH" sz="3200" dirty="0"/>
              <a:t>ความสูญเสียเนื่องจากอุบัติเหตุ</a:t>
            </a:r>
            <a:r>
              <a:rPr lang="th-TH" sz="3200" dirty="0" smtClean="0"/>
              <a:t>ได้</a:t>
            </a:r>
            <a:endParaRPr lang="th-TH" sz="3200" dirty="0"/>
          </a:p>
          <a:p>
            <a:pPr marL="457200" indent="-457200"/>
            <a:r>
              <a:rPr lang="th-TH" sz="3200" dirty="0" smtClean="0"/>
              <a:t>อธิบาย</a:t>
            </a:r>
            <a:r>
              <a:rPr lang="th-TH" sz="3200" dirty="0"/>
              <a:t>ความสำคัญและหลักการวิเคราะห์อุบัติเหตุ</a:t>
            </a:r>
            <a:r>
              <a:rPr lang="th-TH" sz="3200" dirty="0" smtClean="0"/>
              <a:t>ได้</a:t>
            </a:r>
            <a:endParaRPr lang="th-TH" sz="3200" dirty="0"/>
          </a:p>
          <a:p>
            <a:pPr marL="457200" indent="-457200"/>
            <a:r>
              <a:rPr lang="th-TH" sz="3200" dirty="0" smtClean="0"/>
              <a:t>อธิบาย</a:t>
            </a:r>
            <a:r>
              <a:rPr lang="th-TH" sz="3200" dirty="0"/>
              <a:t>ความหมายและองค์ประกอบสิ่งแวดล้อมในการทำงาน</a:t>
            </a:r>
            <a:r>
              <a:rPr lang="th-TH" sz="3200" dirty="0" smtClean="0"/>
              <a:t>ได้</a:t>
            </a:r>
            <a:endParaRPr lang="th-TH" sz="3200" dirty="0"/>
          </a:p>
          <a:p>
            <a:pPr marL="457200" indent="-457200"/>
            <a:r>
              <a:rPr lang="th-TH" sz="3200" dirty="0" smtClean="0"/>
              <a:t>อธิบาย</a:t>
            </a:r>
            <a:r>
              <a:rPr lang="th-TH" sz="3200" dirty="0"/>
              <a:t>ความสำคัญของสิ่งแวดล้อมในการทำงานได้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9425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สาระสำคัญ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/>
              <a:t>ความปลอดภัยในการทำงานถือเป็นปัจจัยสำคัญที่สุดประการหนึ่งที่นายจ้างหรือผู้ประกอบการพึงตระหนัก ที่ผ่านมามีบทเรียนจากอุบัติภัยร้ายแรงก่อควาเสียหายต่อชีวิต ร่างกายและทรัพย์สินคิดเป็นมูลค่ามหาศาล ยิ่งไปกว่านั้นยังต้องเสียภาพลักษณ์ขององค์กรอีกด้วย ทั้งนี้ก็เนื่องมาจากความบกพร่อง ผิดพลาด รู้เท่าไม่ถึงการณ์ของพนักงาน รวมทั้ง</a:t>
            </a:r>
            <a:r>
              <a:rPr lang="th-TH" dirty="0" smtClean="0"/>
              <a:t>การปล่อย</a:t>
            </a:r>
            <a:r>
              <a:rPr lang="th-TH" dirty="0"/>
              <a:t>ปละละเลย ขาดความตระหนักในการป้องกันอุบัติภัยของนายจ้างหรือผู้ประกอบการ ดังนั้น การปฏิบัติงานด้วยความปลอดภัยจึงเป็นสิ่งที่ทุกคน ทุกองค์กร จะต้องตระหนัก มีจิตสำนึกตลอดจนพฤติกรรมที่ปลอดภัยด้วย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1. 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องค์ประกอบสำคัญที่ทำให้เกิดอุบัติเหตุ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272924" cy="4057676"/>
          </a:xfrm>
        </p:spPr>
        <p:txBody>
          <a:bodyPr>
            <a:noAutofit/>
          </a:bodyPr>
          <a:lstStyle/>
          <a:p>
            <a:r>
              <a:rPr lang="th-TH" sz="3200" b="1" i="1" dirty="0"/>
              <a:t>การกระทำที่ไม่ปลอดภัย (</a:t>
            </a:r>
            <a:r>
              <a:rPr lang="en-US" sz="3200" b="1" i="1" dirty="0"/>
              <a:t>Unsafe Act)</a:t>
            </a:r>
            <a:br>
              <a:rPr lang="en-US" sz="3200" b="1" i="1" dirty="0"/>
            </a:br>
            <a:r>
              <a:rPr lang="en-US" sz="3200" dirty="0"/>
              <a:t>		1. </a:t>
            </a:r>
            <a:r>
              <a:rPr lang="th-TH" sz="3200" dirty="0"/>
              <a:t>ทัศนคติที่ไม่ถูกต้อง</a:t>
            </a:r>
            <a:br>
              <a:rPr lang="th-TH" sz="3200" dirty="0"/>
            </a:br>
            <a:r>
              <a:rPr lang="th-TH" sz="3200" dirty="0"/>
              <a:t>		</a:t>
            </a:r>
            <a:r>
              <a:rPr lang="en-US" sz="3200" dirty="0"/>
              <a:t>2. </a:t>
            </a:r>
            <a:r>
              <a:rPr lang="th-TH" sz="3200" dirty="0"/>
              <a:t>ขาดความรู้ ความชำนาญ</a:t>
            </a:r>
            <a:br>
              <a:rPr lang="th-TH" sz="3200" dirty="0"/>
            </a:br>
            <a:r>
              <a:rPr lang="th-TH" sz="3200" dirty="0"/>
              <a:t>		</a:t>
            </a:r>
            <a:r>
              <a:rPr lang="en-US" sz="3200" dirty="0"/>
              <a:t>3. </a:t>
            </a:r>
            <a:r>
              <a:rPr lang="th-TH" sz="3200" dirty="0"/>
              <a:t>สภาพร่างกายไม่เหมาะสมกับงาน</a:t>
            </a:r>
            <a:endParaRPr lang="en-US" sz="3200" dirty="0"/>
          </a:p>
          <a:p>
            <a:r>
              <a:rPr lang="th-TH" sz="3200" b="1" i="1" dirty="0" smtClean="0"/>
              <a:t>สภาพ</a:t>
            </a:r>
            <a:r>
              <a:rPr lang="th-TH" sz="3200" b="1" i="1" dirty="0"/>
              <a:t>ที่ไม่ปลอดภัย </a:t>
            </a:r>
            <a:r>
              <a:rPr lang="en-US" sz="3200" b="1" i="1" dirty="0"/>
              <a:t>(Unsafe Condition)</a:t>
            </a:r>
            <a:r>
              <a:rPr lang="en-US" sz="3200" dirty="0"/>
              <a:t> </a:t>
            </a:r>
            <a:r>
              <a:rPr lang="th-TH" sz="3200" dirty="0"/>
              <a:t/>
            </a:r>
            <a:br>
              <a:rPr lang="th-TH" sz="3200" dirty="0"/>
            </a:br>
            <a:r>
              <a:rPr lang="th-TH" sz="3200" dirty="0"/>
              <a:t>		</a:t>
            </a:r>
            <a:r>
              <a:rPr lang="en-US" sz="3200" dirty="0"/>
              <a:t>1.</a:t>
            </a:r>
            <a:r>
              <a:rPr lang="th-TH" sz="3200" dirty="0"/>
              <a:t> สภาพที่ยากแก่การแข้ไขโดยตรง </a:t>
            </a:r>
            <a:br>
              <a:rPr lang="th-TH" sz="3200" dirty="0"/>
            </a:br>
            <a:r>
              <a:rPr lang="th-TH" sz="3200" dirty="0"/>
              <a:t>		</a:t>
            </a:r>
            <a:r>
              <a:rPr lang="en-US" sz="3200" dirty="0"/>
              <a:t>2.</a:t>
            </a:r>
            <a:r>
              <a:rPr lang="th-TH" sz="3200" dirty="0"/>
              <a:t> สภาพที่สามารถแก้ไขได้โดยสะดวก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2.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ความสูญเสียเนื่องจากอุบัติเหตุ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ความสูญเสียทางตรง</a:t>
            </a:r>
          </a:p>
          <a:p>
            <a:r>
              <a:rPr lang="th-TH" sz="3200" dirty="0" smtClean="0"/>
              <a:t>ความสูญเสียทางอ้อม</a:t>
            </a:r>
            <a:endParaRPr lang="th-TH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3.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 ความสำคัญและหลักการวิเคราะห์อุบัติเหตุ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ความสำคัญของการวิเคราะห์อุบัติเหตุ</a:t>
            </a:r>
          </a:p>
          <a:p>
            <a:r>
              <a:rPr lang="th-TH" sz="3200" dirty="0" smtClean="0"/>
              <a:t>หลักการวิเคราะห์อุบัติเหตุ</a:t>
            </a:r>
            <a:endParaRPr lang="th-TH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4. 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ความหมายและองค์ประกอบสิ่งแวดล้อมในการทำงาน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ปัจจัยสิ่งแวดล้อมทางกายภาพ</a:t>
            </a:r>
          </a:p>
          <a:p>
            <a:r>
              <a:rPr lang="th-TH" sz="3200" dirty="0" smtClean="0"/>
              <a:t>ปัจจัยสิ่งแวดล้อมทางเคมี</a:t>
            </a:r>
          </a:p>
          <a:p>
            <a:r>
              <a:rPr lang="th-TH" sz="3200" dirty="0" smtClean="0"/>
              <a:t>ปัจจัยสิ่งแวดล้อมทางชีวภาพ</a:t>
            </a:r>
          </a:p>
          <a:p>
            <a:r>
              <a:rPr lang="th-TH" sz="3200" dirty="0" smtClean="0"/>
              <a:t>ปัจจัยสิ่งแวดล้อมทางเศรษฐกิจและสังคม</a:t>
            </a:r>
            <a:endParaRPr lang="th-TH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5. </a:t>
            </a:r>
            <a:r>
              <a:rPr lang="th-TH" b="1" dirty="0" smtClean="0">
                <a:solidFill>
                  <a:schemeClr val="tx2">
                    <a:lumMod val="50000"/>
                    <a:lumOff val="50000"/>
                  </a:schemeClr>
                </a:solidFill>
              </a:rPr>
              <a:t>ความสำคัญของสิ่งแวดล้อมในการทำงาน</a:t>
            </a:r>
            <a:endParaRPr lang="th-TH" b="1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ความสำคัญของสิ่งแวดล้อมในการทำงาน</a:t>
            </a:r>
          </a:p>
          <a:p>
            <a:r>
              <a:rPr lang="th-TH" sz="3200" dirty="0" smtClean="0"/>
              <a:t>ระบบการจัดการสิ่งแวดล้อม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1586</TotalTime>
  <Words>277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หน่วยที่ 9  ความปลอดภัยในการทำงาน</vt:lpstr>
      <vt:lpstr>PowerPoint Presentation</vt:lpstr>
      <vt:lpstr>ผลการเรียนรู้ที่คาดหวัง</vt:lpstr>
      <vt:lpstr>สาระสำคัญ</vt:lpstr>
      <vt:lpstr>1. องค์ประกอบสำคัญที่ทำให้เกิดอุบัติเหตุ</vt:lpstr>
      <vt:lpstr>2. ความสูญเสียเนื่องจากอุบัติเหตุ</vt:lpstr>
      <vt:lpstr>3. ความสำคัญและหลักการวิเคราะห์อุบัติเหตุ</vt:lpstr>
      <vt:lpstr>4. ความหมายและองค์ประกอบสิ่งแวดล้อมในการทำงาน</vt:lpstr>
      <vt:lpstr>5. ความสำคัญของสิ่งแวดล้อมในการทำงาน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บทที่ 9 ความปลอดภัยในการทำงาน</dc:title>
  <dc:creator>computer</dc:creator>
  <cp:lastModifiedBy>ssw</cp:lastModifiedBy>
  <cp:revision>10</cp:revision>
  <cp:lastPrinted>2016-08-23T16:36:21Z</cp:lastPrinted>
  <dcterms:created xsi:type="dcterms:W3CDTF">2013-11-03T11:43:09Z</dcterms:created>
  <dcterms:modified xsi:type="dcterms:W3CDTF">2016-09-07T23:15:56Z</dcterms:modified>
</cp:coreProperties>
</file>