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9F860A-A549-4E81-ADC4-FBF9E2EDB25A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270DA1-C55F-426E-88AE-48815F1BF15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024279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5917F4C0-1832-460E-A33D-2E476363B23D}" type="datetimeFigureOut">
              <a:rPr lang="th-TH" smtClean="0"/>
              <a:pPr/>
              <a:t>07/09/59</a:t>
            </a:fld>
            <a:endParaRPr lang="th-TH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07/09/59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07/09/59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07/09/59</a:t>
            </a:fld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7F4C0-1832-460E-A33D-2E476363B23D}" type="datetimeFigureOut">
              <a:rPr lang="th-TH" smtClean="0"/>
              <a:pPr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5917F4C0-1832-460E-A33D-2E476363B23D}" type="datetimeFigureOut">
              <a:rPr lang="th-TH" smtClean="0"/>
              <a:pPr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A48DC8F-5795-4925-A3D0-147E17A644D8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5400" b="1" dirty="0" smtClean="0"/>
              <a:t>หน่วยที่ </a:t>
            </a:r>
            <a:r>
              <a:rPr lang="en-US" sz="5400" b="1" dirty="0" smtClean="0"/>
              <a:t>8 </a:t>
            </a:r>
            <a:r>
              <a:rPr lang="th-TH" sz="5400" b="1" dirty="0" smtClean="0"/>
              <a:t/>
            </a:r>
            <a:br>
              <a:rPr lang="th-TH" sz="5400" b="1" dirty="0" smtClean="0"/>
            </a:br>
            <a:r>
              <a:rPr lang="th-TH" sz="5400" b="1" dirty="0" smtClean="0"/>
              <a:t>การเพิ่มผลผลิต</a:t>
            </a:r>
            <a:endParaRPr lang="th-TH" sz="5400" b="1" dirty="0"/>
          </a:p>
        </p:txBody>
      </p:sp>
      <p:sp>
        <p:nvSpPr>
          <p:cNvPr id="3" name="TextBox 3"/>
          <p:cNvSpPr txBox="1"/>
          <p:nvPr/>
        </p:nvSpPr>
        <p:spPr>
          <a:xfrm>
            <a:off x="0" y="0"/>
            <a:ext cx="4355976" cy="52322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/>
              <a:t>คู่มือครู </a:t>
            </a:r>
            <a:r>
              <a:rPr lang="en-US" b="1" dirty="0" smtClean="0"/>
              <a:t>: </a:t>
            </a:r>
            <a:r>
              <a:rPr lang="th-TH" b="1" dirty="0" smtClean="0"/>
              <a:t>การเป็นผู้ประกอบการ (3200-0003)</a:t>
            </a:r>
            <a:endParaRPr lang="th-TH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2"/>
                </a:solidFill>
              </a:rPr>
              <a:t>สาระการ</a:t>
            </a:r>
            <a:r>
              <a:rPr lang="th-TH" b="1" dirty="0" smtClean="0">
                <a:solidFill>
                  <a:schemeClr val="accent2"/>
                </a:solidFill>
              </a:rPr>
              <a:t>เรียนรู้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1043608" y="2420888"/>
            <a:ext cx="6338591" cy="2830570"/>
          </a:xfrm>
        </p:spPr>
        <p:txBody>
          <a:bodyPr>
            <a:normAutofit/>
          </a:bodyPr>
          <a:lstStyle/>
          <a:p>
            <a:r>
              <a:rPr lang="th-TH" sz="3200" dirty="0" smtClean="0">
                <a:solidFill>
                  <a:schemeClr val="accent2">
                    <a:lumMod val="75000"/>
                  </a:schemeClr>
                </a:solidFill>
              </a:rPr>
              <a:t>ความหมาย</a:t>
            </a:r>
            <a:r>
              <a:rPr lang="th-TH" sz="3200" dirty="0">
                <a:solidFill>
                  <a:schemeClr val="accent2">
                    <a:lumMod val="75000"/>
                  </a:schemeClr>
                </a:solidFill>
              </a:rPr>
              <a:t>ของการเพิ่ม</a:t>
            </a:r>
            <a:r>
              <a:rPr lang="th-TH" sz="3200" dirty="0" smtClean="0">
                <a:solidFill>
                  <a:schemeClr val="accent2">
                    <a:lumMod val="75000"/>
                  </a:schemeClr>
                </a:solidFill>
              </a:rPr>
              <a:t>ผลผลิต</a:t>
            </a:r>
            <a:endParaRPr lang="th-TH" sz="32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th-TH" sz="3200" dirty="0" smtClean="0">
                <a:solidFill>
                  <a:schemeClr val="accent2">
                    <a:lumMod val="75000"/>
                  </a:schemeClr>
                </a:solidFill>
              </a:rPr>
              <a:t>ประเภท</a:t>
            </a:r>
            <a:r>
              <a:rPr lang="th-TH" sz="3200" dirty="0">
                <a:solidFill>
                  <a:schemeClr val="accent2">
                    <a:lumMod val="75000"/>
                  </a:schemeClr>
                </a:solidFill>
              </a:rPr>
              <a:t>ของการเพิ่ม</a:t>
            </a:r>
            <a:r>
              <a:rPr lang="th-TH" sz="3200" dirty="0" smtClean="0">
                <a:solidFill>
                  <a:schemeClr val="accent2">
                    <a:lumMod val="75000"/>
                  </a:schemeClr>
                </a:solidFill>
              </a:rPr>
              <a:t>ผลผลิต</a:t>
            </a:r>
            <a:endParaRPr lang="th-TH" sz="32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th-TH" sz="3200" dirty="0" smtClean="0">
                <a:solidFill>
                  <a:schemeClr val="accent2">
                    <a:lumMod val="75000"/>
                  </a:schemeClr>
                </a:solidFill>
              </a:rPr>
              <a:t>ปัจจัย</a:t>
            </a:r>
            <a:r>
              <a:rPr lang="th-TH" sz="3200" dirty="0">
                <a:solidFill>
                  <a:schemeClr val="accent2">
                    <a:lumMod val="75000"/>
                  </a:schemeClr>
                </a:solidFill>
              </a:rPr>
              <a:t>แห่งความสำเร็จในการปรับปรุงการเพิ่ม</a:t>
            </a:r>
            <a:r>
              <a:rPr lang="th-TH" sz="3200" dirty="0" smtClean="0">
                <a:solidFill>
                  <a:schemeClr val="accent2">
                    <a:lumMod val="75000"/>
                  </a:schemeClr>
                </a:solidFill>
              </a:rPr>
              <a:t>ผลผลิต</a:t>
            </a:r>
            <a:r>
              <a:rPr lang="th-TH" b="1" dirty="0"/>
              <a:t/>
            </a:r>
            <a:br>
              <a:rPr lang="th-TH" b="1" dirty="0"/>
            </a:br>
            <a:r>
              <a:rPr lang="th-TH" dirty="0"/>
              <a:t>	</a:t>
            </a:r>
            <a:endParaRPr lang="en-US" dirty="0"/>
          </a:p>
          <a:p>
            <a:endParaRPr lang="th-TH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>
                <a:solidFill>
                  <a:schemeClr val="accent3"/>
                </a:solidFill>
              </a:rPr>
              <a:t>ผลการเรียนรู้ที่</a:t>
            </a:r>
            <a:r>
              <a:rPr lang="th-TH" b="1" dirty="0" smtClean="0">
                <a:solidFill>
                  <a:schemeClr val="accent3"/>
                </a:solidFill>
              </a:rPr>
              <a:t>คาดหวัง</a:t>
            </a:r>
            <a:endParaRPr lang="th-TH" b="1" dirty="0">
              <a:solidFill>
                <a:schemeClr val="accent3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200" dirty="0" smtClean="0">
                <a:solidFill>
                  <a:schemeClr val="accent2">
                    <a:lumMod val="75000"/>
                  </a:schemeClr>
                </a:solidFill>
              </a:rPr>
              <a:t>อธิบาย</a:t>
            </a:r>
            <a:r>
              <a:rPr lang="th-TH" sz="3200" dirty="0">
                <a:solidFill>
                  <a:schemeClr val="accent2">
                    <a:lumMod val="75000"/>
                  </a:schemeClr>
                </a:solidFill>
              </a:rPr>
              <a:t>ความหมายของการเพิ่มผลผลิต</a:t>
            </a:r>
            <a:r>
              <a:rPr lang="th-TH" sz="3200" dirty="0" smtClean="0">
                <a:solidFill>
                  <a:schemeClr val="accent2">
                    <a:lumMod val="75000"/>
                  </a:schemeClr>
                </a:solidFill>
              </a:rPr>
              <a:t>ได้</a:t>
            </a:r>
            <a:endParaRPr lang="th-TH" sz="32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th-TH" sz="3200" dirty="0" smtClean="0">
                <a:solidFill>
                  <a:schemeClr val="accent2">
                    <a:lumMod val="75000"/>
                  </a:schemeClr>
                </a:solidFill>
              </a:rPr>
              <a:t>แยก</a:t>
            </a:r>
            <a:r>
              <a:rPr lang="th-TH" sz="3200" dirty="0">
                <a:solidFill>
                  <a:schemeClr val="accent2">
                    <a:lumMod val="75000"/>
                  </a:schemeClr>
                </a:solidFill>
              </a:rPr>
              <a:t>ประเภทของการเพิ่มผลผลิต</a:t>
            </a:r>
            <a:r>
              <a:rPr lang="th-TH" sz="3200" dirty="0" smtClean="0">
                <a:solidFill>
                  <a:schemeClr val="accent2">
                    <a:lumMod val="75000"/>
                  </a:schemeClr>
                </a:solidFill>
              </a:rPr>
              <a:t>ได้</a:t>
            </a:r>
            <a:endParaRPr lang="th-TH" sz="32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th-TH" sz="3200" dirty="0" smtClean="0">
                <a:solidFill>
                  <a:schemeClr val="accent2">
                    <a:lumMod val="75000"/>
                  </a:schemeClr>
                </a:solidFill>
              </a:rPr>
              <a:t>อธิบาย</a:t>
            </a:r>
            <a:r>
              <a:rPr lang="th-TH" sz="3200" dirty="0">
                <a:solidFill>
                  <a:schemeClr val="accent2">
                    <a:lumMod val="75000"/>
                  </a:schemeClr>
                </a:solidFill>
              </a:rPr>
              <a:t>ปัจจัยแห่งความสำเร็จในการปรับปรุงการเพิ่มผลผลิตได้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36490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accent3"/>
                </a:solidFill>
              </a:rPr>
              <a:t>สาระสำคัญ</a:t>
            </a:r>
            <a:endParaRPr lang="th-TH" b="1" dirty="0">
              <a:solidFill>
                <a:schemeClr val="accent3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043492" y="2323653"/>
            <a:ext cx="7344932" cy="3481612"/>
          </a:xfrm>
        </p:spPr>
        <p:txBody>
          <a:bodyPr>
            <a:normAutofit/>
          </a:bodyPr>
          <a:lstStyle/>
          <a:p>
            <a:pPr algn="thaiDist"/>
            <a:r>
              <a:rPr lang="th-TH" dirty="0">
                <a:solidFill>
                  <a:schemeClr val="accent2">
                    <a:lumMod val="75000"/>
                  </a:schemeClr>
                </a:solidFill>
              </a:rPr>
              <a:t>การผลิตเป็นหน้าที่งานเกี่ยวกับการจัดหาปัจจัยการผลิต อันได้แก่ กำลังคน วัตถุดิบ อาคาร สถานที่ อุปกรณ์เครื่องใช้ งบประมาณ และความรู้ทางเทคโนโลยีกับการนำปัจจัยเหล่านี้ไปสร้างสินค้าและบริการขึ้นมา วิชาการผลิตได้เริ่มพัฒนาการขึ้นในโรงงาน เพราะปัญหาการผลิตส่วนมากเกิดขึ้นในโรงงาน ในสมัยแรก ปัญหาส่วนใหญ่ทางการผลิตจะเป็นเรื่องการควบคุมค่าแรงงาน เพราะในสมัยนั้นต้นทุนการผลิตส่วนใหญ่เป็นค่าแรงงาน ต่อมาเมื่อมีการใช้เครื่องจักรมากขึ้น ค่าแรงงานทางอ้อมก็มีบทบาทมากขึ้น และบางครั้งค่าวัตถุดิบกลับมีความสำคัญกว่าค่าแรงงานเสียอีก วิชาการผลิตจึงเริ่มขยายขอบเขตออกไปคลุมเรื่องการออกแบบและเลือก</a:t>
            </a:r>
            <a:r>
              <a:rPr lang="th-TH" dirty="0" smtClean="0">
                <a:solidFill>
                  <a:schemeClr val="accent2">
                    <a:lumMod val="75000"/>
                  </a:schemeClr>
                </a:solidFill>
              </a:rPr>
              <a:t>อุปกรณ์</a:t>
            </a:r>
            <a:r>
              <a:rPr lang="th-TH" dirty="0">
                <a:solidFill>
                  <a:schemeClr val="accent2">
                    <a:lumMod val="75000"/>
                  </a:schemeClr>
                </a:solidFill>
              </a:rPr>
              <a:t>การควบคุม ค่าแรงงานทางอ้อม การควบคุมสินค้าคงเหลือ การควบคุมการผลิต และการควบคุมคุณภาพ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1. </a:t>
            </a:r>
            <a:r>
              <a:rPr lang="th-TH" b="1" dirty="0" smtClean="0">
                <a:solidFill>
                  <a:schemeClr val="accent2">
                    <a:lumMod val="75000"/>
                  </a:schemeClr>
                </a:solidFill>
              </a:rPr>
              <a:t>ความหมายของการเพิ่มผลผลิต</a:t>
            </a:r>
            <a:endParaRPr lang="th-TH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แนวคิดทางวิทยาศาสตร์</a:t>
            </a:r>
          </a:p>
          <a:p>
            <a:r>
              <a:rPr lang="th-TH" dirty="0" smtClean="0"/>
              <a:t>แนวคิดทางเศรษฐกิจนิยม</a:t>
            </a:r>
            <a:endParaRPr lang="th-TH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2.</a:t>
            </a:r>
            <a:r>
              <a:rPr lang="th-TH" b="1" dirty="0" smtClean="0">
                <a:solidFill>
                  <a:schemeClr val="accent2">
                    <a:lumMod val="75000"/>
                  </a:schemeClr>
                </a:solidFill>
              </a:rPr>
              <a:t> ประเภทของการเพิ่มผลผลิต</a:t>
            </a:r>
            <a:endParaRPr lang="th-TH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เทคนิคการเพิ่มผลผลิตแบบเน้นงาน</a:t>
            </a:r>
          </a:p>
          <a:p>
            <a:r>
              <a:rPr lang="th-TH" dirty="0" smtClean="0"/>
              <a:t>เทคนิคการเพิ่มผลผลิตแบบเน้นเทคโนโลยี</a:t>
            </a:r>
          </a:p>
          <a:p>
            <a:r>
              <a:rPr lang="th-TH" dirty="0" smtClean="0"/>
              <a:t>เทคนิคการเพิ่มผลผลิตแบบเน้นพนักงาน</a:t>
            </a:r>
          </a:p>
          <a:p>
            <a:r>
              <a:rPr lang="th-TH" dirty="0" smtClean="0"/>
              <a:t>เทคนิคการเพิ่มผลผลิตแบบเน้นผลิตภัณฑ์</a:t>
            </a:r>
          </a:p>
          <a:p>
            <a:r>
              <a:rPr lang="th-TH" dirty="0" smtClean="0"/>
              <a:t>เทคนิคการเพิ่มผลผลิตแบบเน้นวัสดุ</a:t>
            </a:r>
          </a:p>
          <a:p>
            <a:r>
              <a:rPr lang="th-TH" dirty="0" smtClean="0"/>
              <a:t>เทคนิคการเพิ่มผลผลิตด้านพนักงานและบริหารในรูปแบบต่าง ๆ</a:t>
            </a:r>
            <a:endParaRPr lang="th-TH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3.</a:t>
            </a:r>
            <a:r>
              <a:rPr lang="th-TH" b="1" dirty="0" smtClean="0">
                <a:solidFill>
                  <a:schemeClr val="accent2">
                    <a:lumMod val="75000"/>
                  </a:schemeClr>
                </a:solidFill>
              </a:rPr>
              <a:t> ปัจจัยแห่งความสำเร็จในการปรับปรุงการเพิ่มผลผลิต</a:t>
            </a:r>
            <a:endParaRPr lang="th-TH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th-TH" dirty="0" smtClean="0"/>
              <a:t>บทบาทของผู้บริหารระดับสูงในองค์กร</a:t>
            </a:r>
          </a:p>
          <a:p>
            <a:r>
              <a:rPr lang="th-TH" dirty="0" smtClean="0"/>
              <a:t>องค์กรต้องจัดตั้งทีมดำเนินงาน</a:t>
            </a:r>
          </a:p>
          <a:p>
            <a:r>
              <a:rPr lang="th-TH" dirty="0" smtClean="0"/>
              <a:t>ต้องประกาศเป็นนโยบายขององค์กร</a:t>
            </a:r>
          </a:p>
          <a:p>
            <a:r>
              <a:rPr lang="th-TH" dirty="0" smtClean="0"/>
              <a:t>เปิดโอกาสให้พนักงานได้เรียนรู้</a:t>
            </a:r>
            <a:endParaRPr lang="th-TH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th-TH" dirty="0" smtClean="0"/>
              <a:t>สร้างบรรยากาศหรือสภาพแวดล้อมในการทำงานที่ดีในองค์กร</a:t>
            </a:r>
          </a:p>
          <a:p>
            <a:r>
              <a:rPr lang="th-TH" dirty="0" smtClean="0"/>
              <a:t>องค์กรต้องสร้างความสัมพันธ์ที่ดีระหว่างพนักงานและฝ่ายบริหาร</a:t>
            </a:r>
          </a:p>
          <a:p>
            <a:r>
              <a:rPr lang="th-TH" dirty="0" smtClean="0"/>
              <a:t>ต้องมีการแบ่งปันผลประโยชน์</a:t>
            </a:r>
            <a:endParaRPr lang="th-TH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15</TotalTime>
  <Words>326</Words>
  <Application>Microsoft Office PowerPoint</Application>
  <PresentationFormat>On-screen Show 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Austin</vt:lpstr>
      <vt:lpstr>หน่วยที่ 8  การเพิ่มผลผลิต</vt:lpstr>
      <vt:lpstr>สาระการเรียนรู้</vt:lpstr>
      <vt:lpstr>ผลการเรียนรู้ที่คาดหวัง</vt:lpstr>
      <vt:lpstr>สาระสำคัญ</vt:lpstr>
      <vt:lpstr>1. ความหมายของการเพิ่มผลผลิต</vt:lpstr>
      <vt:lpstr>2. ประเภทของการเพิ่มผลผลิต</vt:lpstr>
      <vt:lpstr>3. ปัจจัยแห่งความสำเร็จในการปรับปรุงการเพิ่มผลผลิต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8 การเพิ่มผลผลิต</dc:title>
  <dc:creator>computer</dc:creator>
  <cp:lastModifiedBy>ssw</cp:lastModifiedBy>
  <cp:revision>6</cp:revision>
  <cp:lastPrinted>2016-08-23T16:34:55Z</cp:lastPrinted>
  <dcterms:created xsi:type="dcterms:W3CDTF">2013-11-03T09:18:19Z</dcterms:created>
  <dcterms:modified xsi:type="dcterms:W3CDTF">2016-09-07T23:14:17Z</dcterms:modified>
</cp:coreProperties>
</file>