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9645F-FCC0-46C0-BC77-F14194F71D9A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2C65B-9003-4632-8973-6AABF0749307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31385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FDFBC8FD-93F8-45E3-B3E3-77BA9469064F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F9C13A7-323D-45F8-B2AF-6ED0FBA9B266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4400" b="1" dirty="0"/>
              <a:t>หน่วยที่ 5 </a:t>
            </a:r>
            <a:r>
              <a:rPr lang="th-TH" sz="4400" b="1" dirty="0" smtClean="0"/>
              <a:t/>
            </a:r>
            <a:br>
              <a:rPr lang="th-TH" sz="4400" b="1" dirty="0" smtClean="0"/>
            </a:br>
            <a:r>
              <a:rPr lang="th-TH" sz="4400" b="1" dirty="0" smtClean="0"/>
              <a:t>การ</a:t>
            </a:r>
            <a:r>
              <a:rPr lang="th-TH" sz="4400" b="1" dirty="0"/>
              <a:t>บริหารเงินทุน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6024" y="10533"/>
            <a:ext cx="4355976" cy="52322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/>
              <a:t>คู่มือครู </a:t>
            </a:r>
            <a:r>
              <a:rPr lang="en-US" b="1" dirty="0" smtClean="0"/>
              <a:t>: </a:t>
            </a:r>
            <a:r>
              <a:rPr lang="th-TH" b="1" dirty="0" smtClean="0"/>
              <a:t>การเป็นผู้ประกอบการ (3200-0003)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224653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เงินทุนระยะยาว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3200" dirty="0" smtClean="0"/>
              <a:t>แหล่งเงินทุนระยะยาว</a:t>
            </a:r>
          </a:p>
          <a:p>
            <a:r>
              <a:rPr lang="th-TH" sz="3200" dirty="0" smtClean="0"/>
              <a:t>พันธบัตร/หุ้นกู้</a:t>
            </a:r>
          </a:p>
          <a:p>
            <a:r>
              <a:rPr lang="th-TH" sz="3200" dirty="0" smtClean="0"/>
              <a:t>หุ้นสามัญ</a:t>
            </a:r>
          </a:p>
          <a:p>
            <a:r>
              <a:rPr lang="th-TH" sz="3200" dirty="0" smtClean="0"/>
              <a:t>หุ้นบุริมสิทธิ</a:t>
            </a:r>
            <a:endParaRPr lang="th-TH" sz="3200" dirty="0"/>
          </a:p>
        </p:txBody>
      </p:sp>
    </p:spTree>
    <p:extLst>
      <p:ext uri="{BB962C8B-B14F-4D97-AF65-F5344CB8AC3E}">
        <p14:creationId xmlns:p14="http://schemas.microsoft.com/office/powerpoint/2010/main" val="8398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สาระการ</a:t>
            </a:r>
            <a:r>
              <a:rPr lang="th-TH" b="1" dirty="0" smtClean="0"/>
              <a:t>เรียนรู้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dirty="0" smtClean="0">
                <a:solidFill>
                  <a:schemeClr val="tx1"/>
                </a:solidFill>
              </a:rPr>
              <a:t>ทุน</a:t>
            </a:r>
            <a:r>
              <a:rPr lang="th-TH" sz="3600" dirty="0">
                <a:solidFill>
                  <a:schemeClr val="tx1"/>
                </a:solidFill>
              </a:rPr>
              <a:t>และประเภทของเงินทุน</a:t>
            </a:r>
          </a:p>
          <a:p>
            <a:r>
              <a:rPr lang="th-TH" sz="3600" dirty="0" smtClean="0">
                <a:solidFill>
                  <a:schemeClr val="tx1"/>
                </a:solidFill>
              </a:rPr>
              <a:t>แหล่ง</a:t>
            </a:r>
            <a:r>
              <a:rPr lang="th-TH" sz="3600" dirty="0">
                <a:solidFill>
                  <a:schemeClr val="tx1"/>
                </a:solidFill>
              </a:rPr>
              <a:t>เงินทุน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64044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ผลการเรียนรู้ที่</a:t>
            </a:r>
            <a:r>
              <a:rPr lang="th-TH" b="1" dirty="0" smtClean="0"/>
              <a:t>คาดหวัง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dirty="0">
                <a:solidFill>
                  <a:schemeClr val="tx1"/>
                </a:solidFill>
              </a:rPr>
              <a:t>เข้าใจความหมายและแยกประเภทของเงินทุนได้</a:t>
            </a:r>
          </a:p>
          <a:p>
            <a:r>
              <a:rPr lang="th-TH" sz="3600" dirty="0">
                <a:solidFill>
                  <a:schemeClr val="tx1"/>
                </a:solidFill>
              </a:rPr>
              <a:t>สามารถเลือกแหล่งเงินทุนของธุรกิจได้อย่างเหมาะสม</a:t>
            </a:r>
          </a:p>
          <a:p>
            <a:pPr marL="6858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66674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สาระสำคัญ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200916" cy="3697636"/>
          </a:xfrm>
        </p:spPr>
        <p:txBody>
          <a:bodyPr/>
          <a:lstStyle/>
          <a:p>
            <a:pPr algn="thaiDist"/>
            <a:r>
              <a:rPr lang="th-TH" sz="3200" dirty="0">
                <a:solidFill>
                  <a:schemeClr val="tx1"/>
                </a:solidFill>
              </a:rPr>
              <a:t>ในการทำธุรกิจนั้นไม่ว่าจะเป็นธุรกิจที่มีขนาดเล็กหรือขนาดใหญ่ เป้าหมายสำคัญเหนือสิ่งอื่น</a:t>
            </a:r>
            <a:r>
              <a:rPr lang="th-TH" sz="3200" dirty="0" smtClean="0">
                <a:solidFill>
                  <a:schemeClr val="tx1"/>
                </a:solidFill>
              </a:rPr>
              <a:t>ใด ก็</a:t>
            </a:r>
            <a:r>
              <a:rPr lang="th-TH" sz="3200" dirty="0">
                <a:solidFill>
                  <a:schemeClr val="tx1"/>
                </a:solidFill>
              </a:rPr>
              <a:t>คือ การสร้างผลกำไรให้ได้มากที่สุด  การบริหารจัดการเรื่องของการเงินจึงเป็นสิ่งสำคัญตั้งแต่เริ่มต้น ไม่เพียงแต่ผู้บริหารหรือเจ้าของกิจการเท่านั้นที่ต้องให้ความสำคัญ การที่ธุรกิจจะประสบความสำเร็จได้นั้นสมาชิก ทีมงาน หรือผู้มีส่วนเกี่ยวข้องในการดำเนินงานทุกระดับ ต้องให้ความสำคัญในเรื่องการบริหารจัดการด้านการเงินด้วยเช่นกัน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83818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1. ทุนและประเภทของเงินทุน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thaiDist"/>
            <a:r>
              <a:rPr lang="th-TH" sz="3200" dirty="0">
                <a:solidFill>
                  <a:schemeClr val="tx1"/>
                </a:solidFill>
              </a:rPr>
              <a:t>เงินทุน (</a:t>
            </a:r>
            <a:r>
              <a:rPr lang="en-US" sz="3200" dirty="0">
                <a:solidFill>
                  <a:schemeClr val="tx1"/>
                </a:solidFill>
              </a:rPr>
              <a:t>Capital) </a:t>
            </a:r>
            <a:r>
              <a:rPr lang="th-TH" sz="3200" dirty="0">
                <a:solidFill>
                  <a:schemeClr val="tx1"/>
                </a:solidFill>
              </a:rPr>
              <a:t>หมายถึง เงินตราที่องค์กรธุรกิจจัดหามา เพื่อนำมาใช้ในการดำเนินกิจการ โดยมีจุดประสงค์เพื่อให้ได้ผลตอบแทน</a:t>
            </a:r>
            <a:r>
              <a:rPr lang="th-TH" sz="3200" dirty="0" smtClean="0">
                <a:solidFill>
                  <a:schemeClr val="tx1"/>
                </a:solidFill>
              </a:rPr>
              <a:t>จากการ</a:t>
            </a:r>
            <a:r>
              <a:rPr lang="th-TH" sz="3200" dirty="0">
                <a:solidFill>
                  <a:schemeClr val="tx1"/>
                </a:solidFill>
              </a:rPr>
              <a:t>ลงทุนอย่างคุ้มค่า หรืออาจกล่าวได้ว่า </a:t>
            </a:r>
            <a:r>
              <a:rPr lang="th-TH" sz="3200" dirty="0" smtClean="0">
                <a:solidFill>
                  <a:schemeClr val="tx1"/>
                </a:solidFill>
              </a:rPr>
              <a:t>             เป็น</a:t>
            </a:r>
            <a:r>
              <a:rPr lang="th-TH" sz="3200" dirty="0">
                <a:solidFill>
                  <a:schemeClr val="tx1"/>
                </a:solidFill>
              </a:rPr>
              <a:t>เงินที่ผู้ประกอบการจัดเตรียมไว้เพื่อใช้ในการเริ่มต้นประกอบกิจการ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91530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692696"/>
            <a:ext cx="7024744" cy="1143000"/>
          </a:xfrm>
        </p:spPr>
        <p:txBody>
          <a:bodyPr/>
          <a:lstStyle/>
          <a:p>
            <a:r>
              <a:rPr lang="th-TH" b="1" dirty="0"/>
              <a:t>2. แหล่งเงินทุน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844824"/>
            <a:ext cx="7704972" cy="4608512"/>
          </a:xfrm>
        </p:spPr>
        <p:txBody>
          <a:bodyPr>
            <a:normAutofit/>
          </a:bodyPr>
          <a:lstStyle/>
          <a:p>
            <a:r>
              <a:rPr lang="th-TH" sz="2800" dirty="0">
                <a:solidFill>
                  <a:schemeClr val="tx1"/>
                </a:solidFill>
              </a:rPr>
              <a:t>เงินทุนส่วนตัว (</a:t>
            </a:r>
            <a:r>
              <a:rPr lang="en-US" sz="2800" dirty="0">
                <a:solidFill>
                  <a:schemeClr val="tx1"/>
                </a:solidFill>
              </a:rPr>
              <a:t>Self-funding) </a:t>
            </a:r>
            <a:r>
              <a:rPr lang="th-TH" sz="2800" dirty="0">
                <a:solidFill>
                  <a:schemeClr val="tx1"/>
                </a:solidFill>
              </a:rPr>
              <a:t>เป็นเงินที่เกิดจากการออมของผู้ประกอบการเองรวมถึงวงเงินจากบัตรเครดิตและเงินที่ขอยืมมาจากญาติ พี่น้องโดยใช้ความสัมพันธ์ส่วนตัว </a:t>
            </a:r>
          </a:p>
          <a:p>
            <a:r>
              <a:rPr lang="th-TH" sz="2800" dirty="0">
                <a:solidFill>
                  <a:schemeClr val="tx1"/>
                </a:solidFill>
              </a:rPr>
              <a:t>การเบิกเงินเกินบัญชีจากธนาคาร เป็นวิธีที่มักจะใช้เป็นจุดเริ่มต้นของการหาทุน แต่ก็อาจเป็นหลักประกันที่น้อยที่สุด เพราะธนาคารอาจยกเลิกวงเงินสินเชื่อโดยแจ้งอย่างกะทันหันถ้าพิจารณาว่ามีความเสี่ยงสูง</a:t>
            </a:r>
          </a:p>
          <a:p>
            <a:r>
              <a:rPr lang="th-TH" sz="2800" dirty="0">
                <a:solidFill>
                  <a:schemeClr val="tx1"/>
                </a:solidFill>
              </a:rPr>
              <a:t>การระดมทุนจากการขายหุ้น โดยปกติเป็นวิธีการหาเงินโดยธุรกิจขนาดใหญ่และบริษัทที่มีรายชื่ออยู่ในตลาดหลักทรัพย์ นักลงทุนแสดงความจำนงซื้อหุ้นแล้วรับหุ้นในบริษัทนั้นไปแลกเปลี่ยนกับการลงทุนของพวกเขา เมื่อธุรกิจดูมั่นคงแล้ว เจ้าของอาจขายหุ้นบางส่วนของตนเวลาที่ต้องการเงินสดก็ได้ 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592164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เงินทุนระยะสั้น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>
                <a:solidFill>
                  <a:schemeClr val="tx1"/>
                </a:solidFill>
              </a:rPr>
              <a:t>สินเชื่อทางการเงิน (</a:t>
            </a:r>
            <a:r>
              <a:rPr lang="en-US" sz="3200" dirty="0">
                <a:solidFill>
                  <a:schemeClr val="tx1"/>
                </a:solidFill>
              </a:rPr>
              <a:t>Trade Credit) </a:t>
            </a:r>
          </a:p>
          <a:p>
            <a:r>
              <a:rPr lang="th-TH" sz="3200" dirty="0">
                <a:solidFill>
                  <a:schemeClr val="tx1"/>
                </a:solidFill>
              </a:rPr>
              <a:t>ตราสารพาณิชย์ (</a:t>
            </a:r>
            <a:r>
              <a:rPr lang="en-US" sz="3200" dirty="0">
                <a:solidFill>
                  <a:schemeClr val="tx1"/>
                </a:solidFill>
              </a:rPr>
              <a:t>Commercial Paper) </a:t>
            </a:r>
          </a:p>
          <a:p>
            <a:r>
              <a:rPr lang="th-TH" sz="3200" dirty="0">
                <a:solidFill>
                  <a:schemeClr val="tx1"/>
                </a:solidFill>
              </a:rPr>
              <a:t>เงินกู้ระยะสั้น (</a:t>
            </a:r>
            <a:r>
              <a:rPr lang="en-US" sz="3200" dirty="0">
                <a:solidFill>
                  <a:schemeClr val="tx1"/>
                </a:solidFill>
              </a:rPr>
              <a:t>Short Term Loans)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10271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เงินทุนระยะปานกลาง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dirty="0">
                <a:solidFill>
                  <a:schemeClr val="tx1"/>
                </a:solidFill>
              </a:rPr>
              <a:t>เงินกู้ระยะปานกลางแบบธรรมดา</a:t>
            </a:r>
          </a:p>
          <a:p>
            <a:r>
              <a:rPr lang="th-TH" sz="3600" dirty="0">
                <a:solidFill>
                  <a:schemeClr val="tx1"/>
                </a:solidFill>
              </a:rPr>
              <a:t>เงินกู้จากบริษัท</a:t>
            </a:r>
            <a:r>
              <a:rPr lang="th-TH" sz="3600" dirty="0" smtClean="0">
                <a:solidFill>
                  <a:schemeClr val="tx1"/>
                </a:solidFill>
              </a:rPr>
              <a:t>ประกัน</a:t>
            </a:r>
          </a:p>
          <a:p>
            <a:r>
              <a:rPr lang="th-TH" sz="3600" dirty="0" smtClean="0">
                <a:solidFill>
                  <a:schemeClr val="tx1"/>
                </a:solidFill>
              </a:rPr>
              <a:t>ความหมาย</a:t>
            </a:r>
          </a:p>
          <a:p>
            <a:r>
              <a:rPr lang="th-TH" sz="3600" dirty="0" smtClean="0">
                <a:solidFill>
                  <a:schemeClr val="tx1"/>
                </a:solidFill>
              </a:rPr>
              <a:t>เงินกู้ระยะปานกลาง</a:t>
            </a:r>
          </a:p>
          <a:p>
            <a:r>
              <a:rPr lang="th-TH" sz="3600" dirty="0" smtClean="0">
                <a:solidFill>
                  <a:schemeClr val="tx1"/>
                </a:solidFill>
              </a:rPr>
              <a:t>เงินกูระยะปานกลางแบบเครดิตชนิดหมุนเวียน</a:t>
            </a:r>
            <a:endParaRPr lang="th-TH" sz="3600" dirty="0">
              <a:solidFill>
                <a:schemeClr val="tx1"/>
              </a:solidFill>
            </a:endParaRP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270239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96752"/>
            <a:ext cx="7848988" cy="4993780"/>
          </a:xfrm>
        </p:spPr>
        <p:txBody>
          <a:bodyPr>
            <a:normAutofit/>
          </a:bodyPr>
          <a:lstStyle/>
          <a:p>
            <a:r>
              <a:rPr lang="th-TH" sz="3200" b="1" dirty="0">
                <a:solidFill>
                  <a:schemeClr val="bg2">
                    <a:lumMod val="50000"/>
                  </a:schemeClr>
                </a:solidFill>
              </a:rPr>
              <a:t>การแบ่งเงินทุนตามวัตถุประสงค์ของการใช้ </a:t>
            </a:r>
          </a:p>
          <a:p>
            <a:r>
              <a:rPr lang="th-TH" dirty="0">
                <a:solidFill>
                  <a:schemeClr val="tx1"/>
                </a:solidFill>
              </a:rPr>
              <a:t>เงินทุนเริ่มต้น (</a:t>
            </a:r>
            <a:r>
              <a:rPr lang="en-US" dirty="0">
                <a:solidFill>
                  <a:schemeClr val="tx1"/>
                </a:solidFill>
              </a:rPr>
              <a:t>Set-up Capital) </a:t>
            </a:r>
            <a:r>
              <a:rPr lang="th-TH" dirty="0">
                <a:solidFill>
                  <a:schemeClr val="tx1"/>
                </a:solidFill>
              </a:rPr>
              <a:t>เป็นเงินที่ใช้ในการเริ่มธุรกิจ ซึ่งได้แก่ เงินที่ต้องใช้ในการซื้อสินทรัพย์ที่จำเป็นในการผลิต หรือเริ่มดำเนินการ  การจัดซื้อจัดหา สินทรัพย์ถาวร เช่น เครื่องจักร อุปกรณ์ต่าง ๆ เป็นต้น และสินทรัพย์ประเภทใช้แล้วหมดไป ได้แก่ วัตถุดิบ เครื่องเขียน เป็นต้น </a:t>
            </a:r>
          </a:p>
          <a:p>
            <a:r>
              <a:rPr lang="th-TH" dirty="0">
                <a:solidFill>
                  <a:schemeClr val="tx1"/>
                </a:solidFill>
              </a:rPr>
              <a:t>เงินทุนหมุนเวียน (</a:t>
            </a:r>
            <a:r>
              <a:rPr lang="en-US" dirty="0">
                <a:solidFill>
                  <a:schemeClr val="tx1"/>
                </a:solidFill>
              </a:rPr>
              <a:t>Working Capital) </a:t>
            </a:r>
            <a:r>
              <a:rPr lang="th-TH" dirty="0">
                <a:solidFill>
                  <a:schemeClr val="tx1"/>
                </a:solidFill>
              </a:rPr>
              <a:t>เป็นเงินที่ใช้ในการดำเนินธุรกิจประจำวันไม่ให้สะดุด ได้แก่ ค่าใช้จ่ายคงที่ต่าง ๆ  ค่าใช้จ่ายแปรผันเท่าที่จำเป็นเกี่ยวกับการผลิตและการขาย เงินสดอีกจำนวนหนึ่งเพื่อชำระหนี้ตามกำหนดต่างๆ </a:t>
            </a:r>
          </a:p>
          <a:p>
            <a:r>
              <a:rPr lang="th-TH" dirty="0">
                <a:solidFill>
                  <a:schemeClr val="tx1"/>
                </a:solidFill>
              </a:rPr>
              <a:t>เงินทุนสำรอง (</a:t>
            </a:r>
            <a:r>
              <a:rPr lang="en-US" dirty="0">
                <a:solidFill>
                  <a:schemeClr val="tx1"/>
                </a:solidFill>
              </a:rPr>
              <a:t>Cash Reserved) </a:t>
            </a:r>
            <a:r>
              <a:rPr lang="th-TH" dirty="0">
                <a:solidFill>
                  <a:schemeClr val="tx1"/>
                </a:solidFill>
              </a:rPr>
              <a:t>เป็นเงินที่สำรองเผื่อไว้ใช้ในกรณีฉุกเฉิน เช่น หากวัตถุดิบหมดเร็วกว่าที่คาดการณ์ไว้ หรือหากสินค้าขายได้ช้ากว่าที่คิด แต่ต้องชำระหนี้แล้ว เป็นต้น โดยปกติควรสำรองเงินไว้ 1-2 เดือน หรือ 10-15%  ของเงินทุนเริ่มต้นและเงินทุนหมุนเวียนรวมกัน 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085055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9</TotalTime>
  <Words>565</Words>
  <Application>Microsoft Office PowerPoint</Application>
  <PresentationFormat>On-screen Show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หน่วยที่ 5  การบริหารเงินทุน</vt:lpstr>
      <vt:lpstr>สาระการเรียนรู้</vt:lpstr>
      <vt:lpstr>ผลการเรียนรู้ที่คาดหวัง</vt:lpstr>
      <vt:lpstr>สาระสำคัญ</vt:lpstr>
      <vt:lpstr>1. ทุนและประเภทของเงินทุน</vt:lpstr>
      <vt:lpstr>2. แหล่งเงินทุน</vt:lpstr>
      <vt:lpstr>เงินทุนระยะสั้น</vt:lpstr>
      <vt:lpstr>เงินทุนระยะปานกลาง</vt:lpstr>
      <vt:lpstr>PowerPoint Presentation</vt:lpstr>
      <vt:lpstr>เงินทุนระยะยาว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5  การบริหารเงินทุน</dc:title>
  <dc:creator>ssw</dc:creator>
  <cp:lastModifiedBy>ssw</cp:lastModifiedBy>
  <cp:revision>3</cp:revision>
  <cp:lastPrinted>2016-08-23T16:30:55Z</cp:lastPrinted>
  <dcterms:created xsi:type="dcterms:W3CDTF">2016-08-23T00:15:08Z</dcterms:created>
  <dcterms:modified xsi:type="dcterms:W3CDTF">2016-09-07T22:52:47Z</dcterms:modified>
</cp:coreProperties>
</file>