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6978A-8621-4B2A-AFF9-BE8CF4972AB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12CBC-DCC6-412E-AF8D-8AD0F9858BD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25934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FC0AF54-8DEB-4820-BBD5-143CFEABF5F9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8803C988-7E61-438B-94FC-1F9B208E3FB8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b="1" dirty="0"/>
              <a:t>หน่วยที่ 7 </a:t>
            </a:r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การ</a:t>
            </a:r>
            <a:r>
              <a:rPr lang="th-TH" b="1" dirty="0"/>
              <a:t>บริหารงานคุณภาพ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847210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196752"/>
            <a:ext cx="6777317" cy="4635877"/>
          </a:xfrm>
        </p:spPr>
        <p:txBody>
          <a:bodyPr/>
          <a:lstStyle/>
          <a:p>
            <a:pPr marL="68580" indent="0">
              <a:buNone/>
            </a:pPr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</a:rPr>
              <a:t>ผลการเรียนรู้ที่คาดหวัง</a:t>
            </a:r>
          </a:p>
          <a:p>
            <a:pPr>
              <a:buFont typeface="Arial" pitchFamily="34" charset="0"/>
              <a:buChar char="•"/>
            </a:pPr>
            <a:r>
              <a:rPr lang="th-TH" sz="3200" dirty="0" smtClean="0"/>
              <a:t>บอกความหมายวิวัฒนาการของคุณภาพได้</a:t>
            </a:r>
          </a:p>
          <a:p>
            <a:pPr>
              <a:buFont typeface="Arial" pitchFamily="34" charset="0"/>
              <a:buChar char="•"/>
            </a:pPr>
            <a:r>
              <a:rPr lang="th-TH" sz="3200" dirty="0" smtClean="0"/>
              <a:t>อธิบายความหมายของคุณภาพในองค์กรได้</a:t>
            </a:r>
          </a:p>
          <a:p>
            <a:pPr>
              <a:buFont typeface="Arial" pitchFamily="34" charset="0"/>
              <a:buChar char="•"/>
            </a:pPr>
            <a:r>
              <a:rPr lang="th-TH" sz="3200" dirty="0" smtClean="0"/>
              <a:t>บอกหลักการบริหารงาน คุณภาพในองค์กรได้</a:t>
            </a:r>
          </a:p>
          <a:p>
            <a:pPr>
              <a:buFont typeface="Arial" pitchFamily="34" charset="0"/>
              <a:buChar char="•"/>
            </a:pPr>
            <a:r>
              <a:rPr lang="th-TH" sz="3200" dirty="0" smtClean="0"/>
              <a:t>บอกกิจกรรมส่งเสริมคุณภาพได้ส่งเสริมคุณภาพได้</a:t>
            </a:r>
          </a:p>
          <a:p>
            <a:pPr>
              <a:buFont typeface="Arial" pitchFamily="34" charset="0"/>
              <a:buChar char="•"/>
            </a:pPr>
            <a:r>
              <a:rPr lang="th-TH" sz="3200" dirty="0" smtClean="0"/>
              <a:t>อธิบายเครื่องมือคุณภาพได้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1963732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สาระการเรียนรู้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 smtClean="0"/>
              <a:t>วิวัฒนาการ</a:t>
            </a:r>
            <a:r>
              <a:rPr lang="th-TH" sz="3200" dirty="0"/>
              <a:t>ของคุณภาพ</a:t>
            </a:r>
          </a:p>
          <a:p>
            <a:r>
              <a:rPr lang="th-TH" sz="3200" dirty="0" smtClean="0"/>
              <a:t>ความหมาย</a:t>
            </a:r>
            <a:r>
              <a:rPr lang="th-TH" sz="3200" dirty="0"/>
              <a:t>ของคุณภาพและการบริหารงานคุณภาพ</a:t>
            </a:r>
          </a:p>
          <a:p>
            <a:r>
              <a:rPr lang="th-TH" sz="3200" dirty="0" smtClean="0"/>
              <a:t>หลักการ</a:t>
            </a:r>
            <a:r>
              <a:rPr lang="th-TH" sz="3200" dirty="0"/>
              <a:t>บริหารงานคุณภาพในองค์กร</a:t>
            </a:r>
          </a:p>
          <a:p>
            <a:r>
              <a:rPr lang="th-TH" sz="3200" dirty="0" smtClean="0"/>
              <a:t>กิจกรรม</a:t>
            </a:r>
            <a:r>
              <a:rPr lang="th-TH" sz="3200" dirty="0"/>
              <a:t>ส่งเสริมคุณภาพ</a:t>
            </a:r>
          </a:p>
          <a:p>
            <a:r>
              <a:rPr lang="th-TH" sz="3200" dirty="0" smtClean="0"/>
              <a:t>เครื่องมือคุณภาพ 7 ชนิด</a:t>
            </a:r>
            <a:endParaRPr lang="th-TH" sz="3200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65694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สาระการเรียนรู้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thaiDist"/>
            <a:r>
              <a:rPr lang="th-TH" sz="2800" dirty="0"/>
              <a:t>ระบบคุณภาพแบบต่าง ๆ ที่บริษัทได้นำมาใช้ ก็เพื่อที่จะพัฒนาศักยภาพให้สามารถแข่งขันกับบริษัทคู่แข่งนานาประเทศได้ การทราบความเป็นมาและวิธีการ ช่วยให้เข้าใจและสามารถนำไปปฏิบติได้อย่างถูกต้อง ในปัจจุบัน คุณภาพจะรวมถึงองค์กรที่ทำให้เกิดสินค้าหรือผลิตภัณฑ์ขึ้นมา โดยมีลูกค้าเป็นตัวชี้วัด สำหรับการแก้ปัญหาของคุณภาพนั้น จะให้ปัญหาเกิดก่อนจึงทำการแก้ไข เป็นที่หวังกันว่าอนาคตการแก้ปัญหาของคุณภาพจได้รับการวางแผนป้องกันก่อนที่จะเกิดปัญหาขึ้น ซึ่งจะช่วยลดต้นทุนการผลิตได้มาก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3800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1</a:t>
            </a:r>
            <a:r>
              <a:rPr lang="th-TH" b="1" dirty="0" smtClean="0"/>
              <a:t>. วิวัฒนาการ</a:t>
            </a:r>
            <a:r>
              <a:rPr lang="th-TH" b="1" dirty="0"/>
              <a:t>ของคุณภาพ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344932" cy="3985668"/>
          </a:xfrm>
        </p:spPr>
        <p:txBody>
          <a:bodyPr>
            <a:normAutofit fontScale="92500"/>
          </a:bodyPr>
          <a:lstStyle/>
          <a:p>
            <a:r>
              <a:rPr lang="th-TH" dirty="0"/>
              <a:t>ยุคการปฏิวัติอุตสาหกรรม ใน ค.ศ.</a:t>
            </a:r>
            <a:r>
              <a:rPr lang="th-TH" dirty="0" smtClean="0"/>
              <a:t>ที่ 18-19 </a:t>
            </a:r>
            <a:r>
              <a:rPr lang="th-TH" dirty="0"/>
              <a:t>ได้เกิดการปฏิวัติอุตสาหกรรมขึ้นในยุโรปโดยมีจุดเริ่มต้นที่ประเทศอังกฤษและฝรั่งเศส โดยมีการแบ่งงานที่แต่เดิมดำเนินการโดยช่างฝีมือ ให้เป็นงาน</a:t>
            </a:r>
            <a:r>
              <a:rPr lang="th-TH" dirty="0" smtClean="0"/>
              <a:t>เฉพาะ   หลาย </a:t>
            </a:r>
            <a:r>
              <a:rPr lang="th-TH" dirty="0"/>
              <a:t>ๆ งาน ตามลำดับขั้นตอนการผลิต และมีเครื่องจักรเข้ามาแทนแรงงานคน </a:t>
            </a:r>
          </a:p>
          <a:p>
            <a:r>
              <a:rPr lang="th-TH" dirty="0"/>
              <a:t>ยุคหลังสงครามโลกครั้งที่ 2 เมื่อปี ค.ศ.1945 สงครามโลกครั้งที่ 2 สิ้นสุดลง ประเทศ</a:t>
            </a:r>
            <a:r>
              <a:rPr lang="th-TH" dirty="0" smtClean="0"/>
              <a:t>ญี่ปุ่นแพ้</a:t>
            </a:r>
            <a:r>
              <a:rPr lang="th-TH" dirty="0"/>
              <a:t>สงครามได้เริ่มต้นฟื้นฟูประเทศอย่างเร่งด่วนภายใต้การกำกับของสหรัฐอเมริกา ด้านการพัฒนาคุณภาพผลิตภัณฑ์จาก “ของเลว ราคาถูก” ให้ดีขึ้น ภายใต้การช่วยเหลือของวิทยาการจากรัฐบาลสหรัฐอเมริกา มีจุดเน้นคือ การเพิ่มความมีประสิทธิผลของต้นทุน (</a:t>
            </a:r>
            <a:r>
              <a:rPr lang="en-US" dirty="0"/>
              <a:t>Cost Effectiveness)</a:t>
            </a:r>
          </a:p>
          <a:p>
            <a:r>
              <a:rPr lang="th-TH" dirty="0"/>
              <a:t>ยุคโลกาภิ</a:t>
            </a:r>
            <a:r>
              <a:rPr lang="th-TH" dirty="0" smtClean="0"/>
              <a:t>วัตน์ </a:t>
            </a:r>
            <a:r>
              <a:rPr lang="th-TH" dirty="0"/>
              <a:t>ค.ศ.1970 อุตสาหกรรมต่าง ๆ ประสบปัญหาด้านต้นทุนสูงอย่างมาก เนื่องจากกลุ่มประเทศผู้ผลิตน้ำมัน (</a:t>
            </a:r>
            <a:r>
              <a:rPr lang="en-US" dirty="0"/>
              <a:t>OPEC) </a:t>
            </a:r>
            <a:r>
              <a:rPr lang="th-TH" dirty="0"/>
              <a:t>ได้รวมตัวกันขึ้นราคาน้ำมัน จากสาเหตุดังกล่าว </a:t>
            </a:r>
            <a:r>
              <a:rPr lang="th-TH" dirty="0" smtClean="0"/>
              <a:t>แนวความคิดด้าน</a:t>
            </a:r>
            <a:r>
              <a:rPr lang="th-TH" dirty="0"/>
              <a:t>ผลิตภัณฑ์จึงถูกเปลี่ยนเป็น</a:t>
            </a:r>
            <a:r>
              <a:rPr lang="th-TH" dirty="0" smtClean="0"/>
              <a:t>แนวความคิดด้าน</a:t>
            </a:r>
            <a:r>
              <a:rPr lang="th-TH" dirty="0"/>
              <a:t>การตลาด คือ แนวความคิดแบบเบ็ดเสร็จ 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68573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2. ความหมายของคุณภาพและการบริหารงานคุณภาพ</a:t>
            </a:r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529613" y="3212976"/>
            <a:ext cx="4040188" cy="3951288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/>
            <a:r>
              <a:rPr lang="th-TH" dirty="0" smtClean="0"/>
              <a:t>คุณภาพหมายถึงเป็นมาตรฐานที่เกี่ยวกับการจัดการและการประกันคุณภาพ โดยเน้นความพึงพอใจของลูกค้าเป็นสำคัญ และตั้งอยู่บนแนวคิดพื้นฐานที่ว่า เมื่อกระบวนการดี ผลลัพธ์ที่ออกมาก็จะดีตามไปด้วยได้ว่าเป็นการตอบสนองผู้ใช้และผู้รับบริการให้เกิดความพึงพอใจในผลผลิตนั่นเอง</a:t>
            </a:r>
            <a:endParaRPr lang="th-TH" dirty="0"/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755576" y="2420888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None/>
            </a:pPr>
            <a:r>
              <a:rPr lang="th-TH" sz="3600" b="1" dirty="0" smtClean="0"/>
              <a:t>คุณภาพ</a:t>
            </a:r>
            <a:endParaRPr lang="th-TH" sz="3600" b="1" dirty="0"/>
          </a:p>
        </p:txBody>
      </p:sp>
      <p:sp>
        <p:nvSpPr>
          <p:cNvPr id="6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4569801" y="3212976"/>
            <a:ext cx="4041775" cy="3951288"/>
          </a:xfrm>
          <a:prstGeom prst="rect">
            <a:avLst/>
          </a:prstGeom>
        </p:spPr>
        <p:txBody>
          <a:bodyPr/>
          <a:lstStyle/>
          <a:p>
            <a:pPr algn="thaiDist"/>
            <a:r>
              <a:rPr lang="th-TH" dirty="0"/>
              <a:t>กระบวนการบริหารงานที่ประกอบด้วย นโยบายคุณภาพ </a:t>
            </a:r>
            <a:r>
              <a:rPr lang="th-TH" dirty="0" smtClean="0"/>
              <a:t>วัตถุประสงค์คุณภาพ </a:t>
            </a:r>
            <a:r>
              <a:rPr lang="th-TH" dirty="0"/>
              <a:t>การวาแผนงานคุณภาพ ระบบการบริหารจัดการเชิงคุณภาพ ระบบการตรวจสอบหรือการประเมินผล และการปรับปรุงอย่างต่อเนื่อง เพื่อตอบสนองความต้องการของลูกค้า ของพนักงานและของสังคม</a:t>
            </a:r>
          </a:p>
        </p:txBody>
      </p:sp>
      <p:sp>
        <p:nvSpPr>
          <p:cNvPr id="7" name="Text Placeholder 5"/>
          <p:cNvSpPr txBox="1">
            <a:spLocks/>
          </p:cNvSpPr>
          <p:nvPr/>
        </p:nvSpPr>
        <p:spPr>
          <a:xfrm>
            <a:off x="4795764" y="2420888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None/>
            </a:pPr>
            <a:r>
              <a:rPr lang="th-TH" sz="3200" b="1" dirty="0" smtClean="0"/>
              <a:t>การบริหารงานคุณภาพ</a:t>
            </a:r>
            <a:endParaRPr lang="th-TH" sz="3200" b="1" dirty="0"/>
          </a:p>
        </p:txBody>
      </p:sp>
    </p:spTree>
    <p:extLst>
      <p:ext uri="{BB962C8B-B14F-4D97-AF65-F5344CB8AC3E}">
        <p14:creationId xmlns:p14="http://schemas.microsoft.com/office/powerpoint/2010/main" val="4238642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3. หลักการบริหารงานคุณภาพในองค์กร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204864"/>
            <a:ext cx="7272924" cy="4129684"/>
          </a:xfrm>
        </p:spPr>
        <p:txBody>
          <a:bodyPr>
            <a:normAutofit/>
          </a:bodyPr>
          <a:lstStyle/>
          <a:p>
            <a:r>
              <a:rPr lang="th-TH" sz="2800" dirty="0"/>
              <a:t>มุ่งตอบสนองความต้องการของลูกค้า</a:t>
            </a:r>
          </a:p>
          <a:p>
            <a:r>
              <a:rPr lang="th-TH" sz="2800" dirty="0"/>
              <a:t>บริหารงานอย่างเป็นผู้นำ</a:t>
            </a:r>
          </a:p>
          <a:p>
            <a:r>
              <a:rPr lang="th-TH" sz="2800" dirty="0"/>
              <a:t>การมีส่วนร่วมของพนักงาน</a:t>
            </a:r>
          </a:p>
          <a:p>
            <a:r>
              <a:rPr lang="th-TH" sz="2800" dirty="0"/>
              <a:t>การบริหารโดย</a:t>
            </a:r>
            <a:r>
              <a:rPr lang="th-TH" sz="2800" dirty="0" smtClean="0"/>
              <a:t>กระบวนการ</a:t>
            </a:r>
          </a:p>
          <a:p>
            <a:r>
              <a:rPr lang="th-TH" sz="2800" dirty="0"/>
              <a:t>การบริหารงานอย่างเป็นระบบ</a:t>
            </a:r>
          </a:p>
          <a:p>
            <a:r>
              <a:rPr lang="th-TH" sz="2800" dirty="0"/>
              <a:t>การปรับปรุงงานอย่างต่อเนื่อง</a:t>
            </a:r>
          </a:p>
          <a:p>
            <a:r>
              <a:rPr lang="th-TH" sz="2800" dirty="0"/>
              <a:t>ใช้ข้อเท็จจริงเป็นพื้นฐานของการตัดสินใจ</a:t>
            </a:r>
          </a:p>
          <a:p>
            <a:r>
              <a:rPr lang="th-TH" sz="2800" dirty="0"/>
              <a:t>สัมพันธภาพกับผู้ส่งมอบอยู่บนพื้นฐานของผลประโยชน์ร่วมกัน</a:t>
            </a:r>
          </a:p>
          <a:p>
            <a:endParaRPr lang="th-TH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04873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4. กิจกรรมส่งเสริมคุณภาพ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/>
              <a:t>กิจกรรม 5 </a:t>
            </a:r>
            <a:r>
              <a:rPr lang="th-TH" sz="3200" dirty="0" smtClean="0"/>
              <a:t>ส</a:t>
            </a:r>
            <a:endParaRPr lang="th-TH" sz="3200" dirty="0"/>
          </a:p>
          <a:p>
            <a:r>
              <a:rPr lang="th-TH" sz="3200" dirty="0"/>
              <a:t>กิจกรรมกลุ่มคุณภาพ</a:t>
            </a:r>
          </a:p>
          <a:p>
            <a:r>
              <a:rPr lang="th-TH" sz="3200" dirty="0"/>
              <a:t>กิจกรรมการลดของเสียให้เป็นศูนย์</a:t>
            </a:r>
          </a:p>
          <a:p>
            <a:pPr marL="6858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04851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/>
          <a:lstStyle/>
          <a:p>
            <a:r>
              <a:rPr lang="th-TH" b="1" dirty="0"/>
              <a:t>5. เครื่องมือคุณภาพ 7 </a:t>
            </a:r>
            <a:r>
              <a:rPr lang="th-TH" b="1" dirty="0" smtClean="0"/>
              <a:t>ชนิด (</a:t>
            </a:r>
            <a:r>
              <a:rPr lang="en-US" sz="2800" b="1" dirty="0" smtClean="0"/>
              <a:t>QC Tools</a:t>
            </a:r>
            <a:r>
              <a:rPr lang="th-TH" b="1" dirty="0" smtClean="0"/>
              <a:t>)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772816"/>
            <a:ext cx="7416824" cy="4392488"/>
          </a:xfrm>
        </p:spPr>
        <p:txBody>
          <a:bodyPr>
            <a:normAutofit/>
          </a:bodyPr>
          <a:lstStyle/>
          <a:p>
            <a:pPr algn="thaiDist"/>
            <a:r>
              <a:rPr lang="th-TH" dirty="0" smtClean="0"/>
              <a:t>แผนภูมิ</a:t>
            </a:r>
            <a:r>
              <a:rPr lang="th-TH" dirty="0"/>
              <a:t>การจัดกลุ่มความคิด (</a:t>
            </a:r>
            <a:r>
              <a:rPr lang="en-US" dirty="0"/>
              <a:t>Affinity Diagram) </a:t>
            </a:r>
          </a:p>
          <a:p>
            <a:pPr algn="thaiDist"/>
            <a:r>
              <a:rPr lang="th-TH" dirty="0" smtClean="0"/>
              <a:t>แผนภูมิ</a:t>
            </a:r>
            <a:r>
              <a:rPr lang="th-TH" dirty="0"/>
              <a:t>แสดงความสัมพันธ์ (</a:t>
            </a:r>
            <a:r>
              <a:rPr lang="en-US" dirty="0"/>
              <a:t>Relation Diagram) </a:t>
            </a:r>
          </a:p>
          <a:p>
            <a:pPr algn="thaiDist"/>
            <a:r>
              <a:rPr lang="th-TH" dirty="0" smtClean="0"/>
              <a:t>แผนภูมิ</a:t>
            </a:r>
            <a:r>
              <a:rPr lang="th-TH" dirty="0"/>
              <a:t>ต้นไม้ตัดสินใจ (</a:t>
            </a:r>
            <a:r>
              <a:rPr lang="en-US" dirty="0"/>
              <a:t>Tree Diagram)  </a:t>
            </a:r>
          </a:p>
          <a:p>
            <a:pPr algn="thaiDist"/>
            <a:r>
              <a:rPr lang="th-TH" dirty="0" smtClean="0"/>
              <a:t>แผนภูมิ</a:t>
            </a:r>
            <a:r>
              <a:rPr lang="th-TH" dirty="0"/>
              <a:t>เมตริกซ์ (</a:t>
            </a:r>
            <a:r>
              <a:rPr lang="en-US" dirty="0"/>
              <a:t>Matrix Diagram) </a:t>
            </a:r>
          </a:p>
          <a:p>
            <a:pPr algn="thaiDist"/>
            <a:r>
              <a:rPr lang="th-TH" dirty="0" smtClean="0"/>
              <a:t>แผนภาพ</a:t>
            </a:r>
            <a:r>
              <a:rPr lang="th-TH" dirty="0"/>
              <a:t>การวิเคราะห์ข้อมูลเชิงเมตริกซ์ (</a:t>
            </a:r>
            <a:r>
              <a:rPr lang="en-US" dirty="0"/>
              <a:t>Matrix Data Analysis Chart) </a:t>
            </a:r>
          </a:p>
          <a:p>
            <a:pPr algn="thaiDist"/>
            <a:r>
              <a:rPr lang="th-TH" dirty="0" smtClean="0"/>
              <a:t>แผนภาพ</a:t>
            </a:r>
            <a:r>
              <a:rPr lang="th-TH" dirty="0"/>
              <a:t>ทางเลือกตัดสินใจ เพื่อบริหารความเสี่ยง (</a:t>
            </a:r>
            <a:r>
              <a:rPr lang="en-US" dirty="0"/>
              <a:t>Process Decision Program Chart)</a:t>
            </a:r>
          </a:p>
          <a:p>
            <a:pPr algn="thaiDist"/>
            <a:r>
              <a:rPr lang="th-TH" dirty="0" smtClean="0"/>
              <a:t>แผนภูมิ</a:t>
            </a:r>
            <a:r>
              <a:rPr lang="th-TH" dirty="0"/>
              <a:t>ลูกศร (</a:t>
            </a:r>
            <a:r>
              <a:rPr lang="en-US" dirty="0"/>
              <a:t>Arrow Diagram) 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079458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23</TotalTime>
  <Words>550</Words>
  <Application>Microsoft Office PowerPoint</Application>
  <PresentationFormat>On-screen Show (4:3)</PresentationFormat>
  <Paragraphs>46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Austin</vt:lpstr>
      <vt:lpstr>หน่วยที่ 7  การบริหารงานคุณภาพ</vt:lpstr>
      <vt:lpstr>PowerPoint Presentation</vt:lpstr>
      <vt:lpstr>สาระการเรียนรู้</vt:lpstr>
      <vt:lpstr>สาระการเรียนรู้</vt:lpstr>
      <vt:lpstr>1. วิวัฒนาการของคุณภาพ</vt:lpstr>
      <vt:lpstr>2. ความหมายของคุณภาพและการบริหารงานคุณภาพ</vt:lpstr>
      <vt:lpstr>3. หลักการบริหารงานคุณภาพในองค์กร</vt:lpstr>
      <vt:lpstr>4. กิจกรรมส่งเสริมคุณภาพ</vt:lpstr>
      <vt:lpstr>5. เครื่องมือคุณภาพ 7 ชนิด (QC Tools)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7  การบริหารงานคุณภาพ</dc:title>
  <dc:creator>ssw</dc:creator>
  <cp:lastModifiedBy>ssw</cp:lastModifiedBy>
  <cp:revision>6</cp:revision>
  <cp:lastPrinted>2016-08-23T16:33:11Z</cp:lastPrinted>
  <dcterms:created xsi:type="dcterms:W3CDTF">2016-08-23T00:29:08Z</dcterms:created>
  <dcterms:modified xsi:type="dcterms:W3CDTF">2016-09-07T23:13:17Z</dcterms:modified>
</cp:coreProperties>
</file>