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A2BF59-A5C8-47EC-8F9D-6CCFFFC4137A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96409-BAA6-44D5-903D-E580A260B87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380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C484498-7E91-4C93-B658-E892F6C49CA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B85EEBC-9069-46AA-9B96-FC640299B55E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99992" y="3140968"/>
            <a:ext cx="3799075" cy="2160684"/>
          </a:xfrm>
        </p:spPr>
        <p:txBody>
          <a:bodyPr>
            <a:noAutofit/>
          </a:bodyPr>
          <a:lstStyle/>
          <a:p>
            <a:pPr algn="ctr"/>
            <a:r>
              <a:rPr lang="th-TH" sz="4800" b="1" dirty="0" smtClean="0"/>
              <a:t>หน่วยที่ 3 </a:t>
            </a:r>
            <a:br>
              <a:rPr lang="th-TH" sz="4800" b="1" dirty="0" smtClean="0"/>
            </a:br>
            <a:r>
              <a:rPr lang="th-TH" sz="4800" b="1" dirty="0" smtClean="0"/>
              <a:t>องค์กรและ</a:t>
            </a:r>
            <a:br>
              <a:rPr lang="th-TH" sz="4800" b="1" dirty="0" smtClean="0"/>
            </a:br>
            <a:r>
              <a:rPr lang="th-TH" sz="4800" b="1" dirty="0" smtClean="0"/>
              <a:t>การบริหารงานในองค์กร</a:t>
            </a:r>
            <a:endParaRPr lang="th-TH" sz="4800" b="1" dirty="0"/>
          </a:p>
        </p:txBody>
      </p:sp>
      <p:sp>
        <p:nvSpPr>
          <p:cNvPr id="3" name="TextBox 3"/>
          <p:cNvSpPr txBox="1"/>
          <p:nvPr/>
        </p:nvSpPr>
        <p:spPr>
          <a:xfrm>
            <a:off x="0" y="10533"/>
            <a:ext cx="4355976" cy="52322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>
            <a:defPPr>
              <a:defRPr lang="th-TH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b="1" dirty="0" smtClean="0"/>
              <a:t>คู่มือครู </a:t>
            </a:r>
            <a:r>
              <a:rPr lang="en-US" b="1" dirty="0" smtClean="0"/>
              <a:t>: </a:t>
            </a:r>
            <a:r>
              <a:rPr lang="th-TH" b="1" dirty="0" smtClean="0"/>
              <a:t>การเป็นผู้ประกอบการ (3200-0003)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1061163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รูปแบบขององค์กร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/>
              <a:t>การจัดองค์กร</a:t>
            </a:r>
            <a:r>
              <a:rPr lang="th-TH" sz="3200" dirty="0" smtClean="0"/>
              <a:t>แบบทางการ</a:t>
            </a:r>
            <a:r>
              <a:rPr lang="th-TH" sz="3200" dirty="0"/>
              <a:t>หรือองค์กรรูปนัย</a:t>
            </a:r>
          </a:p>
          <a:p>
            <a:r>
              <a:rPr lang="th-TH" sz="3200" dirty="0"/>
              <a:t>การจัดองค์กรแบบไม่เป็นทางการ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91137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6. การออกแบบและการจัดโครงสร้างองค์กร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>
                <a:solidFill>
                  <a:schemeClr val="tx1"/>
                </a:solidFill>
              </a:rPr>
              <a:t>การออกแบบองค์กร</a:t>
            </a:r>
          </a:p>
          <a:p>
            <a:r>
              <a:rPr lang="th-TH" sz="3200" dirty="0">
                <a:solidFill>
                  <a:schemeClr val="tx1"/>
                </a:solidFill>
              </a:rPr>
              <a:t>โครงสร้างองค์กร</a:t>
            </a:r>
          </a:p>
          <a:p>
            <a:r>
              <a:rPr lang="th-TH" sz="3200" dirty="0">
                <a:solidFill>
                  <a:schemeClr val="tx1"/>
                </a:solidFill>
              </a:rPr>
              <a:t>การแบ่งกลุ่มงาน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170254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572" y="1314872"/>
            <a:ext cx="7024744" cy="1143000"/>
          </a:xfrm>
        </p:spPr>
        <p:txBody>
          <a:bodyPr>
            <a:noAutofit/>
          </a:bodyPr>
          <a:lstStyle/>
          <a:p>
            <a:r>
              <a:rPr lang="th-TH" sz="2800" b="1" i="1" smtClean="0"/>
              <a:t>แสดง</a:t>
            </a:r>
            <a:r>
              <a:rPr lang="th-TH" sz="2800" b="1" i="1"/>
              <a:t>โครงสร้าง</a:t>
            </a:r>
            <a:r>
              <a:rPr lang="th-TH" sz="2800" b="1" i="1" smtClean="0"/>
              <a:t>องค์กร</a:t>
            </a:r>
            <a:r>
              <a:rPr lang="th-TH" sz="2800" b="1" i="1" dirty="0"/>
              <a:t>ที่แปรผันตามการตัดสินใจในการเลือก</a:t>
            </a:r>
            <a:r>
              <a:rPr lang="th-TH" sz="2800" b="1" i="1" dirty="0" smtClean="0"/>
              <a:t>โครงสร้าง (</a:t>
            </a:r>
            <a:r>
              <a:rPr lang="th-TH" sz="2800" b="1" i="1" dirty="0"/>
              <a:t>ปรับปรุงจาก </a:t>
            </a:r>
            <a:r>
              <a:rPr lang="en-US" sz="2800" b="1" i="1" dirty="0"/>
              <a:t>John M. </a:t>
            </a:r>
            <a:r>
              <a:rPr lang="en-US" sz="2800" b="1" i="1" dirty="0" err="1"/>
              <a:t>Ivancevich</a:t>
            </a:r>
            <a:r>
              <a:rPr lang="en-US" sz="2800" b="1" i="1" dirty="0"/>
              <a:t> and Michael T. Matteson, </a:t>
            </a:r>
            <a:r>
              <a:rPr lang="th-TH" sz="2800" b="1" i="1" dirty="0"/>
              <a:t>แปลโดย สุธรรม รัตนโชติ, </a:t>
            </a:r>
            <a:r>
              <a:rPr lang="en-US" sz="2800" b="1" i="1" dirty="0"/>
              <a:t>2552: 387</a:t>
            </a:r>
            <a:r>
              <a:rPr lang="th-TH" sz="2800" b="1" i="1" dirty="0"/>
              <a:t>)</a:t>
            </a:r>
            <a:endParaRPr lang="th-TH" sz="28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0079" y="2348880"/>
            <a:ext cx="6955136" cy="409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6831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สาระการเรียนรู้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204864"/>
            <a:ext cx="6777317" cy="3888432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ความหมาย</a:t>
            </a: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ของการจัด</a:t>
            </a: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องค์กร</a:t>
            </a:r>
            <a:endParaRPr lang="th-TH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ความสำคัญ</a:t>
            </a: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ของการจัด</a:t>
            </a: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องค์กร</a:t>
            </a:r>
            <a:endParaRPr lang="th-TH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วัตถุประสงค์</a:t>
            </a: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ของการจัด</a:t>
            </a: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องค์กร</a:t>
            </a:r>
            <a:endParaRPr lang="th-TH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หน้าที่</a:t>
            </a: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การจัด</a:t>
            </a: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องค์กร</a:t>
            </a:r>
            <a:endParaRPr lang="th-TH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รูปแบบ</a:t>
            </a: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ของ</a:t>
            </a: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องค์กร</a:t>
            </a:r>
            <a:endParaRPr lang="th-TH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</a:t>
            </a: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ออกแบบและการจัดโครงสร้าง</a:t>
            </a: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องค์กร</a:t>
            </a:r>
            <a:endParaRPr lang="th-TH" sz="32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หลักการ</a:t>
            </a: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จัด</a:t>
            </a:r>
            <a:r>
              <a:rPr lang="th-TH" sz="32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องค์กร</a:t>
            </a:r>
            <a:r>
              <a:rPr lang="th-TH" sz="32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ที่ดี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70284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ผลการเรียนรู้ที่</a:t>
            </a:r>
            <a:r>
              <a:rPr lang="th-TH" b="1" dirty="0" smtClean="0"/>
              <a:t>คาดหวัง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6777317" cy="3841652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</a:rPr>
              <a:t>อธิบาย</a:t>
            </a:r>
            <a:r>
              <a:rPr lang="th-TH" sz="3200" dirty="0">
                <a:solidFill>
                  <a:schemeClr val="tx1"/>
                </a:solidFill>
              </a:rPr>
              <a:t>ความหมายของการจัด</a:t>
            </a:r>
            <a:r>
              <a:rPr lang="th-TH" sz="3200" dirty="0" smtClean="0">
                <a:solidFill>
                  <a:schemeClr val="tx1"/>
                </a:solidFill>
              </a:rPr>
              <a:t>องค์กรได้</a:t>
            </a:r>
            <a:endParaRPr lang="th-TH" sz="3200" dirty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</a:rPr>
              <a:t>อธิบาย</a:t>
            </a:r>
            <a:r>
              <a:rPr lang="th-TH" sz="3200" dirty="0">
                <a:solidFill>
                  <a:schemeClr val="tx1"/>
                </a:solidFill>
              </a:rPr>
              <a:t>ความสำคัญและความจำเป็นในการจัด</a:t>
            </a:r>
            <a:r>
              <a:rPr lang="th-TH" sz="3200" dirty="0" smtClean="0">
                <a:solidFill>
                  <a:schemeClr val="tx1"/>
                </a:solidFill>
              </a:rPr>
              <a:t>องค์กรได้</a:t>
            </a:r>
            <a:endParaRPr lang="th-TH" sz="3200" dirty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</a:rPr>
              <a:t>อธิบาย</a:t>
            </a:r>
            <a:r>
              <a:rPr lang="th-TH" sz="3200" dirty="0">
                <a:solidFill>
                  <a:schemeClr val="tx1"/>
                </a:solidFill>
              </a:rPr>
              <a:t>วัตถุประสงค์ของการจัด</a:t>
            </a:r>
            <a:r>
              <a:rPr lang="th-TH" sz="3200" dirty="0" smtClean="0">
                <a:solidFill>
                  <a:schemeClr val="tx1"/>
                </a:solidFill>
              </a:rPr>
              <a:t>องค์กรได้</a:t>
            </a:r>
            <a:endParaRPr lang="th-TH" sz="3200" dirty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</a:rPr>
              <a:t>อธิบาย</a:t>
            </a:r>
            <a:r>
              <a:rPr lang="th-TH" sz="3200" dirty="0">
                <a:solidFill>
                  <a:schemeClr val="tx1"/>
                </a:solidFill>
              </a:rPr>
              <a:t>หน้าที่การจัด</a:t>
            </a:r>
            <a:r>
              <a:rPr lang="th-TH" sz="3200" dirty="0" smtClean="0">
                <a:solidFill>
                  <a:schemeClr val="tx1"/>
                </a:solidFill>
              </a:rPr>
              <a:t>องค์กรได้</a:t>
            </a:r>
            <a:endParaRPr lang="th-TH" sz="3200" dirty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</a:rPr>
              <a:t>อธิบาย</a:t>
            </a:r>
            <a:r>
              <a:rPr lang="th-TH" sz="3200" dirty="0">
                <a:solidFill>
                  <a:schemeClr val="tx1"/>
                </a:solidFill>
              </a:rPr>
              <a:t>รูปแบบของ</a:t>
            </a:r>
            <a:r>
              <a:rPr lang="th-TH" sz="3200" dirty="0" smtClean="0">
                <a:solidFill>
                  <a:schemeClr val="tx1"/>
                </a:solidFill>
              </a:rPr>
              <a:t>องค์กรได้</a:t>
            </a:r>
            <a:endParaRPr lang="th-TH" sz="3200" dirty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</a:rPr>
              <a:t>อธิบาย</a:t>
            </a:r>
            <a:r>
              <a:rPr lang="th-TH" sz="3200" dirty="0">
                <a:solidFill>
                  <a:schemeClr val="tx1"/>
                </a:solidFill>
              </a:rPr>
              <a:t>การออกแบบและ</a:t>
            </a:r>
            <a:r>
              <a:rPr lang="th-TH" sz="3200" dirty="0" smtClean="0">
                <a:solidFill>
                  <a:schemeClr val="tx1"/>
                </a:solidFill>
              </a:rPr>
              <a:t>การ</a:t>
            </a:r>
            <a:r>
              <a:rPr lang="th-TH" sz="3200" dirty="0">
                <a:solidFill>
                  <a:schemeClr val="tx1"/>
                </a:solidFill>
              </a:rPr>
              <a:t>จัดโครงสร้าง</a:t>
            </a:r>
            <a:r>
              <a:rPr lang="th-TH" sz="3200" dirty="0" smtClean="0">
                <a:solidFill>
                  <a:schemeClr val="tx1"/>
                </a:solidFill>
              </a:rPr>
              <a:t>องค์กรได้</a:t>
            </a:r>
            <a:endParaRPr lang="th-TH" sz="3200" dirty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h-TH" sz="3200" dirty="0" smtClean="0">
                <a:solidFill>
                  <a:schemeClr val="tx1"/>
                </a:solidFill>
              </a:rPr>
              <a:t>อธิบาย</a:t>
            </a:r>
            <a:r>
              <a:rPr lang="th-TH" sz="3200" dirty="0">
                <a:solidFill>
                  <a:schemeClr val="tx1"/>
                </a:solidFill>
              </a:rPr>
              <a:t>หลักการจัด</a:t>
            </a:r>
            <a:r>
              <a:rPr lang="th-TH" sz="3200" dirty="0" smtClean="0">
                <a:solidFill>
                  <a:schemeClr val="tx1"/>
                </a:solidFill>
              </a:rPr>
              <a:t>องค์กร</a:t>
            </a:r>
            <a:r>
              <a:rPr lang="th-TH" sz="3200" dirty="0">
                <a:solidFill>
                  <a:schemeClr val="tx1"/>
                </a:solidFill>
              </a:rPr>
              <a:t>ที่ดีได้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49891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สาระสำคัญ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thaiDist"/>
            <a:r>
              <a:rPr lang="th-TH" sz="3200" dirty="0">
                <a:solidFill>
                  <a:schemeClr val="tx1"/>
                </a:solidFill>
              </a:rPr>
              <a:t>เป้าหมายที่องค์กรธุรกิจทุกประเภทต้องการคือการบรรลุผลตามที่ได้วางไว้ ในสภาวการณ์ของโลก</a:t>
            </a:r>
            <a:r>
              <a:rPr lang="th-TH" sz="3200" dirty="0" smtClean="0">
                <a:solidFill>
                  <a:schemeClr val="tx1"/>
                </a:solidFill>
              </a:rPr>
              <a:t>ธุรกิจ ปัจจุบัน</a:t>
            </a:r>
            <a:r>
              <a:rPr lang="th-TH" sz="3200" dirty="0">
                <a:solidFill>
                  <a:schemeClr val="tx1"/>
                </a:solidFill>
              </a:rPr>
              <a:t>ส่งผลให้ผู้บริหารต้องตระหนักถึงความสำคัญในการสร้าง</a:t>
            </a:r>
            <a:r>
              <a:rPr lang="th-TH" sz="3200" dirty="0" smtClean="0">
                <a:solidFill>
                  <a:schemeClr val="tx1"/>
                </a:solidFill>
              </a:rPr>
              <a:t>ข้อ</a:t>
            </a:r>
            <a:r>
              <a:rPr lang="th-TH" sz="3200" dirty="0">
                <a:solidFill>
                  <a:schemeClr val="tx1"/>
                </a:solidFill>
              </a:rPr>
              <a:t>ได้เปรียบในการแข่งขัน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46544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1. ความหมายของการจัดองค์กร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thaiDist"/>
            <a:r>
              <a:rPr lang="th-TH" sz="3200" dirty="0"/>
              <a:t>การจัดองค์การเป็นกิจกรรมที่ทําเกี่ยวกับการจัดโครงสร้างของ</a:t>
            </a:r>
            <a:r>
              <a:rPr lang="th-TH" sz="3200" dirty="0" smtClean="0"/>
              <a:t>องค์กร โดยพิจารณา</a:t>
            </a:r>
            <a:r>
              <a:rPr lang="th-TH" sz="3200" dirty="0"/>
              <a:t>ว่า การที่จะทําให้ได้บรรลุตาม</a:t>
            </a:r>
            <a:r>
              <a:rPr lang="th-TH" sz="3200" dirty="0" smtClean="0"/>
              <a:t>เป้าหมาย                ที่</a:t>
            </a:r>
            <a:r>
              <a:rPr lang="th-TH" sz="3200" dirty="0"/>
              <a:t>กําหนดไว้นั้น ต้องมีงานอะไรบ้าง และงานแต่ละอย่างจะสามารถจัดแบ่งกลุ่มงานได้อย่างไร มีใครบ้างเป็นผู้รับผิดชอบในแต่ละส่วนงานนั้น และมีการรายงานบังคับบัญชา</a:t>
            </a:r>
            <a:r>
              <a:rPr lang="th-TH" sz="3200" dirty="0" smtClean="0"/>
              <a:t>ตามลําดับ                ขั้น</a:t>
            </a:r>
            <a:r>
              <a:rPr lang="th-TH" sz="3200" dirty="0"/>
              <a:t>อย่างไร ใครเป็นผู้มีอํานาจในการตัดสินใจ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6565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2. ความสำคัญของการจัดองค์กร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560956" cy="3508977"/>
          </a:xfrm>
        </p:spPr>
        <p:txBody>
          <a:bodyPr/>
          <a:lstStyle/>
          <a:p>
            <a:pPr marL="68580" indent="0">
              <a:buNone/>
            </a:pPr>
            <a:r>
              <a:rPr lang="th-TH" sz="3200" b="1" dirty="0" smtClean="0">
                <a:solidFill>
                  <a:schemeClr val="accent1">
                    <a:lumMod val="75000"/>
                  </a:schemeClr>
                </a:solidFill>
              </a:rPr>
              <a:t>ความสำคัญ</a:t>
            </a:r>
          </a:p>
          <a:p>
            <a:r>
              <a:rPr lang="th-TH" sz="3200" dirty="0" smtClean="0">
                <a:solidFill>
                  <a:schemeClr val="tx1"/>
                </a:solidFill>
              </a:rPr>
              <a:t>เป็น</a:t>
            </a:r>
            <a:r>
              <a:rPr lang="th-TH" sz="3200" dirty="0">
                <a:solidFill>
                  <a:schemeClr val="tx1"/>
                </a:solidFill>
              </a:rPr>
              <a:t>สิ่งที่ช่วยสนับสนุนความสำเร็จขององค์กร</a:t>
            </a:r>
          </a:p>
          <a:p>
            <a:r>
              <a:rPr lang="th-TH" sz="3200" dirty="0">
                <a:solidFill>
                  <a:schemeClr val="tx1"/>
                </a:solidFill>
              </a:rPr>
              <a:t>ช่วยเพิ่มประสิทธิภาพและประสิทธิผลในการดำเนินงาน</a:t>
            </a:r>
          </a:p>
          <a:p>
            <a:r>
              <a:rPr lang="th-TH" sz="3200" dirty="0">
                <a:solidFill>
                  <a:schemeClr val="tx1"/>
                </a:solidFill>
              </a:rPr>
              <a:t>ช่วยลดการทำงานที่ซ้ำซ้อน</a:t>
            </a:r>
          </a:p>
          <a:p>
            <a:r>
              <a:rPr lang="th-TH" sz="3200" dirty="0">
                <a:solidFill>
                  <a:schemeClr val="tx1"/>
                </a:solidFill>
              </a:rPr>
              <a:t>ช่วยให้ผู้ปฏิบัติงานได้ทำงานตามความถนัดหรือตามความเหมาะสม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568089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/>
              <a:t>ประโยชน์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200" dirty="0">
                <a:solidFill>
                  <a:schemeClr val="tx1"/>
                </a:solidFill>
              </a:rPr>
              <a:t>ต่อองค์กร</a:t>
            </a:r>
          </a:p>
          <a:p>
            <a:r>
              <a:rPr lang="th-TH" sz="3200" dirty="0">
                <a:solidFill>
                  <a:schemeClr val="tx1"/>
                </a:solidFill>
              </a:rPr>
              <a:t>ต่อผู้บริหาร</a:t>
            </a:r>
          </a:p>
          <a:p>
            <a:r>
              <a:rPr lang="th-TH" sz="3200" dirty="0">
                <a:solidFill>
                  <a:schemeClr val="tx1"/>
                </a:solidFill>
              </a:rPr>
              <a:t>ต่อผู้ปฏิบัติงาน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67554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692696"/>
            <a:ext cx="7024744" cy="1143000"/>
          </a:xfrm>
        </p:spPr>
        <p:txBody>
          <a:bodyPr/>
          <a:lstStyle/>
          <a:p>
            <a:r>
              <a:rPr lang="th-TH" b="1" dirty="0"/>
              <a:t>3. วัตถุประสงค์ของการจัดองค์กร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half" idx="1"/>
          </p:nvPr>
        </p:nvSpPr>
        <p:spPr>
          <a:xfrm>
            <a:off x="611560" y="1844824"/>
            <a:ext cx="7848872" cy="4525963"/>
          </a:xfrm>
        </p:spPr>
        <p:txBody>
          <a:bodyPr>
            <a:normAutofit/>
          </a:bodyPr>
          <a:lstStyle/>
          <a:p>
            <a:r>
              <a:rPr lang="th-TH" sz="3200" dirty="0" smtClean="0">
                <a:solidFill>
                  <a:schemeClr val="tx1"/>
                </a:solidFill>
              </a:rPr>
              <a:t>เพื่อแบ่งงานกันทำ</a:t>
            </a:r>
          </a:p>
          <a:p>
            <a:r>
              <a:rPr lang="th-TH" sz="3200" dirty="0" smtClean="0">
                <a:solidFill>
                  <a:schemeClr val="tx1"/>
                </a:solidFill>
              </a:rPr>
              <a:t>เพื่อมอบหมายงานและความรับผิดชอบ</a:t>
            </a:r>
          </a:p>
          <a:p>
            <a:r>
              <a:rPr lang="th-TH" sz="3200" dirty="0" smtClean="0">
                <a:solidFill>
                  <a:schemeClr val="tx1"/>
                </a:solidFill>
              </a:rPr>
              <a:t>เพื่อประสารงานต่าง ๆ ให้ดำเนินไปอย่างสอดคล้อง</a:t>
            </a:r>
          </a:p>
          <a:p>
            <a:r>
              <a:rPr lang="th-TH" sz="3200" dirty="0">
                <a:solidFill>
                  <a:schemeClr val="tx1"/>
                </a:solidFill>
              </a:rPr>
              <a:t>เพื่อจัดงานออกเป็นกลุ่มๆ </a:t>
            </a:r>
          </a:p>
          <a:p>
            <a:r>
              <a:rPr lang="th-TH" sz="3200" dirty="0">
                <a:solidFill>
                  <a:schemeClr val="tx1"/>
                </a:solidFill>
              </a:rPr>
              <a:t>เพื่อกำหนด</a:t>
            </a:r>
            <a:r>
              <a:rPr lang="th-TH" sz="3200" dirty="0" smtClean="0">
                <a:solidFill>
                  <a:schemeClr val="tx1"/>
                </a:solidFill>
              </a:rPr>
              <a:t>ความสัมพันธ์ระหว่าง</a:t>
            </a:r>
            <a:r>
              <a:rPr lang="th-TH" sz="3200" dirty="0">
                <a:solidFill>
                  <a:schemeClr val="tx1"/>
                </a:solidFill>
              </a:rPr>
              <a:t>บุคคล</a:t>
            </a:r>
          </a:p>
          <a:p>
            <a:r>
              <a:rPr lang="th-TH" sz="3200" dirty="0">
                <a:solidFill>
                  <a:schemeClr val="tx1"/>
                </a:solidFill>
              </a:rPr>
              <a:t>เพ่อกำหนดสายการบังคับบัญชา</a:t>
            </a:r>
          </a:p>
          <a:p>
            <a:r>
              <a:rPr lang="th-TH" sz="3200" dirty="0">
                <a:solidFill>
                  <a:schemeClr val="tx1"/>
                </a:solidFill>
              </a:rPr>
              <a:t>เพื่อจัดสรรการใช้ทรัพยากร</a:t>
            </a:r>
          </a:p>
          <a:p>
            <a:endParaRPr lang="th-TH" sz="3200" dirty="0" smtClean="0">
              <a:solidFill>
                <a:schemeClr val="tx1"/>
              </a:solidFill>
            </a:endParaRPr>
          </a:p>
          <a:p>
            <a:endParaRPr lang="th-TH" sz="3200" dirty="0">
              <a:solidFill>
                <a:schemeClr val="tx1"/>
              </a:solidFill>
            </a:endParaRP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4648200" y="2060848"/>
            <a:ext cx="4038600" cy="4525963"/>
          </a:xfrm>
          <a:prstGeom prst="rect">
            <a:avLst/>
          </a:prstGeom>
        </p:spPr>
        <p:txBody>
          <a:bodyPr/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None/>
            </a:pPr>
            <a:endParaRPr lang="th-TH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5595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หน้าที่การจัดองค์กร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416940" cy="3508977"/>
          </a:xfrm>
        </p:spPr>
        <p:txBody>
          <a:bodyPr/>
          <a:lstStyle/>
          <a:p>
            <a:r>
              <a:rPr lang="th-TH" sz="3200" dirty="0"/>
              <a:t>หน้าที่การจัดองค์กรเป็นภาระหน้าที่ของผู้จัดการหรือ</a:t>
            </a:r>
            <a:r>
              <a:rPr lang="th-TH" sz="3200" dirty="0" smtClean="0"/>
              <a:t>ผู้บริหาร จะต้อง</a:t>
            </a:r>
            <a:r>
              <a:rPr lang="th-TH" sz="3200" dirty="0"/>
              <a:t>ทำหน้าที่ในการวางแผนกำลังคน และทรัพยากรต่าง ๆ ภายในองค์การ เพื่อป้องกันการสูญเสียจากการใช้ทรัพยากรที่มีอยู่อย่างจำกัด ซึ่งหน้าที่การจัดองค์การจะมีผลต่อการออกแบบโครงสร้าง</a:t>
            </a:r>
            <a:r>
              <a:rPr lang="th-TH" sz="3200" dirty="0" smtClean="0"/>
              <a:t>องค์กร </a:t>
            </a:r>
            <a:r>
              <a:rPr lang="th-TH" sz="3200" dirty="0"/>
              <a:t>(</a:t>
            </a:r>
            <a:r>
              <a:rPr lang="en-US" sz="3200" dirty="0"/>
              <a:t>Organization structure)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107802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20</TotalTime>
  <Words>451</Words>
  <Application>Microsoft Office PowerPoint</Application>
  <PresentationFormat>On-screen Show (4:3)</PresentationFormat>
  <Paragraphs>50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Austin</vt:lpstr>
      <vt:lpstr>หน่วยที่ 3  องค์กรและ การบริหารงานในองค์กร</vt:lpstr>
      <vt:lpstr>สาระการเรียนรู้</vt:lpstr>
      <vt:lpstr>ผลการเรียนรู้ที่คาดหวัง</vt:lpstr>
      <vt:lpstr>สาระสำคัญ</vt:lpstr>
      <vt:lpstr>1. ความหมายของการจัดองค์กร</vt:lpstr>
      <vt:lpstr>2. ความสำคัญของการจัดองค์กร</vt:lpstr>
      <vt:lpstr>ประโยชน์</vt:lpstr>
      <vt:lpstr>3. วัตถุประสงค์ของการจัดองค์กร</vt:lpstr>
      <vt:lpstr>4. หน้าที่การจัดองค์กร</vt:lpstr>
      <vt:lpstr>รูปแบบขององค์กร</vt:lpstr>
      <vt:lpstr>6. การออกแบบและการจัดโครงสร้างองค์กร</vt:lpstr>
      <vt:lpstr>แสดงโครงสร้างองค์กรที่แปรผันตามการตัดสินใจในการเลือกโครงสร้าง (ปรับปรุงจาก John M. Ivancevich and Michael T. Matteson, แปลโดย สุธรรม รัตนโชติ, 2552: 387)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3  การบริหารงานภายในองค์กร</dc:title>
  <dc:creator>ssw</dc:creator>
  <cp:lastModifiedBy>ssw</cp:lastModifiedBy>
  <cp:revision>5</cp:revision>
  <cp:lastPrinted>2016-08-23T16:27:54Z</cp:lastPrinted>
  <dcterms:created xsi:type="dcterms:W3CDTF">2016-08-22T23:52:50Z</dcterms:created>
  <dcterms:modified xsi:type="dcterms:W3CDTF">2016-09-07T22:44:22Z</dcterms:modified>
</cp:coreProperties>
</file>