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11" r:id="rId3"/>
    <p:sldId id="312" r:id="rId4"/>
    <p:sldId id="313" r:id="rId5"/>
    <p:sldId id="314" r:id="rId6"/>
    <p:sldId id="315" r:id="rId7"/>
    <p:sldId id="316" r:id="rId8"/>
    <p:sldId id="317" r:id="rId9"/>
    <p:sldId id="320" r:id="rId10"/>
    <p:sldId id="319" r:id="rId11"/>
    <p:sldId id="321" r:id="rId12"/>
    <p:sldId id="322" r:id="rId13"/>
    <p:sldId id="323" r:id="rId14"/>
    <p:sldId id="302" r:id="rId15"/>
  </p:sldIdLst>
  <p:sldSz cx="9144000" cy="6858000" type="screen4x3"/>
  <p:notesSz cx="6799263" cy="99314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om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F3300"/>
    <a:srgbClr val="FF9966"/>
    <a:srgbClr val="3333CC"/>
    <a:srgbClr val="FFFF99"/>
    <a:srgbClr val="990099"/>
    <a:srgbClr val="CC0099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17" autoAdjust="0"/>
    <p:restoredTop sz="93792" autoAdjust="0"/>
  </p:normalViewPr>
  <p:slideViewPr>
    <p:cSldViewPr snapToGrid="0">
      <p:cViewPr varScale="1">
        <p:scale>
          <a:sx n="71" d="100"/>
          <a:sy n="71" d="100"/>
        </p:scale>
        <p:origin x="-1626" y="-108"/>
      </p:cViewPr>
      <p:guideLst>
        <p:guide orient="horz" pos="2160"/>
        <p:guide pos="2880"/>
      </p:guideLst>
    </p:cSldViewPr>
  </p:slid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th-TH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th-TH"/>
          </a:p>
        </p:txBody>
      </p:sp>
      <p:sp>
        <p:nvSpPr>
          <p:cNvPr id="829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29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8050"/>
            <a:ext cx="5440363" cy="446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th-TH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1992BDA9-2B90-4406-BB39-E3F0C1EAA589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996538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37F7D0-A89D-48DB-8CD5-C763042661BC}" type="slidenum">
              <a:rPr lang="en-US"/>
              <a:pPr/>
              <a:t>1</a:t>
            </a:fld>
            <a:endParaRPr lang="th-TH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74345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FCEFD6-7FAC-43A2-8BCF-95E3E38BBEBE}" type="slidenum">
              <a:rPr lang="en-US"/>
              <a:pPr/>
              <a:t>14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34940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53FDFA-E522-4D55-BC56-62EFC62CF52C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61700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A70F8F-47A8-4619-B649-7F7DEC5FF24D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53188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F02B4-3BD1-437F-A41C-394453963868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43112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D7F279-2BF5-419B-962D-3588AA4FC7D0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27477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89D713-28CF-4097-B6AE-6618F2D3208F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82512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D91583-A184-4EE5-B431-D28E20D326F7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55647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3D259B-644A-4AF0-AB42-0234770E65C8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63689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37EDD8-08D4-4ACA-A6C5-666D2EECC3C3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80803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CC9C7-CE3D-455D-8537-6DFFD580C03A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24891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ACD34A-E63C-4903-A2F0-30054FBB78EE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20344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9D4033-AA84-42D0-8BA3-AB03C62B14C4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36117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25FC1DC8-A5CE-47B7-B52A-EC899B44F71D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40F32-CABD-4B5C-BE96-1274AADDFB4D}" type="slidenum">
              <a:rPr lang="en-US"/>
              <a:pPr/>
              <a:t>1</a:t>
            </a:fld>
            <a:endParaRPr lang="th-TH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715963" y="324961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5467350" y="188912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>
                <a:solidFill>
                  <a:srgbClr val="FF00FF"/>
                </a:solidFill>
              </a:rPr>
              <a:t>บทที่</a:t>
            </a:r>
            <a:r>
              <a:rPr lang="th-TH" sz="3200">
                <a:solidFill>
                  <a:srgbClr val="FF00FF"/>
                </a:solidFill>
              </a:rPr>
              <a:t> </a:t>
            </a:r>
            <a:r>
              <a:rPr lang="en-US" sz="3200">
                <a:solidFill>
                  <a:srgbClr val="FF00FF"/>
                </a:solidFill>
              </a:rPr>
              <a:t> </a:t>
            </a:r>
            <a:endParaRPr lang="th-TH" sz="3200">
              <a:solidFill>
                <a:srgbClr val="FF00FF"/>
              </a:solidFill>
            </a:endParaRP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6980238" y="1681163"/>
            <a:ext cx="1416050" cy="12414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13</a:t>
            </a:r>
            <a:endParaRPr lang="th-TH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2088" name="Text Box 40"/>
          <p:cNvSpPr txBox="1">
            <a:spLocks noChangeArrowheads="1"/>
          </p:cNvSpPr>
          <p:nvPr/>
        </p:nvSpPr>
        <p:spPr bwMode="gray">
          <a:xfrm>
            <a:off x="1016000" y="974725"/>
            <a:ext cx="58562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latin typeface="Tahoma" pitchFamily="34" charset="0"/>
                <a:ea typeface="Gulim" pitchFamily="34" charset="-127"/>
              </a:rPr>
              <a:t>[</a:t>
            </a:r>
            <a:r>
              <a:rPr lang="th-TH" sz="3200">
                <a:latin typeface="Tahoma" pitchFamily="34" charset="0"/>
                <a:ea typeface="Gulim" pitchFamily="34" charset="-127"/>
                <a:cs typeface="Tahoma" pitchFamily="34" charset="0"/>
              </a:rPr>
              <a:t>ศูนย์ส่งเสริมวิชาการ</a:t>
            </a:r>
            <a:r>
              <a:rPr lang="th-TH" sz="3200">
                <a:latin typeface="Tahoma" pitchFamily="34" charset="0"/>
                <a:ea typeface="Gulim" pitchFamily="34" charset="-127"/>
              </a:rPr>
              <a:t>] ขอเสนอ:</a:t>
            </a:r>
          </a:p>
        </p:txBody>
      </p:sp>
      <p:sp>
        <p:nvSpPr>
          <p:cNvPr id="2104" name="Rectangle 56"/>
          <p:cNvSpPr>
            <a:spLocks noChangeArrowheads="1"/>
          </p:cNvSpPr>
          <p:nvPr/>
        </p:nvSpPr>
        <p:spPr bwMode="auto">
          <a:xfrm>
            <a:off x="1373057" y="3457575"/>
            <a:ext cx="6396303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6600" dirty="0">
                <a:solidFill>
                  <a:srgbClr val="990099"/>
                </a:solidFill>
              </a:rPr>
              <a:t> </a:t>
            </a:r>
            <a:r>
              <a:rPr lang="th-TH" sz="6600" dirty="0" smtClean="0">
                <a:solidFill>
                  <a:srgbClr val="990099"/>
                </a:solidFill>
              </a:rPr>
              <a:t>การสื่อสารทางอินเทอร์เน็ต</a:t>
            </a:r>
            <a:endParaRPr lang="th-TH" sz="6600" dirty="0">
              <a:solidFill>
                <a:srgbClr val="990099"/>
              </a:solidFill>
            </a:endParaRPr>
          </a:p>
          <a:p>
            <a:pPr algn="ctr"/>
            <a:r>
              <a:rPr lang="en-US" sz="6600" dirty="0">
                <a:solidFill>
                  <a:srgbClr val="3333CC"/>
                </a:solidFill>
              </a:rPr>
              <a:t>E-mail</a:t>
            </a:r>
            <a:endParaRPr lang="th-TH" sz="6600" dirty="0">
              <a:solidFill>
                <a:srgbClr val="3333CC"/>
              </a:solidFill>
              <a:latin typeface="Angsana New" pitchFamily="18" charset="-34"/>
            </a:endParaRPr>
          </a:p>
        </p:txBody>
      </p:sp>
      <p:pic>
        <p:nvPicPr>
          <p:cNvPr id="2112" name="Picture 6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763" y="4508500"/>
            <a:ext cx="1598612" cy="157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13" name="Picture 6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263" y="1776413"/>
            <a:ext cx="230505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0EFC-59A5-44FD-88F5-484B488C2FE5}" type="slidenum">
              <a:rPr lang="en-US"/>
              <a:pPr/>
              <a:t>10</a:t>
            </a:fld>
            <a:endParaRPr lang="th-TH"/>
          </a:p>
        </p:txBody>
      </p:sp>
      <p:sp>
        <p:nvSpPr>
          <p:cNvPr id="270340" name="AutoShape 4"/>
          <p:cNvSpPr>
            <a:spLocks noChangeArrowheads="1"/>
          </p:cNvSpPr>
          <p:nvPr/>
        </p:nvSpPr>
        <p:spPr bwMode="auto">
          <a:xfrm>
            <a:off x="1458913" y="615950"/>
            <a:ext cx="6008687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การตอบจดหมายกลับ</a:t>
            </a:r>
          </a:p>
        </p:txBody>
      </p:sp>
      <p:pic>
        <p:nvPicPr>
          <p:cNvPr id="270358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t="8937" r="39999" b="9146"/>
          <a:stretch>
            <a:fillRect/>
          </a:stretch>
        </p:blipFill>
        <p:spPr bwMode="auto">
          <a:xfrm>
            <a:off x="536575" y="1408113"/>
            <a:ext cx="4019550" cy="514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0359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8937" r="46419" b="9521"/>
          <a:stretch>
            <a:fillRect/>
          </a:stretch>
        </p:blipFill>
        <p:spPr bwMode="auto">
          <a:xfrm>
            <a:off x="4557713" y="1419225"/>
            <a:ext cx="4060825" cy="5037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0360" name="Rectangle 24"/>
          <p:cNvSpPr>
            <a:spLocks noChangeArrowheads="1"/>
          </p:cNvSpPr>
          <p:nvPr/>
        </p:nvSpPr>
        <p:spPr bwMode="auto">
          <a:xfrm>
            <a:off x="1020763" y="2851150"/>
            <a:ext cx="3197225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>
                <a:latin typeface="Angsana New" pitchFamily="18" charset="-34"/>
              </a:rPr>
              <a:t>1.  คลิกที่  จดหมายที่ต้องการเปิดอ่าน</a:t>
            </a:r>
          </a:p>
        </p:txBody>
      </p:sp>
      <p:sp>
        <p:nvSpPr>
          <p:cNvPr id="270361" name="Rectangle 25"/>
          <p:cNvSpPr>
            <a:spLocks noChangeArrowheads="1"/>
          </p:cNvSpPr>
          <p:nvPr/>
        </p:nvSpPr>
        <p:spPr bwMode="auto">
          <a:xfrm>
            <a:off x="2444750" y="4751388"/>
            <a:ext cx="2051050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>
                <a:latin typeface="Angsana New" pitchFamily="18" charset="-34"/>
              </a:rPr>
              <a:t>2.  คลิกที่ปุ่ม  ตอบกลับ</a:t>
            </a:r>
          </a:p>
        </p:txBody>
      </p:sp>
      <p:sp>
        <p:nvSpPr>
          <p:cNvPr id="270362" name="Rectangle 26"/>
          <p:cNvSpPr>
            <a:spLocks noChangeArrowheads="1"/>
          </p:cNvSpPr>
          <p:nvPr/>
        </p:nvSpPr>
        <p:spPr bwMode="auto">
          <a:xfrm>
            <a:off x="4975225" y="3906838"/>
            <a:ext cx="2949575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>
                <a:latin typeface="Angsana New" pitchFamily="18" charset="-34"/>
              </a:rPr>
              <a:t>3.  พิมพ์เนื้อหาที่ต้องการตอบกลับ</a:t>
            </a:r>
          </a:p>
        </p:txBody>
      </p:sp>
      <p:sp>
        <p:nvSpPr>
          <p:cNvPr id="270363" name="Rectangle 27"/>
          <p:cNvSpPr>
            <a:spLocks noChangeArrowheads="1"/>
          </p:cNvSpPr>
          <p:nvPr/>
        </p:nvSpPr>
        <p:spPr bwMode="auto">
          <a:xfrm>
            <a:off x="7045325" y="2239963"/>
            <a:ext cx="1528763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>
                <a:latin typeface="Angsana New" pitchFamily="18" charset="-34"/>
              </a:rPr>
              <a:t>5.  คลิกที่ปุ่ม  ส่ง</a:t>
            </a:r>
          </a:p>
        </p:txBody>
      </p:sp>
      <p:sp>
        <p:nvSpPr>
          <p:cNvPr id="270364" name="Rectangle 28"/>
          <p:cNvSpPr>
            <a:spLocks noChangeArrowheads="1"/>
          </p:cNvSpPr>
          <p:nvPr/>
        </p:nvSpPr>
        <p:spPr bwMode="auto">
          <a:xfrm>
            <a:off x="4984750" y="4387850"/>
            <a:ext cx="3536950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>
                <a:latin typeface="Angsana New" pitchFamily="18" charset="-34"/>
              </a:rPr>
              <a:t>4.  สังเกตจะมีเนื้อหาจดหมายเดิมด้านล่าง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5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0D00A-630C-49E1-92B1-0288DFDC87BF}" type="slidenum">
              <a:rPr lang="en-US"/>
              <a:pPr/>
              <a:t>11</a:t>
            </a:fld>
            <a:endParaRPr lang="th-TH"/>
          </a:p>
        </p:txBody>
      </p:sp>
      <p:sp>
        <p:nvSpPr>
          <p:cNvPr id="272388" name="AutoShape 4"/>
          <p:cNvSpPr>
            <a:spLocks noChangeArrowheads="1"/>
          </p:cNvSpPr>
          <p:nvPr/>
        </p:nvSpPr>
        <p:spPr bwMode="auto">
          <a:xfrm>
            <a:off x="1631950" y="617538"/>
            <a:ext cx="61563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การแนบไฟล์ไปกับจดหมาย</a:t>
            </a:r>
          </a:p>
        </p:txBody>
      </p:sp>
      <p:pic>
        <p:nvPicPr>
          <p:cNvPr id="272405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4" t="8749" r="42148" b="15416"/>
          <a:stretch>
            <a:fillRect/>
          </a:stretch>
        </p:blipFill>
        <p:spPr bwMode="auto">
          <a:xfrm>
            <a:off x="393700" y="1312863"/>
            <a:ext cx="4365625" cy="505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2407" name="Rectangle 23"/>
          <p:cNvSpPr>
            <a:spLocks noChangeArrowheads="1"/>
          </p:cNvSpPr>
          <p:nvPr/>
        </p:nvSpPr>
        <p:spPr bwMode="auto">
          <a:xfrm>
            <a:off x="4818063" y="2446338"/>
            <a:ext cx="2752725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1.   คลิกที่ปุ่ม   แนบ--&gt;ไฟล์</a:t>
            </a:r>
          </a:p>
        </p:txBody>
      </p:sp>
      <p:sp>
        <p:nvSpPr>
          <p:cNvPr id="272408" name="Rectangle 24"/>
          <p:cNvSpPr>
            <a:spLocks noChangeArrowheads="1"/>
          </p:cNvSpPr>
          <p:nvPr/>
        </p:nvSpPr>
        <p:spPr bwMode="auto">
          <a:xfrm>
            <a:off x="4808538" y="3041650"/>
            <a:ext cx="3860800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2.  เลือกไฟล์ที่ต้องการแนบกับจดหมาย</a:t>
            </a:r>
          </a:p>
        </p:txBody>
      </p:sp>
      <p:sp>
        <p:nvSpPr>
          <p:cNvPr id="272409" name="Rectangle 25"/>
          <p:cNvSpPr>
            <a:spLocks noChangeArrowheads="1"/>
          </p:cNvSpPr>
          <p:nvPr/>
        </p:nvSpPr>
        <p:spPr bwMode="auto">
          <a:xfrm>
            <a:off x="4821238" y="3679825"/>
            <a:ext cx="2030412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3.  คลิกที่ปุ่ม  Open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A8366-50F3-4DA6-976E-1865A61FD99D}" type="slidenum">
              <a:rPr lang="en-US"/>
              <a:pPr/>
              <a:t>12</a:t>
            </a:fld>
            <a:endParaRPr lang="th-TH"/>
          </a:p>
        </p:txBody>
      </p:sp>
      <p:sp>
        <p:nvSpPr>
          <p:cNvPr id="273412" name="AutoShape 4"/>
          <p:cNvSpPr>
            <a:spLocks noChangeArrowheads="1"/>
          </p:cNvSpPr>
          <p:nvPr/>
        </p:nvSpPr>
        <p:spPr bwMode="auto">
          <a:xfrm>
            <a:off x="2097088" y="776288"/>
            <a:ext cx="560387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การแนบไฟล์ไปกับจดหมาย (ต่อ)</a:t>
            </a:r>
          </a:p>
        </p:txBody>
      </p:sp>
      <p:pic>
        <p:nvPicPr>
          <p:cNvPr id="273429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9" t="8749" r="43932" b="8000"/>
          <a:stretch>
            <a:fillRect/>
          </a:stretch>
        </p:blipFill>
        <p:spPr bwMode="auto">
          <a:xfrm>
            <a:off x="714375" y="1477963"/>
            <a:ext cx="4019550" cy="503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3430" name="Rectangle 22"/>
          <p:cNvSpPr>
            <a:spLocks noChangeArrowheads="1"/>
          </p:cNvSpPr>
          <p:nvPr/>
        </p:nvSpPr>
        <p:spPr bwMode="auto">
          <a:xfrm>
            <a:off x="4864100" y="1951038"/>
            <a:ext cx="2655888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4. จะปรากฎชื่อไฟล์ที่แนบ</a:t>
            </a:r>
          </a:p>
        </p:txBody>
      </p:sp>
      <p:sp>
        <p:nvSpPr>
          <p:cNvPr id="273431" name="Rectangle 23"/>
          <p:cNvSpPr>
            <a:spLocks noChangeArrowheads="1"/>
          </p:cNvSpPr>
          <p:nvPr/>
        </p:nvSpPr>
        <p:spPr bwMode="auto">
          <a:xfrm>
            <a:off x="4891088" y="2952750"/>
            <a:ext cx="1806575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5.  คลิกที่ปุ่ม  ส่ง </a:t>
            </a:r>
          </a:p>
        </p:txBody>
      </p:sp>
      <p:sp>
        <p:nvSpPr>
          <p:cNvPr id="273432" name="Rectangle 24"/>
          <p:cNvSpPr>
            <a:spLocks noChangeArrowheads="1"/>
          </p:cNvSpPr>
          <p:nvPr/>
        </p:nvSpPr>
        <p:spPr bwMode="auto">
          <a:xfrm>
            <a:off x="4375150" y="3833813"/>
            <a:ext cx="4572000" cy="18002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>
                <a:latin typeface="Angsana New" pitchFamily="18" charset="-34"/>
              </a:rPr>
              <a:t>6.  จดหมายถูกส่งเรียบร้อย จะปรากฎข้อความ</a:t>
            </a:r>
          </a:p>
          <a:p>
            <a:r>
              <a:rPr lang="th-TH">
                <a:latin typeface="Angsana New" pitchFamily="18" charset="-34"/>
              </a:rPr>
              <a:t>     จดหมายของคุณถูกส่งไปยังผู้รับต่อไปนี้:</a:t>
            </a:r>
          </a:p>
          <a:p>
            <a:r>
              <a:rPr lang="th-TH">
                <a:latin typeface="Angsana New" pitchFamily="18" charset="-34"/>
              </a:rPr>
              <a:t>     kruampa@windowslive.com เป็นผู้ติดต่อ</a:t>
            </a:r>
          </a:p>
          <a:p>
            <a:r>
              <a:rPr lang="th-TH">
                <a:latin typeface="Angsana New" pitchFamily="18" charset="-34"/>
              </a:rPr>
              <a:t>     อยู่แล้ว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A8366-50F3-4DA6-976E-1865A61FD99D}" type="slidenum">
              <a:rPr lang="en-US"/>
              <a:pPr/>
              <a:t>13</a:t>
            </a:fld>
            <a:endParaRPr lang="th-TH"/>
          </a:p>
        </p:txBody>
      </p:sp>
      <p:sp>
        <p:nvSpPr>
          <p:cNvPr id="273412" name="AutoShape 4"/>
          <p:cNvSpPr>
            <a:spLocks noChangeArrowheads="1"/>
          </p:cNvSpPr>
          <p:nvPr/>
        </p:nvSpPr>
        <p:spPr bwMode="auto">
          <a:xfrm>
            <a:off x="1705233" y="776288"/>
            <a:ext cx="6387586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>
                <a:latin typeface="Angsana New" pitchFamily="18" charset="-34"/>
              </a:rPr>
              <a:t>กา</a:t>
            </a:r>
            <a:r>
              <a:rPr lang="th-TH" sz="4000" dirty="0" smtClean="0">
                <a:latin typeface="Angsana New" pitchFamily="18" charset="-34"/>
              </a:rPr>
              <a:t>รดาวน์โหลดไฟล์ที่แนบมากับจดหมาย</a:t>
            </a:r>
            <a:endParaRPr lang="th-TH" sz="4000" dirty="0">
              <a:latin typeface="Angsana New" pitchFamily="18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228" y="1651001"/>
            <a:ext cx="4217772" cy="2362500"/>
          </a:xfrm>
          <a:prstGeom prst="rect">
            <a:avLst/>
          </a:prstGeom>
        </p:spPr>
      </p:pic>
      <p:pic>
        <p:nvPicPr>
          <p:cNvPr id="1026" name="Picture 2" descr="C:\Users\kritamet\AppData\Local\Temp\SNAGHTML88f35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60" y="3154083"/>
            <a:ext cx="2882730" cy="2780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8822" y="4396597"/>
            <a:ext cx="5237506" cy="717000"/>
          </a:xfrm>
          <a:prstGeom prst="rect">
            <a:avLst/>
          </a:prstGeom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2047088" y="2716416"/>
            <a:ext cx="76614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7921995" y="4291107"/>
            <a:ext cx="1837" cy="34309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637077" y="2526077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❶</a:t>
            </a:r>
            <a:endParaRPr lang="th-TH" sz="2000" dirty="0"/>
          </a:p>
        </p:txBody>
      </p:sp>
      <p:sp>
        <p:nvSpPr>
          <p:cNvPr id="18" name="Rectangle 17"/>
          <p:cNvSpPr/>
          <p:nvPr/>
        </p:nvSpPr>
        <p:spPr>
          <a:xfrm>
            <a:off x="1489003" y="4950642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❷</a:t>
            </a:r>
            <a:endParaRPr lang="th-TH" sz="2000" dirty="0"/>
          </a:p>
        </p:txBody>
      </p:sp>
      <p:sp>
        <p:nvSpPr>
          <p:cNvPr id="19" name="Rectangle 18"/>
          <p:cNvSpPr/>
          <p:nvPr/>
        </p:nvSpPr>
        <p:spPr>
          <a:xfrm>
            <a:off x="7658942" y="3996487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❸</a:t>
            </a:r>
            <a:endParaRPr lang="th-TH" sz="2000" dirty="0"/>
          </a:p>
        </p:txBody>
      </p:sp>
      <p:cxnSp>
        <p:nvCxnSpPr>
          <p:cNvPr id="21" name="Straight Connector 20"/>
          <p:cNvCxnSpPr/>
          <p:nvPr/>
        </p:nvCxnSpPr>
        <p:spPr>
          <a:xfrm>
            <a:off x="864959" y="5150697"/>
            <a:ext cx="76614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4704509" y="1708667"/>
            <a:ext cx="4251232" cy="224676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r>
              <a:rPr lang="th-TH" b="1" dirty="0" smtClean="0"/>
              <a:t>1. เปิดจดหมายออกมาอ่านก่อน</a:t>
            </a:r>
          </a:p>
          <a:p>
            <a:r>
              <a:rPr lang="th-TH" b="1" dirty="0" smtClean="0"/>
              <a:t>2. คลิกที่ปุ่ม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Download</a:t>
            </a:r>
            <a:endParaRPr lang="th-TH" b="1" dirty="0" smtClean="0">
              <a:solidFill>
                <a:srgbClr val="FF0000"/>
              </a:solidFill>
              <a:latin typeface="Angsana New" panose="02020603050405020304" pitchFamily="18" charset="-34"/>
            </a:endParaRPr>
          </a:p>
          <a:p>
            <a:r>
              <a:rPr lang="th-TH" b="1" dirty="0" smtClean="0">
                <a:latin typeface="Angsana New" panose="02020603050405020304" pitchFamily="18" charset="-34"/>
              </a:rPr>
              <a:t>3. คลิก</a:t>
            </a:r>
            <a:r>
              <a:rPr lang="th-TH" dirty="0" smtClean="0">
                <a:latin typeface="Angsana New" panose="02020603050405020304" pitchFamily="18" charset="-34"/>
              </a:rPr>
              <a:t>ที่คำสั่ง </a:t>
            </a:r>
            <a:r>
              <a:rPr lang="en-US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Save as</a:t>
            </a:r>
          </a:p>
          <a:p>
            <a:r>
              <a:rPr lang="en-US" b="1" dirty="0" smtClean="0">
                <a:latin typeface="Angsana New" panose="02020603050405020304" pitchFamily="18" charset="-34"/>
              </a:rPr>
              <a:t>4. </a:t>
            </a:r>
            <a:r>
              <a:rPr lang="th-TH" dirty="0" smtClean="0">
                <a:latin typeface="Angsana New" panose="02020603050405020304" pitchFamily="18" charset="-34"/>
              </a:rPr>
              <a:t>เลือกโฟลเดอร์ที่ต้องการจัดเก็บ</a:t>
            </a:r>
          </a:p>
          <a:p>
            <a:r>
              <a:rPr lang="th-TH" b="1" dirty="0" smtClean="0">
                <a:latin typeface="Angsana New" panose="02020603050405020304" pitchFamily="18" charset="-34"/>
              </a:rPr>
              <a:t>5. คลิกที่ปุ่ม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Save</a:t>
            </a:r>
            <a:endParaRPr lang="th-TH" dirty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9629" y="5172159"/>
            <a:ext cx="4220104" cy="1228894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4958786" y="4915185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❹</a:t>
            </a:r>
            <a:endParaRPr lang="th-TH" sz="2000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5215438" y="5238094"/>
            <a:ext cx="0" cy="1766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4958786" y="6000943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❺</a:t>
            </a:r>
            <a:endParaRPr lang="th-TH" sz="2000" dirty="0"/>
          </a:p>
        </p:txBody>
      </p:sp>
      <p:cxnSp>
        <p:nvCxnSpPr>
          <p:cNvPr id="28" name="Straight Connector 27"/>
          <p:cNvCxnSpPr/>
          <p:nvPr/>
        </p:nvCxnSpPr>
        <p:spPr>
          <a:xfrm>
            <a:off x="5295655" y="6199452"/>
            <a:ext cx="22192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684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7B48D-8630-470B-87FB-C423FB571629}" type="slidenum">
              <a:rPr lang="en-US"/>
              <a:pPr/>
              <a:t>14</a:t>
            </a:fld>
            <a:endParaRPr lang="th-TH"/>
          </a:p>
        </p:txBody>
      </p:sp>
      <p:sp>
        <p:nvSpPr>
          <p:cNvPr id="87043" name="Line 3"/>
          <p:cNvSpPr>
            <a:spLocks noChangeShapeType="1"/>
          </p:cNvSpPr>
          <p:nvPr/>
        </p:nvSpPr>
        <p:spPr bwMode="auto">
          <a:xfrm>
            <a:off x="700088" y="335756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5451475" y="199707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>
                <a:solidFill>
                  <a:srgbClr val="FF00FF"/>
                </a:solidFill>
              </a:rPr>
              <a:t>บทที่</a:t>
            </a:r>
            <a:r>
              <a:rPr lang="th-TH" sz="3200">
                <a:solidFill>
                  <a:srgbClr val="FF00FF"/>
                </a:solidFill>
              </a:rPr>
              <a:t> </a:t>
            </a:r>
            <a:r>
              <a:rPr lang="en-US" sz="3200">
                <a:solidFill>
                  <a:srgbClr val="FF00FF"/>
                </a:solidFill>
              </a:rPr>
              <a:t> </a:t>
            </a:r>
            <a:endParaRPr lang="th-TH" sz="3200">
              <a:solidFill>
                <a:srgbClr val="FF00FF"/>
              </a:solidFill>
            </a:endParaRPr>
          </a:p>
        </p:txBody>
      </p:sp>
      <p:sp>
        <p:nvSpPr>
          <p:cNvPr id="87045" name="WordArt 5"/>
          <p:cNvSpPr>
            <a:spLocks noChangeArrowheads="1" noChangeShapeType="1" noTextEdit="1"/>
          </p:cNvSpPr>
          <p:nvPr/>
        </p:nvSpPr>
        <p:spPr bwMode="auto">
          <a:xfrm>
            <a:off x="6964363" y="1701800"/>
            <a:ext cx="1196975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13</a:t>
            </a:r>
            <a:endParaRPr lang="th-TH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gray">
          <a:xfrm>
            <a:off x="782638" y="2016125"/>
            <a:ext cx="381317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6600">
                <a:solidFill>
                  <a:srgbClr val="FF3300"/>
                </a:solidFill>
                <a:latin typeface="Tahoma" pitchFamily="34" charset="0"/>
                <a:ea typeface="Gulim" pitchFamily="34" charset="-127"/>
              </a:rPr>
              <a:t>จบการนำเสนอ</a:t>
            </a:r>
          </a:p>
        </p:txBody>
      </p:sp>
      <p:sp>
        <p:nvSpPr>
          <p:cNvPr id="87062" name="Rectangle 22"/>
          <p:cNvSpPr>
            <a:spLocks noChangeArrowheads="1"/>
          </p:cNvSpPr>
          <p:nvPr/>
        </p:nvSpPr>
        <p:spPr bwMode="auto">
          <a:xfrm>
            <a:off x="1301619" y="3762375"/>
            <a:ext cx="6396303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6600" dirty="0">
                <a:solidFill>
                  <a:srgbClr val="990099"/>
                </a:solidFill>
              </a:rPr>
              <a:t> </a:t>
            </a:r>
            <a:r>
              <a:rPr lang="th-TH" sz="6600" dirty="0" smtClean="0">
                <a:solidFill>
                  <a:srgbClr val="990099"/>
                </a:solidFill>
              </a:rPr>
              <a:t>การสื่อสารทางอินเทอร์เน็ต</a:t>
            </a:r>
            <a:endParaRPr lang="th-TH" sz="6600" dirty="0">
              <a:solidFill>
                <a:srgbClr val="990099"/>
              </a:solidFill>
            </a:endParaRPr>
          </a:p>
          <a:p>
            <a:pPr algn="ctr"/>
            <a:r>
              <a:rPr lang="en-US" sz="6600" dirty="0">
                <a:solidFill>
                  <a:srgbClr val="3333CC"/>
                </a:solidFill>
              </a:rPr>
              <a:t>E-mail</a:t>
            </a:r>
            <a:endParaRPr lang="th-TH" sz="6600" dirty="0">
              <a:solidFill>
                <a:srgbClr val="3333CC"/>
              </a:solidFill>
              <a:latin typeface="Angsana New" pitchFamily="18" charset="-34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6B9F5-5B06-4E85-A822-52FEC1A92585}" type="slidenum">
              <a:rPr lang="en-US"/>
              <a:pPr/>
              <a:t>2</a:t>
            </a:fld>
            <a:endParaRPr lang="th-TH"/>
          </a:p>
        </p:txBody>
      </p:sp>
      <p:sp>
        <p:nvSpPr>
          <p:cNvPr id="252932" name="AutoShape 4"/>
          <p:cNvSpPr>
            <a:spLocks noChangeArrowheads="1"/>
          </p:cNvSpPr>
          <p:nvPr/>
        </p:nvSpPr>
        <p:spPr bwMode="auto">
          <a:xfrm>
            <a:off x="312738" y="776288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การทำงานของจดหมายอิเล็กทรอนิกส์</a:t>
            </a:r>
          </a:p>
        </p:txBody>
      </p:sp>
      <p:sp>
        <p:nvSpPr>
          <p:cNvPr id="252948" name="Text Box 20"/>
          <p:cNvSpPr txBox="1">
            <a:spLocks noChangeArrowheads="1"/>
          </p:cNvSpPr>
          <p:nvPr/>
        </p:nvSpPr>
        <p:spPr bwMode="gray">
          <a:xfrm>
            <a:off x="433388" y="1860550"/>
            <a:ext cx="7829550" cy="33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th-TH" sz="3600" dirty="0">
                <a:latin typeface="Angsana New" pitchFamily="18" charset="-34"/>
                <a:ea typeface="Gulim" pitchFamily="34" charset="-127"/>
              </a:rPr>
              <a:t>จดหมายอิเล็กทรอนิกส์หรือเรียกสั้น ๆ ว่า  </a:t>
            </a:r>
            <a:r>
              <a:rPr lang="en-US" sz="3600" dirty="0">
                <a:solidFill>
                  <a:srgbClr val="FF3300"/>
                </a:solidFill>
                <a:latin typeface="Angsana New" pitchFamily="18" charset="-34"/>
                <a:ea typeface="Gulim" pitchFamily="34" charset="-127"/>
              </a:rPr>
              <a:t>“</a:t>
            </a:r>
            <a:r>
              <a:rPr lang="th-TH" sz="3600" dirty="0" smtClean="0">
                <a:solidFill>
                  <a:srgbClr val="FF3300"/>
                </a:solidFill>
                <a:latin typeface="Angsana New" pitchFamily="18" charset="-34"/>
                <a:ea typeface="Gulim" pitchFamily="34" charset="-127"/>
              </a:rPr>
              <a:t>อีเมล</a:t>
            </a:r>
            <a:r>
              <a:rPr lang="en-US" sz="3600" dirty="0" smtClean="0">
                <a:solidFill>
                  <a:srgbClr val="FF3300"/>
                </a:solidFill>
                <a:latin typeface="Angsana New" pitchFamily="18" charset="-34"/>
                <a:ea typeface="Gulim" pitchFamily="34" charset="-127"/>
              </a:rPr>
              <a:t>” </a:t>
            </a:r>
            <a:r>
              <a:rPr lang="th-TH" sz="3600" dirty="0">
                <a:solidFill>
                  <a:srgbClr val="FF3300"/>
                </a:solidFill>
                <a:latin typeface="Angsana New" pitchFamily="18" charset="-34"/>
                <a:ea typeface="Gulim" pitchFamily="34" charset="-127"/>
              </a:rPr>
              <a:t>(</a:t>
            </a:r>
            <a:r>
              <a:rPr lang="en-US" sz="3600" dirty="0">
                <a:solidFill>
                  <a:srgbClr val="FF3300"/>
                </a:solidFill>
                <a:latin typeface="Angsana New" pitchFamily="18" charset="-34"/>
                <a:ea typeface="Gulim" pitchFamily="34" charset="-127"/>
              </a:rPr>
              <a:t>E-mail</a:t>
            </a:r>
            <a:r>
              <a:rPr lang="th-TH" sz="3600" dirty="0">
                <a:solidFill>
                  <a:srgbClr val="FF3300"/>
                </a:solidFill>
                <a:latin typeface="Angsana New" pitchFamily="18" charset="-34"/>
                <a:ea typeface="Gulim" pitchFamily="34" charset="-127"/>
              </a:rPr>
              <a:t> หรือ </a:t>
            </a:r>
            <a:r>
              <a:rPr lang="en-US" sz="3600" dirty="0" smtClean="0">
                <a:solidFill>
                  <a:srgbClr val="FF3300"/>
                </a:solidFill>
                <a:latin typeface="Angsana New" pitchFamily="18" charset="-34"/>
                <a:ea typeface="Gulim" pitchFamily="34" charset="-127"/>
              </a:rPr>
              <a:t>Electronic Mail</a:t>
            </a:r>
            <a:r>
              <a:rPr lang="th-TH" sz="3600" dirty="0">
                <a:solidFill>
                  <a:srgbClr val="FF3300"/>
                </a:solidFill>
                <a:latin typeface="Angsana New" pitchFamily="18" charset="-34"/>
                <a:ea typeface="Gulim" pitchFamily="34" charset="-127"/>
              </a:rPr>
              <a:t>) </a:t>
            </a:r>
            <a:r>
              <a:rPr lang="th-TH" sz="3600" dirty="0">
                <a:latin typeface="Angsana New" pitchFamily="18" charset="-34"/>
                <a:ea typeface="Gulim" pitchFamily="34" charset="-127"/>
              </a:rPr>
              <a:t>คือจดหมายที่พิมพ์ขึ้นมาบน</a:t>
            </a:r>
            <a:r>
              <a:rPr lang="th-TH" sz="3600" dirty="0" smtClean="0">
                <a:latin typeface="Angsana New" pitchFamily="18" charset="-34"/>
                <a:ea typeface="Gulim" pitchFamily="34" charset="-127"/>
              </a:rPr>
              <a:t>เครื่องคอมพิวเตอร์ </a:t>
            </a:r>
            <a:r>
              <a:rPr lang="th-TH" sz="3600" dirty="0">
                <a:latin typeface="Angsana New" pitchFamily="18" charset="-34"/>
                <a:ea typeface="Gulim" pitchFamily="34" charset="-127"/>
              </a:rPr>
              <a:t>และจัดส่งถึงผู้รับผ่านทางระบบอินเทอร์เน็ต</a:t>
            </a:r>
          </a:p>
          <a:p>
            <a:pPr algn="thaiDist">
              <a:spcBef>
                <a:spcPct val="50000"/>
              </a:spcBef>
            </a:pPr>
            <a:r>
              <a:rPr lang="th-TH" sz="3600" dirty="0">
                <a:latin typeface="Angsana New" pitchFamily="18" charset="-34"/>
                <a:ea typeface="Gulim" pitchFamily="34" charset="-127"/>
              </a:rPr>
              <a:t>รูปแบบ</a:t>
            </a:r>
            <a:r>
              <a:rPr lang="th-TH" sz="3600" dirty="0" smtClean="0">
                <a:latin typeface="Angsana New" pitchFamily="18" charset="-34"/>
                <a:ea typeface="Gulim" pitchFamily="34" charset="-127"/>
              </a:rPr>
              <a:t>อีเมลแอดเดรส </a:t>
            </a:r>
            <a:r>
              <a:rPr lang="th-TH" sz="3600" dirty="0">
                <a:latin typeface="Angsana New" pitchFamily="18" charset="-34"/>
                <a:ea typeface="Gulim" pitchFamily="34" charset="-127"/>
              </a:rPr>
              <a:t>(</a:t>
            </a:r>
            <a:r>
              <a:rPr lang="en-US" sz="3600" dirty="0">
                <a:latin typeface="Angsana New" pitchFamily="18" charset="-34"/>
                <a:ea typeface="Gulim" pitchFamily="34" charset="-127"/>
              </a:rPr>
              <a:t>E-mail Address</a:t>
            </a:r>
            <a:r>
              <a:rPr lang="th-TH" sz="3600" dirty="0">
                <a:latin typeface="Angsana New" pitchFamily="18" charset="-34"/>
                <a:ea typeface="Gulim" pitchFamily="34" charset="-127"/>
              </a:rPr>
              <a:t>)</a:t>
            </a:r>
          </a:p>
          <a:p>
            <a:pPr algn="thaiDist">
              <a:spcBef>
                <a:spcPct val="50000"/>
              </a:spcBef>
            </a:pPr>
            <a:endParaRPr lang="th-TH" sz="3600" dirty="0">
              <a:latin typeface="Angsana New" pitchFamily="18" charset="-34"/>
              <a:ea typeface="Gulim" pitchFamily="34" charset="-127"/>
            </a:endParaRPr>
          </a:p>
        </p:txBody>
      </p:sp>
      <p:pic>
        <p:nvPicPr>
          <p:cNvPr id="252949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" y="4545013"/>
            <a:ext cx="6037263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2952" name="Line 24"/>
          <p:cNvSpPr>
            <a:spLocks noChangeShapeType="1"/>
          </p:cNvSpPr>
          <p:nvPr/>
        </p:nvSpPr>
        <p:spPr bwMode="auto">
          <a:xfrm flipH="1" flipV="1">
            <a:off x="2457450" y="4984750"/>
            <a:ext cx="9525" cy="519113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52953" name="Line 25"/>
          <p:cNvSpPr>
            <a:spLocks noChangeShapeType="1"/>
          </p:cNvSpPr>
          <p:nvPr/>
        </p:nvSpPr>
        <p:spPr bwMode="auto">
          <a:xfrm flipH="1" flipV="1">
            <a:off x="5083175" y="5013325"/>
            <a:ext cx="9525" cy="519113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52950" name="Rectangle 22"/>
          <p:cNvSpPr>
            <a:spLocks noChangeArrowheads="1"/>
          </p:cNvSpPr>
          <p:nvPr/>
        </p:nvSpPr>
        <p:spPr bwMode="auto">
          <a:xfrm>
            <a:off x="1773238" y="5434013"/>
            <a:ext cx="952500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/>
              <a:t>ชื่อ</a:t>
            </a:r>
            <a:r>
              <a:rPr lang="th-TH" dirty="0" smtClean="0"/>
              <a:t>อีเมล</a:t>
            </a:r>
            <a:endParaRPr lang="th-TH" dirty="0"/>
          </a:p>
        </p:txBody>
      </p:sp>
      <p:sp>
        <p:nvSpPr>
          <p:cNvPr id="252951" name="Rectangle 23"/>
          <p:cNvSpPr>
            <a:spLocks noChangeArrowheads="1"/>
          </p:cNvSpPr>
          <p:nvPr/>
        </p:nvSpPr>
        <p:spPr bwMode="auto">
          <a:xfrm>
            <a:off x="3594100" y="5405438"/>
            <a:ext cx="3371850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ชื่อผู้ให้บริการ www.hotmail.com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E0FFD-7E09-477A-8E75-283636C05ED4}" type="slidenum">
              <a:rPr lang="en-US"/>
              <a:pPr/>
              <a:t>3</a:t>
            </a:fld>
            <a:endParaRPr lang="th-TH"/>
          </a:p>
        </p:txBody>
      </p:sp>
      <p:sp>
        <p:nvSpPr>
          <p:cNvPr id="262148" name="AutoShape 4"/>
          <p:cNvSpPr>
            <a:spLocks noChangeArrowheads="1"/>
          </p:cNvSpPr>
          <p:nvPr/>
        </p:nvSpPr>
        <p:spPr bwMode="auto">
          <a:xfrm>
            <a:off x="312738" y="776288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>
                <a:latin typeface="Angsana New" pitchFamily="18" charset="-34"/>
              </a:rPr>
              <a:t>เว็บไซต์ต่าง ๆ ที่ให้บริการฟรี</a:t>
            </a:r>
            <a:r>
              <a:rPr lang="th-TH" sz="4000" dirty="0" smtClean="0">
                <a:latin typeface="Angsana New" pitchFamily="18" charset="-34"/>
              </a:rPr>
              <a:t>อีเมล</a:t>
            </a:r>
            <a:endParaRPr lang="th-TH" sz="4000" dirty="0">
              <a:latin typeface="Angsana New" pitchFamily="18" charset="-34"/>
            </a:endParaRPr>
          </a:p>
        </p:txBody>
      </p:sp>
      <p:sp>
        <p:nvSpPr>
          <p:cNvPr id="262156" name="Rectangle 12"/>
          <p:cNvSpPr>
            <a:spLocks noChangeArrowheads="1"/>
          </p:cNvSpPr>
          <p:nvPr/>
        </p:nvSpPr>
        <p:spPr bwMode="auto">
          <a:xfrm>
            <a:off x="422275" y="3173413"/>
            <a:ext cx="3395663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>
                <a:latin typeface="Angsana New" pitchFamily="18" charset="-34"/>
              </a:rPr>
              <a:t>เว็บไซต์ www.ThaiMail.com</a:t>
            </a:r>
          </a:p>
          <a:p>
            <a:r>
              <a:rPr lang="th-TH">
                <a:latin typeface="Angsana New" pitchFamily="18" charset="-34"/>
              </a:rPr>
              <a:t>พื้นที่ให้บริการ  5 เมกะไบต์ (MB)</a:t>
            </a:r>
          </a:p>
        </p:txBody>
      </p:sp>
      <p:sp>
        <p:nvSpPr>
          <p:cNvPr id="262158" name="Rectangle 14"/>
          <p:cNvSpPr>
            <a:spLocks noChangeArrowheads="1"/>
          </p:cNvSpPr>
          <p:nvPr/>
        </p:nvSpPr>
        <p:spPr bwMode="auto">
          <a:xfrm>
            <a:off x="4521200" y="3175000"/>
            <a:ext cx="4121150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>
                <a:latin typeface="Angsana New" pitchFamily="18" charset="-34"/>
              </a:rPr>
              <a:t>เว็บไซต์ www.Chaiyo.com</a:t>
            </a:r>
          </a:p>
          <a:p>
            <a:r>
              <a:rPr lang="th-TH">
                <a:latin typeface="Angsana New" pitchFamily="18" charset="-34"/>
              </a:rPr>
              <a:t>พื้นที่ให้บริการ  7.269788  กิกะไบต์ (GB)</a:t>
            </a:r>
          </a:p>
        </p:txBody>
      </p:sp>
      <p:sp>
        <p:nvSpPr>
          <p:cNvPr id="262160" name="Rectangle 16"/>
          <p:cNvSpPr>
            <a:spLocks noChangeArrowheads="1"/>
          </p:cNvSpPr>
          <p:nvPr/>
        </p:nvSpPr>
        <p:spPr bwMode="auto">
          <a:xfrm>
            <a:off x="320675" y="5680075"/>
            <a:ext cx="3556000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>
                <a:latin typeface="Angsana New" pitchFamily="18" charset="-34"/>
              </a:rPr>
              <a:t>เว็บไซต์ www.Hotmail.com</a:t>
            </a:r>
          </a:p>
          <a:p>
            <a:r>
              <a:rPr lang="th-TH">
                <a:latin typeface="Angsana New" pitchFamily="18" charset="-34"/>
              </a:rPr>
              <a:t>พื้นที่ให้บริการ  5 กิกะไบต์ (GB)</a:t>
            </a:r>
          </a:p>
        </p:txBody>
      </p:sp>
      <p:sp>
        <p:nvSpPr>
          <p:cNvPr id="262162" name="Rectangle 18"/>
          <p:cNvSpPr>
            <a:spLocks noChangeArrowheads="1"/>
          </p:cNvSpPr>
          <p:nvPr/>
        </p:nvSpPr>
        <p:spPr bwMode="auto">
          <a:xfrm>
            <a:off x="4346575" y="5595938"/>
            <a:ext cx="4522788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>
                <a:latin typeface="Angsana New" pitchFamily="18" charset="-34"/>
              </a:rPr>
              <a:t>เว็บไซต์ www.Yahoo.co.th</a:t>
            </a:r>
          </a:p>
          <a:p>
            <a:r>
              <a:rPr lang="th-TH"/>
              <a:t>พื้นที่ให้บริการไร้ขีดจำกัด ไม่ต้องลบไฟล์เมล</a:t>
            </a:r>
          </a:p>
        </p:txBody>
      </p:sp>
      <p:pic>
        <p:nvPicPr>
          <p:cNvPr id="262163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8" y="1612900"/>
            <a:ext cx="257175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2164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450" y="1587500"/>
            <a:ext cx="2562225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2165" name="Picture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4143375"/>
            <a:ext cx="2543175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2166" name="Picture 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163" y="4098925"/>
            <a:ext cx="2562225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6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1A098-F9EE-4654-927B-A35CCC6EBF76}" type="slidenum">
              <a:rPr lang="en-US"/>
              <a:pPr/>
              <a:t>4</a:t>
            </a:fld>
            <a:endParaRPr lang="th-TH"/>
          </a:p>
        </p:txBody>
      </p:sp>
      <p:sp>
        <p:nvSpPr>
          <p:cNvPr id="263172" name="AutoShape 4"/>
          <p:cNvSpPr>
            <a:spLocks noChangeArrowheads="1"/>
          </p:cNvSpPr>
          <p:nvPr/>
        </p:nvSpPr>
        <p:spPr bwMode="auto">
          <a:xfrm>
            <a:off x="442913" y="674688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การสมัครใช้งาน </a:t>
            </a:r>
            <a:r>
              <a:rPr lang="en-US" sz="4000">
                <a:latin typeface="Angsana New" pitchFamily="18" charset="-34"/>
              </a:rPr>
              <a:t>Hotmail </a:t>
            </a:r>
            <a:r>
              <a:rPr lang="th-TH" sz="4000">
                <a:latin typeface="Angsana New" pitchFamily="18" charset="-34"/>
              </a:rPr>
              <a:t>อีเมล์ฟรี</a:t>
            </a:r>
          </a:p>
        </p:txBody>
      </p:sp>
      <p:pic>
        <p:nvPicPr>
          <p:cNvPr id="263198" name="Picture 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4" t="26271" r="23698" b="20375"/>
          <a:stretch>
            <a:fillRect/>
          </a:stretch>
        </p:blipFill>
        <p:spPr bwMode="auto">
          <a:xfrm>
            <a:off x="477838" y="1535113"/>
            <a:ext cx="5365750" cy="334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3199" name="Picture 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9" t="15230" r="26901" b="28563"/>
          <a:stretch>
            <a:fillRect/>
          </a:stretch>
        </p:blipFill>
        <p:spPr bwMode="auto">
          <a:xfrm>
            <a:off x="2673350" y="2736850"/>
            <a:ext cx="5805488" cy="3773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3200" name="Rectangle 32"/>
          <p:cNvSpPr>
            <a:spLocks noChangeArrowheads="1"/>
          </p:cNvSpPr>
          <p:nvPr/>
        </p:nvSpPr>
        <p:spPr bwMode="auto">
          <a:xfrm>
            <a:off x="3248025" y="1471613"/>
            <a:ext cx="4051300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1.   พิมพ์เข้าเว็บไซต์  www.hotmail.com</a:t>
            </a:r>
          </a:p>
        </p:txBody>
      </p:sp>
      <p:sp>
        <p:nvSpPr>
          <p:cNvPr id="263201" name="Rectangle 33"/>
          <p:cNvSpPr>
            <a:spLocks noChangeArrowheads="1"/>
          </p:cNvSpPr>
          <p:nvPr/>
        </p:nvSpPr>
        <p:spPr bwMode="auto">
          <a:xfrm>
            <a:off x="4087813" y="3663950"/>
            <a:ext cx="4259262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2.   พิมพ์ชื่อ</a:t>
            </a:r>
            <a:r>
              <a:rPr lang="th-TH" dirty="0" smtClean="0">
                <a:latin typeface="Angsana New" pitchFamily="18" charset="-34"/>
              </a:rPr>
              <a:t>อีเมล </a:t>
            </a:r>
            <a:r>
              <a:rPr lang="th-TH" dirty="0">
                <a:latin typeface="Angsana New" pitchFamily="18" charset="-34"/>
              </a:rPr>
              <a:t>kruampa@hotmail.com</a:t>
            </a:r>
          </a:p>
        </p:txBody>
      </p:sp>
      <p:sp>
        <p:nvSpPr>
          <p:cNvPr id="263202" name="Rectangle 34"/>
          <p:cNvSpPr>
            <a:spLocks noChangeArrowheads="1"/>
          </p:cNvSpPr>
          <p:nvPr/>
        </p:nvSpPr>
        <p:spPr bwMode="auto">
          <a:xfrm>
            <a:off x="893763" y="5592763"/>
            <a:ext cx="2649537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3.   คลิกที่ปุ่ม  ลงทะเบียน 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9DC98-4551-48D0-B995-C6126318E172}" type="slidenum">
              <a:rPr lang="en-US"/>
              <a:pPr/>
              <a:t>5</a:t>
            </a:fld>
            <a:endParaRPr lang="th-TH"/>
          </a:p>
        </p:txBody>
      </p:sp>
      <p:sp>
        <p:nvSpPr>
          <p:cNvPr id="264196" name="AutoShape 4"/>
          <p:cNvSpPr>
            <a:spLocks noChangeArrowheads="1"/>
          </p:cNvSpPr>
          <p:nvPr/>
        </p:nvSpPr>
        <p:spPr bwMode="auto">
          <a:xfrm>
            <a:off x="312738" y="776288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>
                <a:latin typeface="Angsana New" pitchFamily="18" charset="-34"/>
              </a:rPr>
              <a:t>การสมัครใช้งาน </a:t>
            </a:r>
            <a:r>
              <a:rPr lang="en-US" sz="4000" dirty="0">
                <a:latin typeface="Angsana New" pitchFamily="18" charset="-34"/>
              </a:rPr>
              <a:t>Hotmail </a:t>
            </a:r>
            <a:r>
              <a:rPr lang="th-TH" sz="4000" dirty="0" smtClean="0">
                <a:latin typeface="Angsana New" pitchFamily="18" charset="-34"/>
              </a:rPr>
              <a:t>อีเมลฟรี </a:t>
            </a:r>
            <a:r>
              <a:rPr lang="th-TH" sz="4000" dirty="0">
                <a:latin typeface="Angsana New" pitchFamily="18" charset="-34"/>
              </a:rPr>
              <a:t>(ต่อ)</a:t>
            </a:r>
          </a:p>
        </p:txBody>
      </p:sp>
      <p:pic>
        <p:nvPicPr>
          <p:cNvPr id="264211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7" t="9708" r="30963" b="36188"/>
          <a:stretch>
            <a:fillRect/>
          </a:stretch>
        </p:blipFill>
        <p:spPr bwMode="auto">
          <a:xfrm>
            <a:off x="392113" y="1593850"/>
            <a:ext cx="5534025" cy="347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4212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7" t="21521" r="31198" b="24562"/>
          <a:stretch>
            <a:fillRect/>
          </a:stretch>
        </p:blipFill>
        <p:spPr bwMode="auto">
          <a:xfrm>
            <a:off x="3105150" y="2700338"/>
            <a:ext cx="5665788" cy="35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4213" name="Rectangle 21"/>
          <p:cNvSpPr>
            <a:spLocks noChangeArrowheads="1"/>
          </p:cNvSpPr>
          <p:nvPr/>
        </p:nvSpPr>
        <p:spPr bwMode="auto">
          <a:xfrm>
            <a:off x="862013" y="1863725"/>
            <a:ext cx="1963737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4.   คลิกปุ่ม  รับฟรี</a:t>
            </a:r>
          </a:p>
        </p:txBody>
      </p:sp>
      <p:sp>
        <p:nvSpPr>
          <p:cNvPr id="264214" name="Rectangle 22"/>
          <p:cNvSpPr>
            <a:spLocks noChangeArrowheads="1"/>
          </p:cNvSpPr>
          <p:nvPr/>
        </p:nvSpPr>
        <p:spPr bwMode="auto">
          <a:xfrm>
            <a:off x="427038" y="4186238"/>
            <a:ext cx="4230687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</a:rPr>
              <a:t>5.   พิมพ์ชื่อ</a:t>
            </a:r>
            <a:r>
              <a:rPr lang="th-TH" dirty="0" smtClean="0">
                <a:latin typeface="Angsana New" pitchFamily="18" charset="-34"/>
              </a:rPr>
              <a:t>อีเมลแอดเดรส </a:t>
            </a:r>
            <a:r>
              <a:rPr lang="th-TH" dirty="0">
                <a:latin typeface="Angsana New" pitchFamily="18" charset="-34"/>
              </a:rPr>
              <a:t>เช่น   kruampa</a:t>
            </a:r>
          </a:p>
        </p:txBody>
      </p:sp>
      <p:sp>
        <p:nvSpPr>
          <p:cNvPr id="264215" name="Rectangle 23"/>
          <p:cNvSpPr>
            <a:spLocks noChangeArrowheads="1"/>
          </p:cNvSpPr>
          <p:nvPr/>
        </p:nvSpPr>
        <p:spPr bwMode="auto">
          <a:xfrm>
            <a:off x="4702175" y="6102350"/>
            <a:ext cx="3489325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6.   คลิกที่ปุ่ม  ตรวจสอบการใช้งาน</a:t>
            </a:r>
          </a:p>
        </p:txBody>
      </p:sp>
      <p:sp>
        <p:nvSpPr>
          <p:cNvPr id="264216" name="Rectangle 24"/>
          <p:cNvSpPr>
            <a:spLocks noChangeArrowheads="1"/>
          </p:cNvSpPr>
          <p:nvPr/>
        </p:nvSpPr>
        <p:spPr bwMode="auto">
          <a:xfrm>
            <a:off x="3540125" y="1965325"/>
            <a:ext cx="5197475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>
                <a:latin typeface="Angsana New" pitchFamily="18" charset="-34"/>
              </a:rPr>
              <a:t>7.   แสดงข้อความว่า kruampa@windows live.com </a:t>
            </a:r>
          </a:p>
          <a:p>
            <a:r>
              <a:rPr lang="th-TH">
                <a:latin typeface="Angsana New" pitchFamily="18" charset="-34"/>
              </a:rPr>
              <a:t>      ใช้งานได้</a:t>
            </a:r>
          </a:p>
        </p:txBody>
      </p:sp>
      <p:sp>
        <p:nvSpPr>
          <p:cNvPr id="264217" name="Rectangle 25"/>
          <p:cNvSpPr>
            <a:spLocks noChangeArrowheads="1"/>
          </p:cNvSpPr>
          <p:nvPr/>
        </p:nvSpPr>
        <p:spPr bwMode="auto">
          <a:xfrm>
            <a:off x="396875" y="5073650"/>
            <a:ext cx="3033713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>
                <a:latin typeface="Angsana New" pitchFamily="18" charset="-34"/>
              </a:rPr>
              <a:t>8.  พิมพ์สร้างรหัสผ่าน:   </a:t>
            </a:r>
          </a:p>
          <a:p>
            <a:r>
              <a:rPr lang="th-TH">
                <a:latin typeface="Angsana New" pitchFamily="18" charset="-34"/>
              </a:rPr>
              <a:t>     และพิมพ์รหัสผ่านอีกครั้ง: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5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38812-570C-45CA-8C1D-A69AFA5B1E08}" type="slidenum">
              <a:rPr lang="en-US"/>
              <a:pPr/>
              <a:t>6</a:t>
            </a:fld>
            <a:endParaRPr lang="th-TH"/>
          </a:p>
        </p:txBody>
      </p:sp>
      <p:sp>
        <p:nvSpPr>
          <p:cNvPr id="265220" name="AutoShape 4"/>
          <p:cNvSpPr>
            <a:spLocks noChangeArrowheads="1"/>
          </p:cNvSpPr>
          <p:nvPr/>
        </p:nvSpPr>
        <p:spPr bwMode="auto">
          <a:xfrm>
            <a:off x="312738" y="776288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>
                <a:latin typeface="Angsana New" pitchFamily="18" charset="-34"/>
              </a:rPr>
              <a:t>การสมัครใช้งาน </a:t>
            </a:r>
            <a:r>
              <a:rPr lang="en-US" sz="4000" dirty="0">
                <a:latin typeface="Angsana New" pitchFamily="18" charset="-34"/>
              </a:rPr>
              <a:t>Hotmail </a:t>
            </a:r>
            <a:r>
              <a:rPr lang="th-TH" sz="4000" dirty="0" smtClean="0">
                <a:latin typeface="Angsana New" pitchFamily="18" charset="-34"/>
              </a:rPr>
              <a:t>อีเมลฟรี </a:t>
            </a:r>
            <a:r>
              <a:rPr lang="th-TH" sz="4000" dirty="0">
                <a:latin typeface="Angsana New" pitchFamily="18" charset="-34"/>
              </a:rPr>
              <a:t>(ต่อ)</a:t>
            </a:r>
          </a:p>
        </p:txBody>
      </p:sp>
      <p:pic>
        <p:nvPicPr>
          <p:cNvPr id="265235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2" t="24187" r="34283" b="24001"/>
          <a:stretch>
            <a:fillRect/>
          </a:stretch>
        </p:blipFill>
        <p:spPr bwMode="auto">
          <a:xfrm>
            <a:off x="361950" y="1912938"/>
            <a:ext cx="4772025" cy="35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5236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1" t="22084" r="38451" b="27145"/>
          <a:stretch>
            <a:fillRect/>
          </a:stretch>
        </p:blipFill>
        <p:spPr bwMode="auto">
          <a:xfrm>
            <a:off x="3989388" y="1922463"/>
            <a:ext cx="4868862" cy="357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5237" name="Rectangle 21"/>
          <p:cNvSpPr>
            <a:spLocks noChangeArrowheads="1"/>
          </p:cNvSpPr>
          <p:nvPr/>
        </p:nvSpPr>
        <p:spPr bwMode="auto">
          <a:xfrm>
            <a:off x="3951288" y="1544638"/>
            <a:ext cx="3127375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9.   พิมพ์อีเมลแอดเดรสสำรอง:</a:t>
            </a:r>
          </a:p>
        </p:txBody>
      </p:sp>
      <p:sp>
        <p:nvSpPr>
          <p:cNvPr id="265238" name="Rectangle 22"/>
          <p:cNvSpPr>
            <a:spLocks noChangeArrowheads="1"/>
          </p:cNvSpPr>
          <p:nvPr/>
        </p:nvSpPr>
        <p:spPr bwMode="auto">
          <a:xfrm>
            <a:off x="396875" y="5307013"/>
            <a:ext cx="5121275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10.   ให้กรอกข้อมูลชื่อจริง: นามสกุล: ประเทศ/</a:t>
            </a:r>
            <a:br>
              <a:rPr lang="th-TH">
                <a:latin typeface="Angsana New" pitchFamily="18" charset="-34"/>
              </a:rPr>
            </a:br>
            <a:r>
              <a:rPr lang="th-TH">
                <a:latin typeface="Angsana New" pitchFamily="18" charset="-34"/>
              </a:rPr>
              <a:t>         ภูมิภาค:  จังหวัด:  รหัสไปรษณีย์: ของนักเรียน</a:t>
            </a:r>
          </a:p>
        </p:txBody>
      </p:sp>
      <p:sp>
        <p:nvSpPr>
          <p:cNvPr id="265239" name="Rectangle 23"/>
          <p:cNvSpPr>
            <a:spLocks noChangeArrowheads="1"/>
          </p:cNvSpPr>
          <p:nvPr/>
        </p:nvSpPr>
        <p:spPr bwMode="auto">
          <a:xfrm>
            <a:off x="3089275" y="4824413"/>
            <a:ext cx="3763963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11.   คลิกที่ปุ่ม  ฉันยอมรับ  (รอสักครู่)</a:t>
            </a:r>
          </a:p>
        </p:txBody>
      </p:sp>
      <p:sp>
        <p:nvSpPr>
          <p:cNvPr id="265240" name="Rectangle 24"/>
          <p:cNvSpPr>
            <a:spLocks noChangeArrowheads="1"/>
          </p:cNvSpPr>
          <p:nvPr/>
        </p:nvSpPr>
        <p:spPr bwMode="auto">
          <a:xfrm>
            <a:off x="4289425" y="2233613"/>
            <a:ext cx="4572000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>
                <a:latin typeface="Angsana New" pitchFamily="18" charset="-34"/>
              </a:rPr>
              <a:t>12.   เปิดหน้าเว็บไซต์อีเมลของผู้ลงทะเบียน</a:t>
            </a:r>
          </a:p>
          <a:p>
            <a:r>
              <a:rPr lang="th-TH">
                <a:latin typeface="Angsana New" pitchFamily="18" charset="-34"/>
              </a:rPr>
              <a:t>         kruampa@windowslive.com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3EB92-D101-4158-91BC-51A60D1291FE}" type="slidenum">
              <a:rPr lang="en-US"/>
              <a:pPr/>
              <a:t>7</a:t>
            </a:fld>
            <a:endParaRPr lang="th-TH"/>
          </a:p>
        </p:txBody>
      </p:sp>
      <p:sp>
        <p:nvSpPr>
          <p:cNvPr id="266244" name="AutoShape 4"/>
          <p:cNvSpPr>
            <a:spLocks noChangeArrowheads="1"/>
          </p:cNvSpPr>
          <p:nvPr/>
        </p:nvSpPr>
        <p:spPr bwMode="auto">
          <a:xfrm>
            <a:off x="312738" y="776288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การสมัครใช้งาน </a:t>
            </a:r>
            <a:r>
              <a:rPr lang="en-US" sz="4000">
                <a:latin typeface="Angsana New" pitchFamily="18" charset="-34"/>
              </a:rPr>
              <a:t>Hotmail </a:t>
            </a:r>
            <a:r>
              <a:rPr lang="th-TH" sz="4000">
                <a:latin typeface="Angsana New" pitchFamily="18" charset="-34"/>
              </a:rPr>
              <a:t>อีเมล์ฟรี (ต่อ)</a:t>
            </a:r>
          </a:p>
        </p:txBody>
      </p:sp>
      <p:pic>
        <p:nvPicPr>
          <p:cNvPr id="266254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64" t="17708" r="36902" b="30104"/>
          <a:stretch>
            <a:fillRect/>
          </a:stretch>
        </p:blipFill>
        <p:spPr bwMode="auto">
          <a:xfrm>
            <a:off x="334963" y="1563688"/>
            <a:ext cx="5210175" cy="397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55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64" t="28188" r="36067" b="26105"/>
          <a:stretch>
            <a:fillRect/>
          </a:stretch>
        </p:blipFill>
        <p:spPr bwMode="auto">
          <a:xfrm>
            <a:off x="3340100" y="2508250"/>
            <a:ext cx="5238750" cy="348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256" name="Rectangle 16"/>
          <p:cNvSpPr>
            <a:spLocks noChangeArrowheads="1"/>
          </p:cNvSpPr>
          <p:nvPr/>
        </p:nvSpPr>
        <p:spPr bwMode="auto">
          <a:xfrm>
            <a:off x="436563" y="3897313"/>
            <a:ext cx="2994025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13.   คลิกรายการ กล่องขาเข้า </a:t>
            </a:r>
          </a:p>
        </p:txBody>
      </p:sp>
      <p:sp>
        <p:nvSpPr>
          <p:cNvPr id="266257" name="Rectangle 17"/>
          <p:cNvSpPr>
            <a:spLocks noChangeArrowheads="1"/>
          </p:cNvSpPr>
          <p:nvPr/>
        </p:nvSpPr>
        <p:spPr bwMode="auto">
          <a:xfrm>
            <a:off x="2840038" y="2705100"/>
            <a:ext cx="2622550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14.   คลิกรายการจดหมาย</a:t>
            </a:r>
          </a:p>
        </p:txBody>
      </p:sp>
      <p:sp>
        <p:nvSpPr>
          <p:cNvPr id="266258" name="Rectangle 18"/>
          <p:cNvSpPr>
            <a:spLocks noChangeArrowheads="1"/>
          </p:cNvSpPr>
          <p:nvPr/>
        </p:nvSpPr>
        <p:spPr bwMode="auto">
          <a:xfrm>
            <a:off x="3097213" y="5100638"/>
            <a:ext cx="3470275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15.   แสดงข้อความภายในจดหมาย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61252-33F1-4BE4-9C83-DCC5868E1618}" type="slidenum">
              <a:rPr lang="en-US"/>
              <a:pPr/>
              <a:t>8</a:t>
            </a:fld>
            <a:endParaRPr lang="th-TH"/>
          </a:p>
        </p:txBody>
      </p:sp>
      <p:sp>
        <p:nvSpPr>
          <p:cNvPr id="268292" name="AutoShape 4"/>
          <p:cNvSpPr>
            <a:spLocks noChangeArrowheads="1"/>
          </p:cNvSpPr>
          <p:nvPr/>
        </p:nvSpPr>
        <p:spPr bwMode="auto">
          <a:xfrm>
            <a:off x="355600" y="631825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การเปิดอ่านอีเมล์ฟรีของ </a:t>
            </a:r>
            <a:r>
              <a:rPr lang="en-US" sz="4000">
                <a:latin typeface="Angsana New" pitchFamily="18" charset="-34"/>
              </a:rPr>
              <a:t>Hotmail</a:t>
            </a:r>
            <a:endParaRPr lang="th-TH" sz="4000">
              <a:latin typeface="Angsana New" pitchFamily="18" charset="-34"/>
            </a:endParaRPr>
          </a:p>
        </p:txBody>
      </p:sp>
      <p:pic>
        <p:nvPicPr>
          <p:cNvPr id="268314" name="Picture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9521" r="48099" b="11986"/>
          <a:stretch>
            <a:fillRect/>
          </a:stretch>
        </p:blipFill>
        <p:spPr bwMode="auto">
          <a:xfrm>
            <a:off x="522288" y="1406525"/>
            <a:ext cx="3992562" cy="497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8315" name="Picture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3" t="9521" r="47018" b="13145"/>
          <a:stretch>
            <a:fillRect/>
          </a:stretch>
        </p:blipFill>
        <p:spPr bwMode="auto">
          <a:xfrm>
            <a:off x="4557713" y="1398588"/>
            <a:ext cx="4167187" cy="4983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8316" name="Rectangle 28"/>
          <p:cNvSpPr>
            <a:spLocks noChangeArrowheads="1"/>
          </p:cNvSpPr>
          <p:nvPr/>
        </p:nvSpPr>
        <p:spPr bwMode="auto">
          <a:xfrm>
            <a:off x="601663" y="1784350"/>
            <a:ext cx="3338512" cy="8223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>
                <a:latin typeface="Angsana New" pitchFamily="18" charset="-34"/>
              </a:rPr>
              <a:t>1.   เข้าสู่เว็บไซต์ www.hotmail.com</a:t>
            </a:r>
          </a:p>
          <a:p>
            <a:r>
              <a:rPr lang="th-TH" sz="2400">
                <a:latin typeface="Angsana New" pitchFamily="18" charset="-34"/>
              </a:rPr>
              <a:t>       พิมพ์อีเมลแอดเดรส และรหัสผ่าน</a:t>
            </a:r>
          </a:p>
        </p:txBody>
      </p:sp>
      <p:sp>
        <p:nvSpPr>
          <p:cNvPr id="268317" name="Rectangle 29"/>
          <p:cNvSpPr>
            <a:spLocks noChangeArrowheads="1"/>
          </p:cNvSpPr>
          <p:nvPr/>
        </p:nvSpPr>
        <p:spPr bwMode="auto">
          <a:xfrm>
            <a:off x="3930650" y="1768475"/>
            <a:ext cx="3213100" cy="8223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>
                <a:latin typeface="Angsana New" pitchFamily="18" charset="-34"/>
              </a:rPr>
              <a:t>2.  พิมพ์ชื่ออีเมล Windows Live ID:</a:t>
            </a:r>
          </a:p>
          <a:p>
            <a:r>
              <a:rPr lang="th-TH" sz="2400">
                <a:latin typeface="Angsana New" pitchFamily="18" charset="-34"/>
              </a:rPr>
              <a:t>     รหัสผ่าน:</a:t>
            </a:r>
          </a:p>
        </p:txBody>
      </p:sp>
      <p:sp>
        <p:nvSpPr>
          <p:cNvPr id="268318" name="Rectangle 30"/>
          <p:cNvSpPr>
            <a:spLocks noChangeArrowheads="1"/>
          </p:cNvSpPr>
          <p:nvPr/>
        </p:nvSpPr>
        <p:spPr bwMode="auto">
          <a:xfrm>
            <a:off x="2209800" y="3763963"/>
            <a:ext cx="2268538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>
                <a:latin typeface="Angsana New" pitchFamily="18" charset="-34"/>
              </a:rPr>
              <a:t>3.  คลิกที่ปุ่ม   ลงชื่อเข้าใช้</a:t>
            </a:r>
          </a:p>
        </p:txBody>
      </p:sp>
      <p:sp>
        <p:nvSpPr>
          <p:cNvPr id="268319" name="Rectangle 31"/>
          <p:cNvSpPr>
            <a:spLocks noChangeArrowheads="1"/>
          </p:cNvSpPr>
          <p:nvPr/>
        </p:nvSpPr>
        <p:spPr bwMode="auto">
          <a:xfrm>
            <a:off x="427038" y="5694363"/>
            <a:ext cx="2532062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>
                <a:latin typeface="Angsana New" pitchFamily="18" charset="-34"/>
              </a:rPr>
              <a:t>4.  คลิกที่รายการ กล่องขาเข้า</a:t>
            </a:r>
          </a:p>
        </p:txBody>
      </p:sp>
      <p:sp>
        <p:nvSpPr>
          <p:cNvPr id="268320" name="Rectangle 32"/>
          <p:cNvSpPr>
            <a:spLocks noChangeArrowheads="1"/>
          </p:cNvSpPr>
          <p:nvPr/>
        </p:nvSpPr>
        <p:spPr bwMode="auto">
          <a:xfrm>
            <a:off x="3079750" y="5700713"/>
            <a:ext cx="4470400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5.  คลิกที่รายการ   จดหมายที่ต้องการเปิดอ่าน</a:t>
            </a:r>
          </a:p>
        </p:txBody>
      </p:sp>
      <p:sp>
        <p:nvSpPr>
          <p:cNvPr id="268321" name="Rectangle 33"/>
          <p:cNvSpPr>
            <a:spLocks noChangeArrowheads="1"/>
          </p:cNvSpPr>
          <p:nvPr/>
        </p:nvSpPr>
        <p:spPr bwMode="auto">
          <a:xfrm>
            <a:off x="5135563" y="3314700"/>
            <a:ext cx="3294062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6.  แสดงข้อความภายในจดหมาย</a:t>
            </a:r>
          </a:p>
        </p:txBody>
      </p:sp>
      <p:sp>
        <p:nvSpPr>
          <p:cNvPr id="268322" name="Rectangle 34"/>
          <p:cNvSpPr>
            <a:spLocks noChangeArrowheads="1"/>
          </p:cNvSpPr>
          <p:nvPr/>
        </p:nvSpPr>
        <p:spPr bwMode="auto">
          <a:xfrm>
            <a:off x="4805363" y="5230813"/>
            <a:ext cx="3732212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>
                <a:latin typeface="Angsana New" pitchFamily="18" charset="-34"/>
              </a:rPr>
              <a:t>7.  เมื่ออ่านจดหมายเสร็จ คลิกที่ กล่องขาเข้า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7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213D-5A0E-437E-A342-EF7CEF686894}" type="slidenum">
              <a:rPr lang="en-US"/>
              <a:pPr/>
              <a:t>9</a:t>
            </a:fld>
            <a:endParaRPr lang="th-TH"/>
          </a:p>
        </p:txBody>
      </p:sp>
      <p:sp>
        <p:nvSpPr>
          <p:cNvPr id="271364" name="AutoShape 4"/>
          <p:cNvSpPr>
            <a:spLocks noChangeArrowheads="1"/>
          </p:cNvSpPr>
          <p:nvPr/>
        </p:nvSpPr>
        <p:spPr bwMode="auto">
          <a:xfrm>
            <a:off x="574675" y="717550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การส่งอีเมล์หรือจดหมายอิเล็กทรอนิกส์</a:t>
            </a:r>
          </a:p>
        </p:txBody>
      </p:sp>
      <p:pic>
        <p:nvPicPr>
          <p:cNvPr id="271382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17" t="15042" r="36185" b="28188"/>
          <a:stretch>
            <a:fillRect/>
          </a:stretch>
        </p:blipFill>
        <p:spPr bwMode="auto">
          <a:xfrm>
            <a:off x="623888" y="1516063"/>
            <a:ext cx="4497387" cy="370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1383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15" t="17334" r="35587" b="24583"/>
          <a:stretch>
            <a:fillRect/>
          </a:stretch>
        </p:blipFill>
        <p:spPr bwMode="auto">
          <a:xfrm>
            <a:off x="4359275" y="1549400"/>
            <a:ext cx="4784725" cy="371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1384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6" t="29709" r="38451" b="12479"/>
          <a:stretch>
            <a:fillRect/>
          </a:stretch>
        </p:blipFill>
        <p:spPr bwMode="auto">
          <a:xfrm>
            <a:off x="579438" y="3163888"/>
            <a:ext cx="4135437" cy="344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1385" name="Rectangle 25"/>
          <p:cNvSpPr>
            <a:spLocks noChangeArrowheads="1"/>
          </p:cNvSpPr>
          <p:nvPr/>
        </p:nvSpPr>
        <p:spPr bwMode="auto">
          <a:xfrm>
            <a:off x="1711325" y="2051050"/>
            <a:ext cx="1824038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>
                <a:latin typeface="Angsana New" pitchFamily="18" charset="-34"/>
              </a:rPr>
              <a:t>1.   คลิกที่ปุ่ม   สร้าง</a:t>
            </a:r>
          </a:p>
        </p:txBody>
      </p:sp>
      <p:sp>
        <p:nvSpPr>
          <p:cNvPr id="271386" name="Rectangle 26"/>
          <p:cNvSpPr>
            <a:spLocks noChangeArrowheads="1"/>
          </p:cNvSpPr>
          <p:nvPr/>
        </p:nvSpPr>
        <p:spPr bwMode="auto">
          <a:xfrm>
            <a:off x="4938713" y="4405313"/>
            <a:ext cx="3781425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dirty="0">
                <a:latin typeface="Angsana New" pitchFamily="18" charset="-34"/>
              </a:rPr>
              <a:t>2.   กรอกชื่อ</a:t>
            </a:r>
            <a:r>
              <a:rPr lang="th-TH" sz="2400" dirty="0" smtClean="0">
                <a:latin typeface="Angsana New" pitchFamily="18" charset="-34"/>
              </a:rPr>
              <a:t>อีเมลที่</a:t>
            </a:r>
            <a:r>
              <a:rPr lang="th-TH" sz="2400" dirty="0">
                <a:latin typeface="Angsana New" pitchFamily="18" charset="-34"/>
              </a:rPr>
              <a:t>ต้องการจะส่งจดหมายถึง</a:t>
            </a:r>
          </a:p>
        </p:txBody>
      </p:sp>
      <p:sp>
        <p:nvSpPr>
          <p:cNvPr id="271387" name="Rectangle 27"/>
          <p:cNvSpPr>
            <a:spLocks noChangeArrowheads="1"/>
          </p:cNvSpPr>
          <p:nvPr/>
        </p:nvSpPr>
        <p:spPr bwMode="auto">
          <a:xfrm>
            <a:off x="4933950" y="4868863"/>
            <a:ext cx="3876675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>
                <a:latin typeface="Angsana New" pitchFamily="18" charset="-34"/>
              </a:rPr>
              <a:t>3.   กรอกชื่อเรื่องของจดหมายลงในช่อง เรื่อง:</a:t>
            </a:r>
          </a:p>
        </p:txBody>
      </p:sp>
      <p:sp>
        <p:nvSpPr>
          <p:cNvPr id="271388" name="Rectangle 28"/>
          <p:cNvSpPr>
            <a:spLocks noChangeArrowheads="1"/>
          </p:cNvSpPr>
          <p:nvPr/>
        </p:nvSpPr>
        <p:spPr bwMode="auto">
          <a:xfrm>
            <a:off x="4949825" y="5303838"/>
            <a:ext cx="2519363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>
                <a:latin typeface="Angsana New" pitchFamily="18" charset="-34"/>
              </a:rPr>
              <a:t>4.   พิมพ์เนื้อหาของจดหมาย</a:t>
            </a:r>
          </a:p>
        </p:txBody>
      </p:sp>
      <p:sp>
        <p:nvSpPr>
          <p:cNvPr id="271389" name="Rectangle 29"/>
          <p:cNvSpPr>
            <a:spLocks noChangeArrowheads="1"/>
          </p:cNvSpPr>
          <p:nvPr/>
        </p:nvSpPr>
        <p:spPr bwMode="auto">
          <a:xfrm>
            <a:off x="4962525" y="5768975"/>
            <a:ext cx="1579563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>
                <a:latin typeface="Angsana New" pitchFamily="18" charset="-34"/>
              </a:rPr>
              <a:t>5.   คลิกที่ปุ่ม  ส่ง</a:t>
            </a:r>
          </a:p>
        </p:txBody>
      </p:sp>
      <p:sp>
        <p:nvSpPr>
          <p:cNvPr id="271390" name="Rectangle 30"/>
          <p:cNvSpPr>
            <a:spLocks noChangeArrowheads="1"/>
          </p:cNvSpPr>
          <p:nvPr/>
        </p:nvSpPr>
        <p:spPr bwMode="auto">
          <a:xfrm>
            <a:off x="877888" y="6119813"/>
            <a:ext cx="5151437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>
                <a:latin typeface="Angsana New" pitchFamily="18" charset="-34"/>
              </a:rPr>
              <a:t>6. </a:t>
            </a:r>
            <a:r>
              <a:rPr lang="th-TH" sz="2400">
                <a:latin typeface="Angsana New" pitchFamily="18" charset="-34"/>
              </a:rPr>
              <a:t>จะปรากฎข้อความว่า ข้อความของคุณถูกส่งไปยังผู้รับ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-36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7" name="WordArt 50"/>
          <p:cNvSpPr>
            <a:spLocks noChangeArrowheads="1" noChangeShapeType="1" noTextEdit="1"/>
          </p:cNvSpPr>
          <p:nvPr/>
        </p:nvSpPr>
        <p:spPr bwMode="auto">
          <a:xfrm>
            <a:off x="6905625" y="106000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Webdings" pitchFamily="18" charset="2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IS">
  <a:themeElements>
    <a:clrScheme name="MI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IS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lnDef>
  </a:objectDefaults>
  <a:extraClrSchemeLst>
    <a:extraClrScheme>
      <a:clrScheme name="MI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27558</TotalTime>
  <Words>818</Words>
  <Application>Microsoft Office PowerPoint</Application>
  <PresentationFormat>On-screen Show (4:3)</PresentationFormat>
  <Paragraphs>135</Paragraphs>
  <Slides>14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MIS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อำภา</dc:creator>
  <cp:lastModifiedBy>Ampa</cp:lastModifiedBy>
  <cp:revision>1139</cp:revision>
  <dcterms:created xsi:type="dcterms:W3CDTF">2004-03-03T07:37:41Z</dcterms:created>
  <dcterms:modified xsi:type="dcterms:W3CDTF">2016-10-16T11:11:33Z</dcterms:modified>
</cp:coreProperties>
</file>