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06" r:id="rId3"/>
    <p:sldId id="309" r:id="rId4"/>
    <p:sldId id="310" r:id="rId5"/>
    <p:sldId id="319" r:id="rId6"/>
    <p:sldId id="311" r:id="rId7"/>
    <p:sldId id="313" r:id="rId8"/>
    <p:sldId id="314" r:id="rId9"/>
    <p:sldId id="315" r:id="rId10"/>
    <p:sldId id="316" r:id="rId11"/>
    <p:sldId id="317" r:id="rId12"/>
    <p:sldId id="318" r:id="rId13"/>
    <p:sldId id="302" r:id="rId14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7" autoAdjust="0"/>
    <p:restoredTop sz="93792" autoAdjust="0"/>
  </p:normalViewPr>
  <p:slideViewPr>
    <p:cSldViewPr snapToGrid="0">
      <p:cViewPr varScale="1">
        <p:scale>
          <a:sx n="71" d="100"/>
          <a:sy n="71" d="100"/>
        </p:scale>
        <p:origin x="-1626" y="-108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C22431B6-6469-437D-8164-41DFC69CA05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1399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B9DB94-1400-4AE4-955E-945C3D938C71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2293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4AC5A4-BE51-491B-A9CF-650924E77A92}" type="slidenum">
              <a:rPr lang="en-US"/>
              <a:pPr/>
              <a:t>13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0266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64423-FBFB-4E14-91F4-57CB55BB716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7366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7681B-C540-475D-B694-74C285280D7B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763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2517E-26B6-456D-A9A1-AE9427CDDDC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7907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9B807-8109-493B-9403-CE5382173DE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904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DF61C-9754-4A48-B6B1-831C53C021A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0759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A7EA92-2BA0-4588-954A-996262ED0AF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644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B7A63-0F8D-42EC-ADAD-6A2356F3C1D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913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45175-560E-4F73-998C-5CD48E5BFA0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862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DA988-C0BC-4853-804D-2B64787A02A8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3767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301B-EAF9-4998-95CE-6B664871487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916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DD805-C0B3-490A-B7E9-4B6E3C63004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557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E9F08642-8326-4330-811A-16122D99B807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91BC9-9E29-4F38-A727-AE41D0DAB4F9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681163"/>
            <a:ext cx="1416050" cy="1241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12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308135" y="3457575"/>
            <a:ext cx="652614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</a:t>
            </a:r>
            <a:r>
              <a:rPr lang="th-TH" sz="6600" dirty="0" smtClean="0">
                <a:solidFill>
                  <a:srgbClr val="990099"/>
                </a:solidFill>
              </a:rPr>
              <a:t>การสืบค้นข้อมูลสารสนเทศ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</p:txBody>
      </p:sp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468438"/>
            <a:ext cx="185896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0" name="Picture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75" y="4500563"/>
            <a:ext cx="2805113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C5B9E-F58E-4DD2-8E84-74431C2EE0A4}" type="slidenum">
              <a:rPr lang="en-US"/>
              <a:pPr/>
              <a:t>10</a:t>
            </a:fld>
            <a:endParaRPr lang="th-TH"/>
          </a:p>
        </p:txBody>
      </p:sp>
      <p:sp>
        <p:nvSpPr>
          <p:cNvPr id="259076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การนำรูปภาพจากเว็บไซต์มาทำวอลเปเปอร์</a:t>
            </a:r>
          </a:p>
        </p:txBody>
      </p:sp>
      <p:pic>
        <p:nvPicPr>
          <p:cNvPr id="259097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7" t="22084" r="44167" b="16000"/>
          <a:stretch>
            <a:fillRect/>
          </a:stretch>
        </p:blipFill>
        <p:spPr bwMode="auto">
          <a:xfrm>
            <a:off x="349250" y="1708150"/>
            <a:ext cx="4832350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9094" name="Rectangle 22"/>
          <p:cNvSpPr>
            <a:spLocks noChangeArrowheads="1"/>
          </p:cNvSpPr>
          <p:nvPr/>
        </p:nvSpPr>
        <p:spPr bwMode="auto">
          <a:xfrm>
            <a:off x="4221163" y="1765300"/>
            <a:ext cx="4486275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 คลิกขวาที่รูปภาพที่ต้องการทำวอลเปเปอร์</a:t>
            </a:r>
          </a:p>
        </p:txBody>
      </p:sp>
      <p:sp>
        <p:nvSpPr>
          <p:cNvPr id="259095" name="Rectangle 23"/>
          <p:cNvSpPr>
            <a:spLocks noChangeArrowheads="1"/>
          </p:cNvSpPr>
          <p:nvPr/>
        </p:nvSpPr>
        <p:spPr bwMode="auto">
          <a:xfrm>
            <a:off x="4181475" y="2503488"/>
            <a:ext cx="36798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  คลิกที่คำสั่ง   Set as Background</a:t>
            </a:r>
          </a:p>
        </p:txBody>
      </p:sp>
      <p:sp>
        <p:nvSpPr>
          <p:cNvPr id="259098" name="Rectangle 26"/>
          <p:cNvSpPr>
            <a:spLocks noChangeArrowheads="1"/>
          </p:cNvSpPr>
          <p:nvPr/>
        </p:nvSpPr>
        <p:spPr bwMode="auto">
          <a:xfrm>
            <a:off x="4184650" y="3214688"/>
            <a:ext cx="350043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 ปรากฎหน้าต่างยืนยัน คลิก Yes</a:t>
            </a:r>
          </a:p>
        </p:txBody>
      </p:sp>
      <p:sp>
        <p:nvSpPr>
          <p:cNvPr id="259099" name="Rectangle 27"/>
          <p:cNvSpPr>
            <a:spLocks noChangeArrowheads="1"/>
          </p:cNvSpPr>
          <p:nvPr/>
        </p:nvSpPr>
        <p:spPr bwMode="auto">
          <a:xfrm>
            <a:off x="477838" y="4165600"/>
            <a:ext cx="5414962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4.   ภาพที่เลือกจะกลายมาเป็นวอลเปเปอร์บนพื้น</a:t>
            </a:r>
            <a:endParaRPr lang="th-TH" b="0">
              <a:latin typeface="Angsana New" pitchFamily="18" charset="-34"/>
            </a:endParaRPr>
          </a:p>
          <a:p>
            <a:r>
              <a:rPr lang="th-TH" b="0">
                <a:latin typeface="Angsana New" pitchFamily="18" charset="-34"/>
              </a:rPr>
              <a:t>      เดสก์ท๊อป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5ADE4-1AE5-4A29-8870-39C3BFE71F66}" type="slidenum">
              <a:rPr lang="en-US"/>
              <a:pPr/>
              <a:t>11</a:t>
            </a:fld>
            <a:endParaRPr lang="th-TH"/>
          </a:p>
        </p:txBody>
      </p:sp>
      <p:sp>
        <p:nvSpPr>
          <p:cNvPr id="260100" name="AutoShape 4"/>
          <p:cNvSpPr>
            <a:spLocks noChangeArrowheads="1"/>
          </p:cNvSpPr>
          <p:nvPr/>
        </p:nvSpPr>
        <p:spPr bwMode="auto">
          <a:xfrm>
            <a:off x="457200" y="6746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การค้นหาข้อมูลที่ต้องการในอินเทอร์เน็ต</a:t>
            </a: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19250" r="38580" b="29146"/>
          <a:stretch>
            <a:fillRect/>
          </a:stretch>
        </p:blipFill>
        <p:spPr bwMode="auto">
          <a:xfrm>
            <a:off x="523875" y="1592263"/>
            <a:ext cx="4754563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011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5" t="10083" r="38568" b="43230"/>
          <a:stretch>
            <a:fillRect/>
          </a:stretch>
        </p:blipFill>
        <p:spPr bwMode="auto">
          <a:xfrm>
            <a:off x="3832225" y="1938338"/>
            <a:ext cx="4856163" cy="333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0120" name="Rectangle 24"/>
          <p:cNvSpPr>
            <a:spLocks noChangeArrowheads="1"/>
          </p:cNvSpPr>
          <p:nvPr/>
        </p:nvSpPr>
        <p:spPr bwMode="auto">
          <a:xfrm>
            <a:off x="3082925" y="1660525"/>
            <a:ext cx="399415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 พิมพ์เข้าเว็บไซต์  www.google.co.th</a:t>
            </a:r>
          </a:p>
        </p:txBody>
      </p:sp>
      <p:sp>
        <p:nvSpPr>
          <p:cNvPr id="260121" name="Rectangle 25"/>
          <p:cNvSpPr>
            <a:spLocks noChangeArrowheads="1"/>
          </p:cNvSpPr>
          <p:nvPr/>
        </p:nvSpPr>
        <p:spPr bwMode="auto">
          <a:xfrm>
            <a:off x="635000" y="4146550"/>
            <a:ext cx="35179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2.   พิมพ์ข้อมูลที่ต้องการค้นหาเช่น </a:t>
            </a:r>
          </a:p>
          <a:p>
            <a:r>
              <a:rPr lang="th-TH">
                <a:latin typeface="Angsana New" pitchFamily="18" charset="-34"/>
              </a:rPr>
              <a:t>       เทคโนโลยีสารสนเทศ</a:t>
            </a:r>
          </a:p>
        </p:txBody>
      </p:sp>
      <p:sp>
        <p:nvSpPr>
          <p:cNvPr id="260122" name="Rectangle 26"/>
          <p:cNvSpPr>
            <a:spLocks noChangeArrowheads="1"/>
          </p:cNvSpPr>
          <p:nvPr/>
        </p:nvSpPr>
        <p:spPr bwMode="auto">
          <a:xfrm>
            <a:off x="633413" y="5113338"/>
            <a:ext cx="330358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 คลิกที่ปุ่ม  ค้นหาโดย Google </a:t>
            </a:r>
          </a:p>
        </p:txBody>
      </p:sp>
      <p:sp>
        <p:nvSpPr>
          <p:cNvPr id="260123" name="Rectangle 27"/>
          <p:cNvSpPr>
            <a:spLocks noChangeArrowheads="1"/>
          </p:cNvSpPr>
          <p:nvPr/>
        </p:nvSpPr>
        <p:spPr bwMode="auto">
          <a:xfrm>
            <a:off x="665163" y="5637213"/>
            <a:ext cx="32861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  ปรากฎเว็บไซต์ข้อมูลที่ค้นหา</a:t>
            </a: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5754688" y="3257550"/>
            <a:ext cx="245268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  คลิกหัวข้อที่ต้องการ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D021-7C0A-4DFD-A5AF-6F56F865E19E}" type="slidenum">
              <a:rPr lang="en-US"/>
              <a:pPr/>
              <a:t>12</a:t>
            </a:fld>
            <a:endParaRPr lang="th-TH"/>
          </a:p>
        </p:txBody>
      </p:sp>
      <p:pic>
        <p:nvPicPr>
          <p:cNvPr id="261151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3" t="19229" r="24049" b="14667"/>
          <a:stretch>
            <a:fillRect/>
          </a:stretch>
        </p:blipFill>
        <p:spPr bwMode="auto">
          <a:xfrm>
            <a:off x="4181475" y="795338"/>
            <a:ext cx="4730750" cy="475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1150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7812" r="44284" b="19041"/>
          <a:stretch>
            <a:fillRect/>
          </a:stretch>
        </p:blipFill>
        <p:spPr bwMode="auto">
          <a:xfrm>
            <a:off x="336550" y="2041525"/>
            <a:ext cx="5268913" cy="404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1152" name="Rectangle 32"/>
          <p:cNvSpPr>
            <a:spLocks noChangeArrowheads="1"/>
          </p:cNvSpPr>
          <p:nvPr/>
        </p:nvSpPr>
        <p:spPr bwMode="auto">
          <a:xfrm>
            <a:off x="396875" y="1428750"/>
            <a:ext cx="3008313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 คลิกที่เมนู  File--&gt;Save As</a:t>
            </a:r>
          </a:p>
        </p:txBody>
      </p:sp>
      <p:sp>
        <p:nvSpPr>
          <p:cNvPr id="261153" name="Rectangle 33"/>
          <p:cNvSpPr>
            <a:spLocks noChangeArrowheads="1"/>
          </p:cNvSpPr>
          <p:nvPr/>
        </p:nvSpPr>
        <p:spPr bwMode="auto">
          <a:xfrm>
            <a:off x="4621213" y="2125663"/>
            <a:ext cx="37846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7.   คลิกเลือกที่จัดเก็บไฟล์  Document</a:t>
            </a:r>
          </a:p>
        </p:txBody>
      </p:sp>
      <p:sp>
        <p:nvSpPr>
          <p:cNvPr id="261154" name="Rectangle 34"/>
          <p:cNvSpPr>
            <a:spLocks noChangeArrowheads="1"/>
          </p:cNvSpPr>
          <p:nvPr/>
        </p:nvSpPr>
        <p:spPr bwMode="auto">
          <a:xfrm>
            <a:off x="2230438" y="5084763"/>
            <a:ext cx="43910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8.   ตั้งชื่อที่ Filename: เทคโนโลยีสารสนเทศ</a:t>
            </a:r>
          </a:p>
        </p:txBody>
      </p:sp>
      <p:sp>
        <p:nvSpPr>
          <p:cNvPr id="261155" name="Rectangle 35"/>
          <p:cNvSpPr>
            <a:spLocks noChangeArrowheads="1"/>
          </p:cNvSpPr>
          <p:nvPr/>
        </p:nvSpPr>
        <p:spPr bwMode="auto">
          <a:xfrm>
            <a:off x="5840413" y="5637213"/>
            <a:ext cx="2011362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9.   คลิกที่ปุ่ม  Save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7746-C067-40C5-927F-F0F674D7A76D}" type="slidenum">
              <a:rPr lang="en-US"/>
              <a:pPr/>
              <a:t>13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>
                <a:solidFill>
                  <a:srgbClr val="FF00FF"/>
                </a:solidFill>
              </a:rPr>
              <a:t>บทที่</a:t>
            </a:r>
            <a:r>
              <a:rPr lang="th-TH" sz="3200">
                <a:solidFill>
                  <a:srgbClr val="FF00FF"/>
                </a:solidFill>
              </a:rPr>
              <a:t> </a:t>
            </a:r>
            <a:r>
              <a:rPr lang="en-US" sz="3200">
                <a:solidFill>
                  <a:srgbClr val="FF00FF"/>
                </a:solidFill>
              </a:rPr>
              <a:t> </a:t>
            </a:r>
            <a:endParaRPr lang="th-TH" sz="3200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1196975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12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3" name="Rectangle 56"/>
          <p:cNvSpPr>
            <a:spLocks noChangeArrowheads="1"/>
          </p:cNvSpPr>
          <p:nvPr/>
        </p:nvSpPr>
        <p:spPr bwMode="auto">
          <a:xfrm>
            <a:off x="1308135" y="3457575"/>
            <a:ext cx="652614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dirty="0">
                <a:solidFill>
                  <a:srgbClr val="990099"/>
                </a:solidFill>
              </a:rPr>
              <a:t> </a:t>
            </a:r>
            <a:r>
              <a:rPr lang="th-TH" sz="6600" dirty="0" smtClean="0">
                <a:solidFill>
                  <a:srgbClr val="990099"/>
                </a:solidFill>
              </a:rPr>
              <a:t>การสืบค้นข้อมูลสารสนเทศ</a:t>
            </a:r>
            <a:endParaRPr lang="th-TH" sz="6600" dirty="0">
              <a:solidFill>
                <a:srgbClr val="9900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A423F-89E7-4D06-9240-549AD526F65A}" type="slidenum">
              <a:rPr lang="en-US"/>
              <a:pPr/>
              <a:t>2</a:t>
            </a:fld>
            <a:endParaRPr lang="th-TH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400050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อินเทอร์เน็ตคืออะไร</a:t>
            </a:r>
          </a:p>
        </p:txBody>
      </p:sp>
      <p:sp>
        <p:nvSpPr>
          <p:cNvPr id="196662" name="Text Box 54"/>
          <p:cNvSpPr txBox="1">
            <a:spLocks noChangeArrowheads="1"/>
          </p:cNvSpPr>
          <p:nvPr/>
        </p:nvSpPr>
        <p:spPr bwMode="gray">
          <a:xfrm>
            <a:off x="508000" y="1830388"/>
            <a:ext cx="7713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อินเทอร์เน็ต</a:t>
            </a:r>
            <a:r>
              <a:rPr lang="th-TH" sz="3600">
                <a:latin typeface="Angsana New" pitchFamily="18" charset="-34"/>
                <a:ea typeface="Gulim" pitchFamily="34" charset="-127"/>
              </a:rPr>
              <a:t> มาจากคำว่า </a:t>
            </a:r>
            <a:r>
              <a:rPr lang="en-US" sz="3600">
                <a:solidFill>
                  <a:schemeClr val="accent2"/>
                </a:solidFill>
                <a:latin typeface="Angsana New" pitchFamily="18" charset="-34"/>
                <a:ea typeface="Gulim" pitchFamily="34" charset="-127"/>
              </a:rPr>
              <a:t>Inter Connection Network</a:t>
            </a:r>
            <a:r>
              <a:rPr lang="en-US" sz="3600">
                <a:latin typeface="Angsana New" pitchFamily="18" charset="-34"/>
                <a:ea typeface="Gulim" pitchFamily="34" charset="-127"/>
              </a:rPr>
              <a:t>  </a:t>
            </a:r>
            <a:r>
              <a:rPr lang="th-TH" sz="3600">
                <a:latin typeface="Angsana New" pitchFamily="18" charset="-34"/>
                <a:ea typeface="Gulim" pitchFamily="34" charset="-127"/>
              </a:rPr>
              <a:t>หรือ</a:t>
            </a:r>
          </a:p>
        </p:txBody>
      </p:sp>
      <p:sp>
        <p:nvSpPr>
          <p:cNvPr id="196663" name="Text Box 55"/>
          <p:cNvSpPr txBox="1">
            <a:spLocks noChangeArrowheads="1"/>
          </p:cNvSpPr>
          <p:nvPr/>
        </p:nvSpPr>
        <p:spPr bwMode="gray">
          <a:xfrm>
            <a:off x="477838" y="2528888"/>
            <a:ext cx="782955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>
              <a:spcBef>
                <a:spcPct val="50000"/>
              </a:spcBef>
            </a:pPr>
            <a:r>
              <a:rPr lang="th-TH" sz="3600" dirty="0">
                <a:latin typeface="Angsana New" pitchFamily="18" charset="-34"/>
                <a:ea typeface="Gulim" pitchFamily="34" charset="-127"/>
              </a:rPr>
              <a:t>เรียกกันว่า </a:t>
            </a:r>
            <a:r>
              <a:rPr lang="th-TH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ไซเบอร์สเปช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 (</a:t>
            </a:r>
            <a:r>
              <a:rPr lang="en-US" sz="3600" dirty="0">
                <a:latin typeface="Angsana New" pitchFamily="18" charset="-34"/>
                <a:ea typeface="Gulim" pitchFamily="34" charset="-127"/>
              </a:rPr>
              <a:t>Cyber Space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) แต่นิยมเรียกสั้น ๆ  ว่า </a:t>
            </a:r>
            <a:r>
              <a:rPr lang="th-TH" sz="3600" dirty="0">
                <a:solidFill>
                  <a:srgbClr val="FF3300"/>
                </a:solidFill>
                <a:latin typeface="Angsana New" pitchFamily="18" charset="-34"/>
                <a:ea typeface="Gulim" pitchFamily="34" charset="-127"/>
              </a:rPr>
              <a:t>อินเทอร์เน็ต</a:t>
            </a:r>
            <a:r>
              <a:rPr lang="en-US" sz="3600" dirty="0">
                <a:latin typeface="Angsana New" pitchFamily="18" charset="-34"/>
                <a:ea typeface="Gulim" pitchFamily="34" charset="-127"/>
              </a:rPr>
              <a:t> </a:t>
            </a:r>
            <a:r>
              <a:rPr lang="th-TH" sz="3600" dirty="0" smtClean="0">
                <a:latin typeface="Angsana New" pitchFamily="18" charset="-34"/>
                <a:ea typeface="Gulim" pitchFamily="34" charset="-127"/>
              </a:rPr>
              <a:t>คือ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การนำคอมพิวเตอร์มาเชื่อมต่อกันเป็นเครือข่ายเล็ก ๆ ภายในองค์กร ต่อมานำเครือข่ายย่อย ๆ มาเชื่อมต่อกัน จนเกิดเป็นเครือข่ายขนาดใหญ่ ทำให้คอมพิวเตอร์ที่เชื่อมต่อกันในระบบอินเทอร์เน็ต สามารถส่งข้อมูลไปมาหากันได้รวดเร็ว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190AA-ABFA-451F-84F3-28CB7A2B59EA}" type="slidenum">
              <a:rPr lang="en-US"/>
              <a:pPr/>
              <a:t>3</a:t>
            </a:fld>
            <a:endParaRPr lang="th-TH"/>
          </a:p>
        </p:txBody>
      </p:sp>
      <p:sp>
        <p:nvSpPr>
          <p:cNvPr id="242692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ความเป็นมาของอินเทอร์เน็ต</a:t>
            </a:r>
          </a:p>
        </p:txBody>
      </p:sp>
      <p:sp>
        <p:nvSpPr>
          <p:cNvPr id="242721" name="Text Box 33"/>
          <p:cNvSpPr txBox="1">
            <a:spLocks noChangeArrowheads="1"/>
          </p:cNvSpPr>
          <p:nvPr/>
        </p:nvSpPr>
        <p:spPr bwMode="gray">
          <a:xfrm>
            <a:off x="449263" y="2124075"/>
            <a:ext cx="78295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>
              <a:spcBef>
                <a:spcPct val="50000"/>
              </a:spcBef>
            </a:pPr>
            <a:r>
              <a:rPr lang="th-TH" sz="3600" dirty="0">
                <a:latin typeface="Angsana New" pitchFamily="18" charset="-34"/>
                <a:ea typeface="Gulim" pitchFamily="34" charset="-127"/>
              </a:rPr>
              <a:t>การขยายเครือข่ายทำให้เกิดการพัฒนาข้อตกลงในการสื่อสารแบบใหม่ขึ้น มีชื่อเรียกว่า </a:t>
            </a:r>
            <a:r>
              <a:rPr lang="en-US" sz="3600" dirty="0" smtClean="0">
                <a:solidFill>
                  <a:srgbClr val="3333CC"/>
                </a:solidFill>
                <a:latin typeface="Angsana New" pitchFamily="18" charset="-34"/>
                <a:ea typeface="Gulim" pitchFamily="34" charset="-127"/>
              </a:rPr>
              <a:t>TCP/</a:t>
            </a:r>
            <a:r>
              <a:rPr lang="en-US" sz="3600" dirty="0" err="1" smtClean="0">
                <a:solidFill>
                  <a:srgbClr val="3333CC"/>
                </a:solidFill>
                <a:latin typeface="Angsana New" pitchFamily="18" charset="-34"/>
                <a:ea typeface="Gulim" pitchFamily="34" charset="-127"/>
              </a:rPr>
              <a:t>IP:Transmission</a:t>
            </a:r>
            <a:r>
              <a:rPr lang="en-US" sz="3600" dirty="0">
                <a:solidFill>
                  <a:srgbClr val="3333CC"/>
                </a:solidFill>
                <a:latin typeface="Angsana New" pitchFamily="18" charset="-34"/>
                <a:ea typeface="Gulim" pitchFamily="34" charset="-127"/>
              </a:rPr>
              <a:t> </a:t>
            </a:r>
            <a:r>
              <a:rPr lang="en-US" sz="3600" dirty="0" smtClean="0">
                <a:solidFill>
                  <a:srgbClr val="3333CC"/>
                </a:solidFill>
                <a:latin typeface="Angsana New" pitchFamily="18" charset="-34"/>
                <a:ea typeface="Gulim" pitchFamily="34" charset="-127"/>
              </a:rPr>
              <a:t>Control </a:t>
            </a:r>
            <a:r>
              <a:rPr lang="en-US" sz="3600" dirty="0">
                <a:solidFill>
                  <a:srgbClr val="3333CC"/>
                </a:solidFill>
                <a:latin typeface="Angsana New" pitchFamily="18" charset="-34"/>
                <a:ea typeface="Gulim" pitchFamily="34" charset="-127"/>
              </a:rPr>
              <a:t>Protocol/Internet Protocol</a:t>
            </a:r>
            <a:r>
              <a:rPr lang="en-US" sz="3600" dirty="0">
                <a:latin typeface="Angsana New" pitchFamily="18" charset="-34"/>
                <a:ea typeface="Gulim" pitchFamily="34" charset="-127"/>
              </a:rPr>
              <a:t> </a:t>
            </a:r>
            <a:r>
              <a:rPr lang="th-TH" sz="3600" dirty="0">
                <a:latin typeface="Angsana New" pitchFamily="18" charset="-34"/>
                <a:ea typeface="Gulim" pitchFamily="34" charset="-127"/>
              </a:rPr>
              <a:t>ภาษากลางบนอินเทอร์เน็ต คือ คอมพิวเตอร์ต่างแบบต่างรุ่นสามารถติดต่อสื่อสารกันได้และสามารถเข้าใจกันได้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9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59FD-3328-4892-B175-FD7D9CB99065}" type="slidenum">
              <a:rPr lang="en-US"/>
              <a:pPr/>
              <a:t>4</a:t>
            </a:fld>
            <a:endParaRPr lang="th-TH" dirty="0"/>
          </a:p>
        </p:txBody>
      </p:sp>
      <p:sp>
        <p:nvSpPr>
          <p:cNvPr id="251908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ประโยชน์ของอินเทอร์เน็ต</a:t>
            </a:r>
          </a:p>
        </p:txBody>
      </p:sp>
      <p:sp>
        <p:nvSpPr>
          <p:cNvPr id="251915" name="Rectangle 11"/>
          <p:cNvSpPr>
            <a:spLocks noChangeArrowheads="1"/>
          </p:cNvSpPr>
          <p:nvPr/>
        </p:nvSpPr>
        <p:spPr bwMode="auto">
          <a:xfrm>
            <a:off x="0" y="2906713"/>
            <a:ext cx="4876800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1. การติดต่อสื่อสาร สามารถรับ-ส่งจดหมาย</a:t>
            </a:r>
          </a:p>
          <a:p>
            <a:r>
              <a:rPr lang="th-TH">
                <a:latin typeface="Angsana New" pitchFamily="18" charset="-34"/>
              </a:rPr>
              <a:t>    ผ่านทางอินเทอร์เน็ต หรือคุยกับเพื่อนข้ามโลก </a:t>
            </a:r>
          </a:p>
          <a:p>
            <a:r>
              <a:rPr lang="th-TH">
                <a:latin typeface="Angsana New" pitchFamily="18" charset="-34"/>
              </a:rPr>
              <a:t>    หรือพูดคุยแบบเห็นหน้ากัน </a:t>
            </a:r>
          </a:p>
        </p:txBody>
      </p:sp>
      <p:pic>
        <p:nvPicPr>
          <p:cNvPr id="25191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809750"/>
            <a:ext cx="106045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1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1558925"/>
            <a:ext cx="23050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1918" name="Rectangle 14"/>
          <p:cNvSpPr>
            <a:spLocks noChangeArrowheads="1"/>
          </p:cNvSpPr>
          <p:nvPr/>
        </p:nvSpPr>
        <p:spPr bwMode="auto">
          <a:xfrm>
            <a:off x="0" y="5251450"/>
            <a:ext cx="4600575" cy="137318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2. อินเทอร์เน็ตเหมือนเป็นห้องสมุดขนาดใหญ่</a:t>
            </a:r>
          </a:p>
          <a:p>
            <a:r>
              <a:rPr lang="th-TH">
                <a:latin typeface="Angsana New" pitchFamily="18" charset="-34"/>
              </a:rPr>
              <a:t>    ใช้ค้นคว้าหาข้อมูลข่าวสารต่าง ๆ ได้รอบโลก</a:t>
            </a:r>
          </a:p>
          <a:p>
            <a:r>
              <a:rPr lang="th-TH">
                <a:latin typeface="Angsana New" pitchFamily="18" charset="-34"/>
              </a:rPr>
              <a:t>    ไม่ว่าที่ใดก็สามารถหาข้อมูลได้</a:t>
            </a:r>
          </a:p>
        </p:txBody>
      </p:sp>
      <p:pic>
        <p:nvPicPr>
          <p:cNvPr id="25191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278313"/>
            <a:ext cx="145732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2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25" y="4411663"/>
            <a:ext cx="1227138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1921" name="Rectangle 17"/>
          <p:cNvSpPr>
            <a:spLocks noChangeArrowheads="1"/>
          </p:cNvSpPr>
          <p:nvPr/>
        </p:nvSpPr>
        <p:spPr bwMode="auto">
          <a:xfrm>
            <a:off x="4929188" y="2928938"/>
            <a:ext cx="4214812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3. ซื้อสินค้าและบริการต่าง ๆ ผ่านทาง   </a:t>
            </a:r>
          </a:p>
          <a:p>
            <a:r>
              <a:rPr lang="th-TH">
                <a:latin typeface="Angsana New" pitchFamily="18" charset="-34"/>
              </a:rPr>
              <a:t>    อินเทอร์เน็ต เช่น สั่งซื้อพิซซ่า หรือ</a:t>
            </a:r>
          </a:p>
          <a:p>
            <a:r>
              <a:rPr lang="th-TH">
                <a:latin typeface="Angsana New" pitchFamily="18" charset="-34"/>
              </a:rPr>
              <a:t>    โอนเงินระหว่างธนาคาร เป็นต้น</a:t>
            </a:r>
          </a:p>
        </p:txBody>
      </p:sp>
      <p:pic>
        <p:nvPicPr>
          <p:cNvPr id="25192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2154238"/>
            <a:ext cx="2259012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24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1582738"/>
            <a:ext cx="196691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1925" name="Rectangle 21"/>
          <p:cNvSpPr>
            <a:spLocks noChangeArrowheads="1"/>
          </p:cNvSpPr>
          <p:nvPr/>
        </p:nvSpPr>
        <p:spPr bwMode="auto">
          <a:xfrm>
            <a:off x="4546600" y="5489576"/>
            <a:ext cx="4597400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4. ใช้อินเตอร์เน็ตเพื่อความบันเทิง เช่น เล่มเกม</a:t>
            </a:r>
          </a:p>
          <a:p>
            <a:r>
              <a:rPr lang="th-TH" dirty="0">
                <a:latin typeface="Angsana New" pitchFamily="18" charset="-34"/>
              </a:rPr>
              <a:t>     ออนไลน์พร้อม ๆ กันหลายคน ดาวโหลด </a:t>
            </a:r>
          </a:p>
          <a:p>
            <a:r>
              <a:rPr lang="th-TH" dirty="0">
                <a:latin typeface="Angsana New" pitchFamily="18" charset="-34"/>
              </a:rPr>
              <a:t>     เพลงต่าง ๆ มาฟังจากอินเทอร์เน็ต</a:t>
            </a:r>
          </a:p>
        </p:txBody>
      </p:sp>
      <p:pic>
        <p:nvPicPr>
          <p:cNvPr id="251927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3" y="4343400"/>
            <a:ext cx="7048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28" name="Picture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263" y="4992688"/>
            <a:ext cx="199866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29" name="Picture 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1827213"/>
            <a:ext cx="141922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1930" name="Picture 2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525" y="4424363"/>
            <a:ext cx="13620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059FD-3328-4892-B175-FD7D9CB99065}" type="slidenum">
              <a:rPr lang="en-US"/>
              <a:pPr/>
              <a:t>5</a:t>
            </a:fld>
            <a:endParaRPr lang="th-TH" dirty="0"/>
          </a:p>
        </p:txBody>
      </p:sp>
      <p:sp>
        <p:nvSpPr>
          <p:cNvPr id="251908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dirty="0" smtClean="0">
                <a:latin typeface="Angsana New" pitchFamily="18" charset="-34"/>
              </a:rPr>
              <a:t>การเปิดโปรแกรม </a:t>
            </a:r>
            <a:r>
              <a:rPr lang="en-US" sz="4000" dirty="0" smtClean="0">
                <a:latin typeface="Angsana New" pitchFamily="18" charset="-34"/>
              </a:rPr>
              <a:t>Internet Explorer</a:t>
            </a:r>
            <a:endParaRPr lang="th-TH" sz="4000" dirty="0">
              <a:latin typeface="Angsana New" pitchFamily="18" charset="-34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8" y="1549987"/>
            <a:ext cx="2371429" cy="46952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20964"/>
          <a:stretch/>
        </p:blipFill>
        <p:spPr>
          <a:xfrm>
            <a:off x="2847350" y="1549987"/>
            <a:ext cx="2361905" cy="371094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2395693" y="2719166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322224" y="513844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82686" y="2489814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5432" y="1515142"/>
            <a:ext cx="35367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1. คลิกที่ปุ่ม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 </a:t>
            </a: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Start --&gt; All Programs</a:t>
            </a:r>
          </a:p>
          <a:p>
            <a:r>
              <a:rPr lang="en-US" sz="3200" dirty="0" smtClean="0">
                <a:latin typeface="Angsana New" panose="02020603050405020304" pitchFamily="18" charset="-34"/>
              </a:rPr>
              <a:t>2. </a:t>
            </a:r>
            <a:r>
              <a:rPr lang="th-TH" sz="3200" dirty="0" smtClean="0">
                <a:latin typeface="Angsana New" panose="02020603050405020304" pitchFamily="18" charset="-34"/>
              </a:rPr>
              <a:t>คลิกที่ </a:t>
            </a: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Internet Explorer</a:t>
            </a:r>
          </a:p>
          <a:p>
            <a:r>
              <a:rPr lang="en-US" sz="3200" dirty="0" smtClean="0">
                <a:latin typeface="Angsana New" panose="02020603050405020304" pitchFamily="18" charset="-34"/>
              </a:rPr>
              <a:t>3. </a:t>
            </a:r>
            <a:r>
              <a:rPr lang="th-TH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หรือ</a:t>
            </a:r>
            <a:r>
              <a:rPr lang="th-TH" sz="3200" dirty="0" smtClean="0">
                <a:latin typeface="Angsana New" panose="02020603050405020304" pitchFamily="18" charset="-34"/>
              </a:rPr>
              <a:t>ที่หน้าเดสก์ท๊อป</a:t>
            </a:r>
          </a:p>
          <a:p>
            <a:r>
              <a:rPr lang="th-TH" sz="3200" dirty="0">
                <a:latin typeface="Angsana New" panose="02020603050405020304" pitchFamily="18" charset="-34"/>
              </a:rPr>
              <a:t> </a:t>
            </a:r>
            <a:r>
              <a:rPr lang="th-TH" sz="3200" dirty="0" smtClean="0">
                <a:latin typeface="Angsana New" panose="02020603050405020304" pitchFamily="18" charset="-34"/>
              </a:rPr>
              <a:t>   ดับเบิ้ลคลิกที่ไอคอน </a:t>
            </a:r>
            <a:r>
              <a:rPr lang="en-US" sz="3200" dirty="0" smtClean="0">
                <a:latin typeface="Angsana New" panose="02020603050405020304" pitchFamily="18" charset="-34"/>
              </a:rPr>
              <a:t>  </a:t>
            </a: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</a:b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   Internet Explorer</a:t>
            </a:r>
          </a:p>
          <a:p>
            <a:r>
              <a:rPr lang="en-US" sz="3200" dirty="0" smtClean="0">
                <a:latin typeface="Angsana New" panose="02020603050405020304" pitchFamily="18" charset="-34"/>
              </a:rPr>
              <a:t>4. </a:t>
            </a:r>
            <a:r>
              <a:rPr lang="th-TH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หรือ</a:t>
            </a:r>
            <a:r>
              <a:rPr lang="th-TH" sz="3200" dirty="0" smtClean="0">
                <a:latin typeface="Angsana New" panose="02020603050405020304" pitchFamily="18" charset="-34"/>
              </a:rPr>
              <a:t>คลิกที่ไอคอน </a:t>
            </a: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Internet </a:t>
            </a:r>
            <a:b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</a:br>
            <a:r>
              <a:rPr lang="en-US" sz="3200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   Explorer </a:t>
            </a:r>
            <a:r>
              <a:rPr lang="th-TH" sz="3200" dirty="0" smtClean="0">
                <a:latin typeface="Angsana New" panose="02020603050405020304" pitchFamily="18" charset="-34"/>
              </a:rPr>
              <a:t>บนทาสก์บาร์</a:t>
            </a:r>
            <a:endParaRPr lang="th-TH" sz="3200" dirty="0">
              <a:latin typeface="Angsana New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2098" y="5482387"/>
            <a:ext cx="4466667" cy="60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210050" y="596013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09609" y="596013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39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28DD-F8A1-4B0E-B4E7-9822FFD19C7D}" type="slidenum">
              <a:rPr lang="en-US"/>
              <a:pPr/>
              <a:t>6</a:t>
            </a:fld>
            <a:endParaRPr lang="th-TH"/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674688" y="703263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ส่วนประกอบของโปรแกรม </a:t>
            </a:r>
            <a:r>
              <a:rPr lang="en-US" sz="4000">
                <a:latin typeface="Angsana New" pitchFamily="18" charset="-34"/>
              </a:rPr>
              <a:t>Internet Explorer</a:t>
            </a:r>
            <a:endParaRPr lang="th-TH" sz="4000">
              <a:latin typeface="Angsana New" pitchFamily="18" charset="-34"/>
            </a:endParaRPr>
          </a:p>
        </p:txBody>
      </p:sp>
      <p:pic>
        <p:nvPicPr>
          <p:cNvPr id="25294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3" t="11626" r="16901" b="8000"/>
          <a:stretch>
            <a:fillRect/>
          </a:stretch>
        </p:blipFill>
        <p:spPr bwMode="auto">
          <a:xfrm>
            <a:off x="1306513" y="1535113"/>
            <a:ext cx="6932612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9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14" y="1423988"/>
            <a:ext cx="6420499" cy="4958812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76ACA-6765-4B5A-937F-DECE295E05E0}" type="slidenum">
              <a:rPr lang="en-US"/>
              <a:pPr/>
              <a:t>7</a:t>
            </a:fld>
            <a:endParaRPr lang="th-TH"/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การเปิดเว็บไซต์มาใช้งาน</a:t>
            </a:r>
          </a:p>
        </p:txBody>
      </p:sp>
      <p:sp>
        <p:nvSpPr>
          <p:cNvPr id="255002" name="Rectangle 26"/>
          <p:cNvSpPr>
            <a:spLocks noChangeArrowheads="1"/>
          </p:cNvSpPr>
          <p:nvPr/>
        </p:nvSpPr>
        <p:spPr bwMode="auto">
          <a:xfrm>
            <a:off x="3917950" y="2324100"/>
            <a:ext cx="4805363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1.   คลิกเมาส์ที่ช่อง Address  พิมพ์ที่อยู่เว็บไซต์</a:t>
            </a:r>
            <a:endParaRPr lang="th-TH" b="0">
              <a:latin typeface="Angsana New" pitchFamily="18" charset="-34"/>
            </a:endParaRPr>
          </a:p>
          <a:p>
            <a:r>
              <a:rPr lang="th-TH" b="0">
                <a:latin typeface="Angsana New" pitchFamily="18" charset="-34"/>
              </a:rPr>
              <a:t>       เช่น  www.sanook.com</a:t>
            </a:r>
          </a:p>
        </p:txBody>
      </p:sp>
      <p:sp>
        <p:nvSpPr>
          <p:cNvPr id="255003" name="Rectangle 27"/>
          <p:cNvSpPr>
            <a:spLocks noChangeArrowheads="1"/>
          </p:cNvSpPr>
          <p:nvPr/>
        </p:nvSpPr>
        <p:spPr bwMode="auto">
          <a:xfrm>
            <a:off x="3919538" y="3233738"/>
            <a:ext cx="4799012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  คลิกที่ปุ่ม Refresh            หรือ กดปุ่ม Enter  </a:t>
            </a:r>
            <a:br>
              <a:rPr lang="th-TH">
                <a:latin typeface="Angsana New" pitchFamily="18" charset="-34"/>
              </a:rPr>
            </a:br>
            <a:r>
              <a:rPr lang="th-TH">
                <a:latin typeface="Angsana New" pitchFamily="18" charset="-34"/>
              </a:rPr>
              <a:t>       บนแป้นพิมพ์</a:t>
            </a:r>
          </a:p>
        </p:txBody>
      </p:sp>
      <p:pic>
        <p:nvPicPr>
          <p:cNvPr id="255004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5" y="3292475"/>
            <a:ext cx="369888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5005" name="Rectangle 29"/>
          <p:cNvSpPr>
            <a:spLocks noChangeArrowheads="1"/>
          </p:cNvSpPr>
          <p:nvPr/>
        </p:nvSpPr>
        <p:spPr bwMode="auto">
          <a:xfrm>
            <a:off x="3965575" y="4913313"/>
            <a:ext cx="4800600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 จะปรากฎหน้าแรกของเว็บไซต์ที่ต้องการเปิด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3419" y="4788148"/>
            <a:ext cx="6212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5195-56D5-423A-BA26-707061B4798F}" type="slidenum">
              <a:rPr lang="en-US"/>
              <a:pPr/>
              <a:t>8</a:t>
            </a:fld>
            <a:endParaRPr lang="th-TH"/>
          </a:p>
        </p:txBody>
      </p:sp>
      <p:sp>
        <p:nvSpPr>
          <p:cNvPr id="257028" name="AutoShape 4"/>
          <p:cNvSpPr>
            <a:spLocks noChangeArrowheads="1"/>
          </p:cNvSpPr>
          <p:nvPr/>
        </p:nvSpPr>
        <p:spPr bwMode="auto">
          <a:xfrm>
            <a:off x="704850" y="61753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การเชื่อมต่อส่วนต่างๆ ด้วยลิงค์ (</a:t>
            </a:r>
            <a:r>
              <a:rPr lang="en-US" sz="4000">
                <a:latin typeface="Angsana New" pitchFamily="18" charset="-34"/>
              </a:rPr>
              <a:t>Link</a:t>
            </a:r>
            <a:r>
              <a:rPr lang="th-TH" sz="4000">
                <a:latin typeface="Angsana New" pitchFamily="18" charset="-34"/>
              </a:rPr>
              <a:t>)</a:t>
            </a:r>
          </a:p>
        </p:txBody>
      </p:sp>
      <p:pic>
        <p:nvPicPr>
          <p:cNvPr id="257048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5" t="18271" r="36314" b="25146"/>
          <a:stretch>
            <a:fillRect/>
          </a:stretch>
        </p:blipFill>
        <p:spPr bwMode="auto">
          <a:xfrm>
            <a:off x="450850" y="1308100"/>
            <a:ext cx="5297488" cy="431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7049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3" t="23625" r="35365" b="18478"/>
          <a:stretch>
            <a:fillRect/>
          </a:stretch>
        </p:blipFill>
        <p:spPr bwMode="auto">
          <a:xfrm>
            <a:off x="3703638" y="1306513"/>
            <a:ext cx="49911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7050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7063" r="44766" b="18292"/>
          <a:stretch>
            <a:fillRect/>
          </a:stretch>
        </p:blipFill>
        <p:spPr bwMode="auto">
          <a:xfrm>
            <a:off x="1597025" y="3819525"/>
            <a:ext cx="4005263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7051" name="Rectangle 27"/>
          <p:cNvSpPr>
            <a:spLocks noChangeArrowheads="1"/>
          </p:cNvSpPr>
          <p:nvPr/>
        </p:nvSpPr>
        <p:spPr bwMode="auto">
          <a:xfrm>
            <a:off x="4337050" y="5637213"/>
            <a:ext cx="308133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  เปิดหน้าเว็บเพจ QQ Show</a:t>
            </a:r>
          </a:p>
        </p:txBody>
      </p:sp>
      <p:sp>
        <p:nvSpPr>
          <p:cNvPr id="257052" name="Rectangle 28"/>
          <p:cNvSpPr>
            <a:spLocks noChangeArrowheads="1"/>
          </p:cNvSpPr>
          <p:nvPr/>
        </p:nvSpPr>
        <p:spPr bwMode="auto">
          <a:xfrm>
            <a:off x="4335463" y="4640263"/>
            <a:ext cx="4141787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3.   คลิกเมาส์ที่ คิวคิวโชว์  เพื่อลิงก์ไปยัง</a:t>
            </a:r>
          </a:p>
          <a:p>
            <a:r>
              <a:rPr lang="th-TH">
                <a:latin typeface="Angsana New" pitchFamily="18" charset="-34"/>
              </a:rPr>
              <a:t>      หน้าเว็บเพจต่อไป</a:t>
            </a:r>
          </a:p>
        </p:txBody>
      </p:sp>
      <p:sp>
        <p:nvSpPr>
          <p:cNvPr id="257053" name="Rectangle 29"/>
          <p:cNvSpPr>
            <a:spLocks noChangeArrowheads="1"/>
          </p:cNvSpPr>
          <p:nvPr/>
        </p:nvSpPr>
        <p:spPr bwMode="auto">
          <a:xfrm>
            <a:off x="4098925" y="1547813"/>
            <a:ext cx="4572000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>
                <a:latin typeface="Angsana New" pitchFamily="18" charset="-34"/>
              </a:rPr>
              <a:t>2.   สังเกตหน้าโฮมเพจจะเปลี่ยนไปเป็นหน้า</a:t>
            </a:r>
            <a:endParaRPr lang="th-TH" b="0">
              <a:latin typeface="Angsana New" pitchFamily="18" charset="-34"/>
            </a:endParaRPr>
          </a:p>
          <a:p>
            <a:r>
              <a:rPr lang="th-TH" b="0">
                <a:latin typeface="Angsana New" pitchFamily="18" charset="-34"/>
              </a:rPr>
              <a:t>       </a:t>
            </a:r>
            <a:r>
              <a:rPr lang="th-TH">
                <a:latin typeface="Angsana New" pitchFamily="18" charset="-34"/>
              </a:rPr>
              <a:t>เว็บเพจที่มีข้อมูลข่าวสารในเรื่องที่เลือก</a:t>
            </a:r>
          </a:p>
        </p:txBody>
      </p:sp>
      <p:sp>
        <p:nvSpPr>
          <p:cNvPr id="257054" name="Rectangle 30"/>
          <p:cNvSpPr>
            <a:spLocks noChangeArrowheads="1"/>
          </p:cNvSpPr>
          <p:nvPr/>
        </p:nvSpPr>
        <p:spPr bwMode="auto">
          <a:xfrm>
            <a:off x="288925" y="2430463"/>
            <a:ext cx="42132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 เลื่อนเมาส์วางที่ข้อความที่ต้องการเลือก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F1A2-B5CB-490D-BDA6-EFB7C9FE1215}" type="slidenum">
              <a:rPr lang="en-US"/>
              <a:pPr/>
              <a:t>9</a:t>
            </a:fld>
            <a:endParaRPr lang="th-TH"/>
          </a:p>
        </p:txBody>
      </p:sp>
      <p:sp>
        <p:nvSpPr>
          <p:cNvPr id="258052" name="AutoShape 4"/>
          <p:cNvSpPr>
            <a:spLocks noChangeArrowheads="1"/>
          </p:cNvSpPr>
          <p:nvPr/>
        </p:nvSpPr>
        <p:spPr bwMode="auto">
          <a:xfrm>
            <a:off x="312738" y="776288"/>
            <a:ext cx="77946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>
                <a:latin typeface="Angsana New" pitchFamily="18" charset="-34"/>
              </a:rPr>
              <a:t>การบันทึกรูปภาพเก็บไว้ใช้งาน</a:t>
            </a:r>
          </a:p>
        </p:txBody>
      </p:sp>
      <p:sp>
        <p:nvSpPr>
          <p:cNvPr id="258063" name="Rectangle 15"/>
          <p:cNvSpPr>
            <a:spLocks noChangeArrowheads="1"/>
          </p:cNvSpPr>
          <p:nvPr/>
        </p:nvSpPr>
        <p:spPr bwMode="auto">
          <a:xfrm>
            <a:off x="4802188" y="1966913"/>
            <a:ext cx="371633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1.   คลิกขวาที่รูปภาพที่ต้องการเลือก</a:t>
            </a:r>
          </a:p>
        </p:txBody>
      </p:sp>
      <p:sp>
        <p:nvSpPr>
          <p:cNvPr id="258064" name="Rectangle 16"/>
          <p:cNvSpPr>
            <a:spLocks noChangeArrowheads="1"/>
          </p:cNvSpPr>
          <p:nvPr/>
        </p:nvSpPr>
        <p:spPr bwMode="auto">
          <a:xfrm>
            <a:off x="4759325" y="2736850"/>
            <a:ext cx="3379788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  คลิกที่คำสั่ง   Save Picture As</a:t>
            </a:r>
          </a:p>
        </p:txBody>
      </p:sp>
      <p:sp>
        <p:nvSpPr>
          <p:cNvPr id="258065" name="Rectangle 17"/>
          <p:cNvSpPr>
            <a:spLocks noChangeArrowheads="1"/>
          </p:cNvSpPr>
          <p:nvPr/>
        </p:nvSpPr>
        <p:spPr bwMode="auto">
          <a:xfrm>
            <a:off x="4759325" y="3589338"/>
            <a:ext cx="344328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  ปรากฎหน้าต่าง  Save Picture </a:t>
            </a:r>
          </a:p>
        </p:txBody>
      </p:sp>
      <p:sp>
        <p:nvSpPr>
          <p:cNvPr id="258066" name="Rectangle 18"/>
          <p:cNvSpPr>
            <a:spLocks noChangeArrowheads="1"/>
          </p:cNvSpPr>
          <p:nvPr/>
        </p:nvSpPr>
        <p:spPr bwMode="auto">
          <a:xfrm>
            <a:off x="4764088" y="4492625"/>
            <a:ext cx="4119562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  พิมพ์ชื่อรูปภาพใหม่ในช่อง File name</a:t>
            </a:r>
          </a:p>
        </p:txBody>
      </p:sp>
      <p:sp>
        <p:nvSpPr>
          <p:cNvPr id="258067" name="Rectangle 19"/>
          <p:cNvSpPr>
            <a:spLocks noChangeArrowheads="1"/>
          </p:cNvSpPr>
          <p:nvPr/>
        </p:nvSpPr>
        <p:spPr bwMode="auto">
          <a:xfrm>
            <a:off x="4794250" y="5245100"/>
            <a:ext cx="2011363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  คลิกที่ปุ่ม Save </a:t>
            </a:r>
          </a:p>
        </p:txBody>
      </p:sp>
      <p:pic>
        <p:nvPicPr>
          <p:cNvPr id="258077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15604" r="37865" b="15625"/>
          <a:stretch>
            <a:fillRect/>
          </a:stretch>
        </p:blipFill>
        <p:spPr bwMode="auto">
          <a:xfrm>
            <a:off x="269875" y="1660525"/>
            <a:ext cx="4249738" cy="462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3713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10076"/>
            <a:ext cx="1849438" cy="31908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th-T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pitchFamily="34" charset="0"/>
                <a:ea typeface="+mn-ea"/>
                <a:cs typeface="Angsana New" pitchFamily="18" charset="-34"/>
              </a:defRPr>
            </a:lvl9pPr>
          </a:lstStyle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27451</TotalTime>
  <Words>767</Words>
  <Application>Microsoft Office PowerPoint</Application>
  <PresentationFormat>On-screen Show (4:3)</PresentationFormat>
  <Paragraphs>114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1076</cp:revision>
  <dcterms:created xsi:type="dcterms:W3CDTF">2004-03-03T07:37:41Z</dcterms:created>
  <dcterms:modified xsi:type="dcterms:W3CDTF">2016-10-16T11:05:01Z</dcterms:modified>
</cp:coreProperties>
</file>