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00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3" r:id="rId13"/>
    <p:sldId id="314" r:id="rId14"/>
    <p:sldId id="315" r:id="rId15"/>
    <p:sldId id="302" r:id="rId16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2" autoAdjust="0"/>
    <p:restoredTop sz="97484" autoAdjust="0"/>
  </p:normalViewPr>
  <p:slideViewPr>
    <p:cSldViewPr snapToGrid="0">
      <p:cViewPr>
        <p:scale>
          <a:sx n="80" d="100"/>
          <a:sy n="80" d="100"/>
        </p:scale>
        <p:origin x="-1068" y="120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B32FB49-06E8-4C59-B9E1-928F16DFC74B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65237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5FD6D5-36D9-4D09-BE1D-8500BEF12E86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A269E7-B9FF-4B01-808F-97C792C7E7E1}" type="slidenum">
              <a:rPr lang="en-US"/>
              <a:pPr/>
              <a:t>15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75A6A-D7CC-4776-A6A1-D5CF48247A2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3529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361C3-9A05-424A-83BE-9FB780FA0C3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4882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A7D01-EDC2-44A2-9A98-8346F8DA408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86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B8B77-F21D-461A-B239-FC698A1E787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8499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54F0D-652C-4E0B-8D08-9A660DE65CF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659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D5A13-2BAF-4B12-9FC5-1DEA7AC50F9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254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093E7-B5A2-4D7C-8575-14EBEA01857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8485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E6001-D021-47DC-A257-38F578EEBBA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806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1EC50-00D7-4E3B-92B2-99CEE22CEC1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8119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30451-D1AF-4F9B-AB4E-A3BEEBE6F1C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483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E61FC-C320-46F6-94D2-FC583AC7692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3331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C15E3E1-7BD7-4DBE-8E87-6FBB15F3A46F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4C90A-FCC4-489B-8786-ACA245DFA866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 dirty="0">
                <a:solidFill>
                  <a:srgbClr val="FF00FF"/>
                </a:solidFill>
              </a:rPr>
              <a:t>บทที่</a:t>
            </a:r>
            <a:r>
              <a:rPr lang="th-TH" sz="3200" b="1" dirty="0">
                <a:solidFill>
                  <a:srgbClr val="FF00FF"/>
                </a:solidFill>
              </a:rPr>
              <a:t> </a:t>
            </a:r>
            <a:r>
              <a:rPr lang="en-US" sz="3200" b="1" dirty="0">
                <a:solidFill>
                  <a:srgbClr val="FF00FF"/>
                </a:solidFill>
              </a:rPr>
              <a:t> </a:t>
            </a:r>
            <a:endParaRPr lang="th-TH" sz="3200" b="1" dirty="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7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 b="1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 b="1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1895475" y="3748088"/>
            <a:ext cx="52165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b="1">
                <a:solidFill>
                  <a:srgbClr val="990099"/>
                </a:solidFill>
              </a:rPr>
              <a:t> การทำงานกับเวิร์กชีต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Ampa\Desktop\image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631" y="3285083"/>
            <a:ext cx="3734321" cy="221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mpa\Desktop\image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17" y="3975100"/>
            <a:ext cx="2960873" cy="233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Ampa\Desktop\image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115847"/>
            <a:ext cx="4143376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C395-5C85-423D-882C-5F2B658415E6}" type="slidenum">
              <a:rPr lang="en-US"/>
              <a:pPr/>
              <a:t>10</a:t>
            </a:fld>
            <a:endParaRPr lang="th-TH"/>
          </a:p>
        </p:txBody>
      </p:sp>
      <p:sp>
        <p:nvSpPr>
          <p:cNvPr id="187396" name="AutoShape 4"/>
          <p:cNvSpPr>
            <a:spLocks noChangeArrowheads="1"/>
          </p:cNvSpPr>
          <p:nvPr/>
        </p:nvSpPr>
        <p:spPr bwMode="auto">
          <a:xfrm>
            <a:off x="1576388" y="601663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การแทรกเซลล์</a:t>
            </a:r>
          </a:p>
        </p:txBody>
      </p:sp>
      <p:sp>
        <p:nvSpPr>
          <p:cNvPr id="187423" name="Rectangle 31"/>
          <p:cNvSpPr>
            <a:spLocks noChangeArrowheads="1"/>
          </p:cNvSpPr>
          <p:nvPr/>
        </p:nvSpPr>
        <p:spPr bwMode="auto">
          <a:xfrm>
            <a:off x="828675" y="1797050"/>
            <a:ext cx="267652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1. คลิกเมาส์เลือกเซลล์    แผนก</a:t>
            </a:r>
          </a:p>
        </p:txBody>
      </p:sp>
      <p:sp>
        <p:nvSpPr>
          <p:cNvPr id="187424" name="Rectangle 32"/>
          <p:cNvSpPr>
            <a:spLocks noChangeArrowheads="1"/>
          </p:cNvSpPr>
          <p:nvPr/>
        </p:nvSpPr>
        <p:spPr bwMode="auto">
          <a:xfrm>
            <a:off x="2504354" y="2749136"/>
            <a:ext cx="3659976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2. คลิกขวาปรากฏเมนู คลิก  </a:t>
            </a:r>
            <a:r>
              <a:rPr lang="en-US" sz="2400" b="1" dirty="0" smtClean="0">
                <a:latin typeface="Angsana New" pitchFamily="18" charset="-34"/>
              </a:rPr>
              <a:t>Insert / </a:t>
            </a:r>
            <a:r>
              <a:rPr lang="th-TH" sz="2400" b="1" dirty="0" smtClean="0">
                <a:latin typeface="Angsana New" pitchFamily="18" charset="-34"/>
              </a:rPr>
              <a:t>แทรก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187425" name="Rectangle 33"/>
          <p:cNvSpPr>
            <a:spLocks noChangeArrowheads="1"/>
          </p:cNvSpPr>
          <p:nvPr/>
        </p:nvSpPr>
        <p:spPr bwMode="auto">
          <a:xfrm>
            <a:off x="1641103" y="3935247"/>
            <a:ext cx="2811988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ปรากฎหน้าต่าง </a:t>
            </a:r>
            <a:r>
              <a:rPr lang="en-US" sz="2400" b="1" dirty="0" smtClean="0">
                <a:latin typeface="Angsana New" pitchFamily="18" charset="-34"/>
              </a:rPr>
              <a:t>Insert /</a:t>
            </a:r>
            <a:r>
              <a:rPr lang="th-TH" sz="2400" b="1" dirty="0" smtClean="0">
                <a:latin typeface="Angsana New" pitchFamily="18" charset="-34"/>
              </a:rPr>
              <a:t>แทรก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187426" name="Rectangle 34"/>
          <p:cNvSpPr>
            <a:spLocks noChangeArrowheads="1"/>
          </p:cNvSpPr>
          <p:nvPr/>
        </p:nvSpPr>
        <p:spPr bwMode="auto">
          <a:xfrm>
            <a:off x="2504354" y="4761675"/>
            <a:ext cx="249555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คลิกวงกลม  เลื่อนเซลล์ลง</a:t>
            </a:r>
          </a:p>
        </p:txBody>
      </p:sp>
      <p:sp>
        <p:nvSpPr>
          <p:cNvPr id="187427" name="Rectangle 35"/>
          <p:cNvSpPr>
            <a:spLocks noChangeArrowheads="1"/>
          </p:cNvSpPr>
          <p:nvPr/>
        </p:nvSpPr>
        <p:spPr bwMode="auto">
          <a:xfrm>
            <a:off x="2166938" y="5566889"/>
            <a:ext cx="2151551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คลิกที่ปุ่ม </a:t>
            </a:r>
            <a:r>
              <a:rPr lang="en-US" sz="2400" b="1" dirty="0" smtClean="0">
                <a:latin typeface="Angsana New" pitchFamily="18" charset="-34"/>
              </a:rPr>
              <a:t>OK /</a:t>
            </a:r>
            <a:r>
              <a:rPr lang="th-TH" sz="2400" b="1" dirty="0" smtClean="0">
                <a:latin typeface="Angsana New" pitchFamily="18" charset="-34"/>
              </a:rPr>
              <a:t> </a:t>
            </a:r>
            <a:r>
              <a:rPr lang="th-TH" sz="2400" b="1" dirty="0">
                <a:latin typeface="Angsana New" pitchFamily="18" charset="-34"/>
              </a:rPr>
              <a:t>ตกลง</a:t>
            </a:r>
          </a:p>
        </p:txBody>
      </p:sp>
      <p:sp>
        <p:nvSpPr>
          <p:cNvPr id="187428" name="Rectangle 36"/>
          <p:cNvSpPr>
            <a:spLocks noChangeArrowheads="1"/>
          </p:cNvSpPr>
          <p:nvPr/>
        </p:nvSpPr>
        <p:spPr bwMode="auto">
          <a:xfrm>
            <a:off x="5535420" y="3902158"/>
            <a:ext cx="3416300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6. จะได้เซลล์เพิ่มด้านบน เซลล์ แผนก    </a:t>
            </a:r>
          </a:p>
          <a:p>
            <a:r>
              <a:rPr lang="th-TH" sz="2400" b="1" dirty="0">
                <a:latin typeface="Angsana New" pitchFamily="18" charset="-34"/>
              </a:rPr>
              <a:t>      แผนกจะถูกเลื่อนลง </a:t>
            </a:r>
          </a:p>
        </p:txBody>
      </p:sp>
      <p:sp>
        <p:nvSpPr>
          <p:cNvPr id="187429" name="Rectangle 37"/>
          <p:cNvSpPr>
            <a:spLocks noChangeArrowheads="1"/>
          </p:cNvSpPr>
          <p:nvPr/>
        </p:nvSpPr>
        <p:spPr bwMode="auto">
          <a:xfrm>
            <a:off x="5215016" y="3202606"/>
            <a:ext cx="173355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7. คลิกที่ปุ่ม </a:t>
            </a:r>
          </a:p>
        </p:txBody>
      </p:sp>
      <p:pic>
        <p:nvPicPr>
          <p:cNvPr id="187430" name="Picture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554" y="3297856"/>
            <a:ext cx="439737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8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Ampa\Desktop\image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51" y="1166888"/>
            <a:ext cx="3277590" cy="293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ECA60-BB80-45A8-9632-AB095F65CC8C}" type="slidenum">
              <a:rPr lang="en-US"/>
              <a:pPr/>
              <a:t>11</a:t>
            </a:fld>
            <a:endParaRPr lang="th-TH"/>
          </a:p>
        </p:txBody>
      </p:sp>
      <p:sp>
        <p:nvSpPr>
          <p:cNvPr id="188420" name="AutoShape 4"/>
          <p:cNvSpPr>
            <a:spLocks noChangeArrowheads="1"/>
          </p:cNvSpPr>
          <p:nvPr/>
        </p:nvSpPr>
        <p:spPr bwMode="auto">
          <a:xfrm>
            <a:off x="2509838" y="631825"/>
            <a:ext cx="47037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การลบเซลล์ด้วยคำสั่งลบ</a:t>
            </a:r>
          </a:p>
        </p:txBody>
      </p:sp>
      <p:sp>
        <p:nvSpPr>
          <p:cNvPr id="188451" name="Rectangle 35"/>
          <p:cNvSpPr>
            <a:spLocks noChangeArrowheads="1"/>
          </p:cNvSpPr>
          <p:nvPr/>
        </p:nvSpPr>
        <p:spPr bwMode="auto">
          <a:xfrm>
            <a:off x="333314" y="1422400"/>
            <a:ext cx="3811174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1. คลิกเลือกเซลล์  เพศ     ที่ต้องการลบ</a:t>
            </a:r>
          </a:p>
        </p:txBody>
      </p:sp>
      <p:sp>
        <p:nvSpPr>
          <p:cNvPr id="188452" name="Rectangle 36"/>
          <p:cNvSpPr>
            <a:spLocks noChangeArrowheads="1"/>
          </p:cNvSpPr>
          <p:nvPr/>
        </p:nvSpPr>
        <p:spPr bwMode="auto">
          <a:xfrm>
            <a:off x="333314" y="1873250"/>
            <a:ext cx="3811174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2. คลิกเมาส์ขวาปรากฎเมนู คลิก </a:t>
            </a:r>
            <a:r>
              <a:rPr lang="en-US" sz="2400" b="1" dirty="0" smtClean="0">
                <a:latin typeface="Angsana New" pitchFamily="18" charset="-34"/>
              </a:rPr>
              <a:t>Delete /</a:t>
            </a:r>
            <a:r>
              <a:rPr lang="th-TH" sz="2400" b="1" dirty="0" smtClean="0">
                <a:latin typeface="Angsana New" pitchFamily="18" charset="-34"/>
              </a:rPr>
              <a:t>ลบ</a:t>
            </a:r>
            <a:r>
              <a:rPr lang="th-TH" sz="2400" b="1" dirty="0">
                <a:latin typeface="Angsana New" pitchFamily="18" charset="-34"/>
              </a:rPr>
              <a:t>...</a:t>
            </a:r>
          </a:p>
        </p:txBody>
      </p:sp>
      <p:sp>
        <p:nvSpPr>
          <p:cNvPr id="188453" name="Rectangle 37"/>
          <p:cNvSpPr>
            <a:spLocks noChangeArrowheads="1"/>
          </p:cNvSpPr>
          <p:nvPr/>
        </p:nvSpPr>
        <p:spPr bwMode="auto">
          <a:xfrm>
            <a:off x="333314" y="2306864"/>
            <a:ext cx="3656114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ปรากฎหน้าต่าง </a:t>
            </a:r>
            <a:r>
              <a:rPr lang="en-US" sz="2400" b="1" dirty="0" smtClean="0">
                <a:latin typeface="Angsana New" pitchFamily="18" charset="-34"/>
              </a:rPr>
              <a:t>Delete / </a:t>
            </a:r>
            <a:r>
              <a:rPr lang="th-TH" sz="2400" b="1" dirty="0" smtClean="0">
                <a:latin typeface="Angsana New" pitchFamily="18" charset="-34"/>
              </a:rPr>
              <a:t>ลบ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188454" name="Rectangle 38"/>
          <p:cNvSpPr>
            <a:spLocks noChangeArrowheads="1"/>
          </p:cNvSpPr>
          <p:nvPr/>
        </p:nvSpPr>
        <p:spPr bwMode="auto">
          <a:xfrm>
            <a:off x="327065" y="2720481"/>
            <a:ext cx="3817423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คลิกวงกลม </a:t>
            </a:r>
            <a:r>
              <a:rPr lang="en-US" sz="2400" b="1" dirty="0" smtClean="0">
                <a:latin typeface="Angsana New" pitchFamily="18" charset="-34"/>
              </a:rPr>
              <a:t>Shift cells left /</a:t>
            </a:r>
            <a:r>
              <a:rPr lang="th-TH" sz="2400" b="1" dirty="0" smtClean="0">
                <a:latin typeface="Angsana New" pitchFamily="18" charset="-34"/>
              </a:rPr>
              <a:t> </a:t>
            </a:r>
            <a:r>
              <a:rPr lang="th-TH" sz="2400" b="1" dirty="0">
                <a:latin typeface="Angsana New" pitchFamily="18" charset="-34"/>
              </a:rPr>
              <a:t>เลื่อนเซลล์ไปทางซ้าย</a:t>
            </a:r>
          </a:p>
        </p:txBody>
      </p:sp>
      <p:sp>
        <p:nvSpPr>
          <p:cNvPr id="188455" name="Rectangle 39"/>
          <p:cNvSpPr>
            <a:spLocks noChangeArrowheads="1"/>
          </p:cNvSpPr>
          <p:nvPr/>
        </p:nvSpPr>
        <p:spPr bwMode="auto">
          <a:xfrm>
            <a:off x="333376" y="3131126"/>
            <a:ext cx="3811112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คลิกที่ปุ่ม </a:t>
            </a:r>
            <a:r>
              <a:rPr lang="en-US" sz="2400" b="1" dirty="0" smtClean="0">
                <a:latin typeface="Angsana New" pitchFamily="18" charset="-34"/>
              </a:rPr>
              <a:t>OK /</a:t>
            </a:r>
            <a:r>
              <a:rPr lang="th-TH" sz="2400" b="1" dirty="0" smtClean="0">
                <a:latin typeface="Angsana New" pitchFamily="18" charset="-34"/>
              </a:rPr>
              <a:t> </a:t>
            </a:r>
            <a:r>
              <a:rPr lang="th-TH" sz="2400" b="1" dirty="0">
                <a:latin typeface="Angsana New" pitchFamily="18" charset="-34"/>
              </a:rPr>
              <a:t>ตกลง</a:t>
            </a:r>
          </a:p>
        </p:txBody>
      </p:sp>
      <p:sp>
        <p:nvSpPr>
          <p:cNvPr id="188456" name="Rectangle 40"/>
          <p:cNvSpPr>
            <a:spLocks noChangeArrowheads="1"/>
          </p:cNvSpPr>
          <p:nvPr/>
        </p:nvSpPr>
        <p:spPr bwMode="auto">
          <a:xfrm>
            <a:off x="331828" y="3527754"/>
            <a:ext cx="3812660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6.  เซลล์จะถูกลบ และเลื่อนเซลล์ทางขวา</a:t>
            </a:r>
          </a:p>
          <a:p>
            <a:r>
              <a:rPr lang="th-TH" sz="2400" b="1" dirty="0">
                <a:latin typeface="Angsana New" pitchFamily="18" charset="-34"/>
              </a:rPr>
              <a:t>      เข้ามาแทนที่ เซลล์ที่ถูกลบทางซ้าย</a:t>
            </a:r>
          </a:p>
        </p:txBody>
      </p:sp>
      <p:sp>
        <p:nvSpPr>
          <p:cNvPr id="188457" name="Rectangle 41"/>
          <p:cNvSpPr>
            <a:spLocks noChangeArrowheads="1"/>
          </p:cNvSpPr>
          <p:nvPr/>
        </p:nvSpPr>
        <p:spPr bwMode="auto">
          <a:xfrm>
            <a:off x="333314" y="4350079"/>
            <a:ext cx="3656114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7. คลิกที่ปุ่ม </a:t>
            </a:r>
          </a:p>
        </p:txBody>
      </p:sp>
      <p:pic>
        <p:nvPicPr>
          <p:cNvPr id="188458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14" y="4399291"/>
            <a:ext cx="528638" cy="33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8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44" name="Picture 4" descr="C:\Users\Ampa\Desktop\image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775" y="4106582"/>
            <a:ext cx="3064966" cy="245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Ampa\Desktop\image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557" y="4399291"/>
            <a:ext cx="3115876" cy="239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pa\Desktop\image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20" y="2003353"/>
            <a:ext cx="6405368" cy="281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4C77A-9FBA-4560-B075-4EC00399494B}" type="slidenum">
              <a:rPr lang="en-US"/>
              <a:pPr/>
              <a:t>12</a:t>
            </a:fld>
            <a:endParaRPr lang="th-TH"/>
          </a:p>
        </p:txBody>
      </p:sp>
      <p:sp>
        <p:nvSpPr>
          <p:cNvPr id="190468" name="AutoShape 4"/>
          <p:cNvSpPr>
            <a:spLocks noChangeArrowheads="1"/>
          </p:cNvSpPr>
          <p:nvPr/>
        </p:nvSpPr>
        <p:spPr bwMode="auto">
          <a:xfrm>
            <a:off x="2740025" y="590550"/>
            <a:ext cx="41703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การตั้งชื่อเวิร์กชีต</a:t>
            </a:r>
          </a:p>
        </p:txBody>
      </p:sp>
      <p:sp>
        <p:nvSpPr>
          <p:cNvPr id="190495" name="Rectangle 31"/>
          <p:cNvSpPr>
            <a:spLocks noChangeArrowheads="1"/>
          </p:cNvSpPr>
          <p:nvPr/>
        </p:nvSpPr>
        <p:spPr bwMode="auto">
          <a:xfrm>
            <a:off x="3170505" y="1625291"/>
            <a:ext cx="424021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ดับเบิ้ลคลิกที่ Sheet1 ให้ปรากฎแถบสีดำ </a:t>
            </a:r>
          </a:p>
        </p:txBody>
      </p:sp>
      <p:sp>
        <p:nvSpPr>
          <p:cNvPr id="190496" name="Rectangle 32"/>
          <p:cNvSpPr>
            <a:spLocks noChangeArrowheads="1"/>
          </p:cNvSpPr>
          <p:nvPr/>
        </p:nvSpPr>
        <p:spPr bwMode="auto">
          <a:xfrm>
            <a:off x="4824413" y="3302794"/>
            <a:ext cx="33274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พิมพ์ชื่อใหม่ เช่น งานทะเบียน </a:t>
            </a:r>
          </a:p>
        </p:txBody>
      </p:sp>
      <p:sp>
        <p:nvSpPr>
          <p:cNvPr id="190497" name="Rectangle 33"/>
          <p:cNvSpPr>
            <a:spLocks noChangeArrowheads="1"/>
          </p:cNvSpPr>
          <p:nvPr/>
        </p:nvSpPr>
        <p:spPr bwMode="auto">
          <a:xfrm>
            <a:off x="2620963" y="4746625"/>
            <a:ext cx="4615366" cy="95410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 ดับเบิ้ลคลิก </a:t>
            </a:r>
            <a:r>
              <a:rPr lang="th-TH" b="1" dirty="0" smtClean="0">
                <a:latin typeface="Angsana New" pitchFamily="18" charset="-34"/>
              </a:rPr>
              <a:t>Sheet2  </a:t>
            </a:r>
            <a:r>
              <a:rPr lang="th-TH" b="1" dirty="0">
                <a:latin typeface="Angsana New" pitchFamily="18" charset="-34"/>
              </a:rPr>
              <a:t>เปลี่ยนเป็นงานการเงิน 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 และ Sheet3  เปลี่ยนชื่อเป็น งานพัสดุ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mpa\Desktop\image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01" y="1698646"/>
            <a:ext cx="5433436" cy="239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827B-2179-4D0C-8869-C3AB9A5A76B4}" type="slidenum">
              <a:rPr lang="en-US"/>
              <a:pPr/>
              <a:t>13</a:t>
            </a:fld>
            <a:endParaRPr lang="th-TH"/>
          </a:p>
        </p:txBody>
      </p:sp>
      <p:sp>
        <p:nvSpPr>
          <p:cNvPr id="191492" name="AutoShape 4"/>
          <p:cNvSpPr>
            <a:spLocks noChangeArrowheads="1"/>
          </p:cNvSpPr>
          <p:nvPr/>
        </p:nvSpPr>
        <p:spPr bwMode="auto">
          <a:xfrm>
            <a:off x="1735138" y="588963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การลบเวิร์กชีต</a:t>
            </a:r>
          </a:p>
        </p:txBody>
      </p:sp>
      <p:sp>
        <p:nvSpPr>
          <p:cNvPr id="191508" name="Rectangle 20"/>
          <p:cNvSpPr>
            <a:spLocks noChangeArrowheads="1"/>
          </p:cNvSpPr>
          <p:nvPr/>
        </p:nvSpPr>
        <p:spPr bwMode="auto">
          <a:xfrm>
            <a:off x="3074988" y="3481635"/>
            <a:ext cx="32004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คลิกขวาเลือกเวิร์กชีตที่จะลบ </a:t>
            </a:r>
          </a:p>
        </p:txBody>
      </p:sp>
      <p:sp>
        <p:nvSpPr>
          <p:cNvPr id="191509" name="Rectangle 21"/>
          <p:cNvSpPr>
            <a:spLocks noChangeArrowheads="1"/>
          </p:cNvSpPr>
          <p:nvPr/>
        </p:nvSpPr>
        <p:spPr bwMode="auto">
          <a:xfrm>
            <a:off x="3185319" y="2262982"/>
            <a:ext cx="2962671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คลิกที่รายการ </a:t>
            </a:r>
            <a:r>
              <a:rPr lang="en-US" b="1" dirty="0" smtClean="0">
                <a:latin typeface="Angsana New" pitchFamily="18" charset="-34"/>
              </a:rPr>
              <a:t>Delete /</a:t>
            </a:r>
            <a:r>
              <a:rPr lang="th-TH" b="1" dirty="0" smtClean="0">
                <a:latin typeface="Angsana New" pitchFamily="18" charset="-34"/>
              </a:rPr>
              <a:t>  </a:t>
            </a:r>
            <a:r>
              <a:rPr lang="th-TH" b="1" dirty="0">
                <a:latin typeface="Angsana New" pitchFamily="18" charset="-34"/>
              </a:rPr>
              <a:t>ลบ</a:t>
            </a:r>
          </a:p>
        </p:txBody>
      </p:sp>
      <p:sp>
        <p:nvSpPr>
          <p:cNvPr id="191510" name="Rectangle 22"/>
          <p:cNvSpPr>
            <a:spLocks noChangeArrowheads="1"/>
          </p:cNvSpPr>
          <p:nvPr/>
        </p:nvSpPr>
        <p:spPr bwMode="auto">
          <a:xfrm>
            <a:off x="665429" y="4990945"/>
            <a:ext cx="4339650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ปรากฎหน้าต่างยืนยันการลบ คลิก </a:t>
            </a:r>
            <a:r>
              <a:rPr lang="en-US" b="1" dirty="0" smtClean="0">
                <a:latin typeface="Angsana New" pitchFamily="18" charset="-34"/>
              </a:rPr>
              <a:t>Delete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91511" name="Rectangle 23"/>
          <p:cNvSpPr>
            <a:spLocks noChangeArrowheads="1"/>
          </p:cNvSpPr>
          <p:nvPr/>
        </p:nvSpPr>
        <p:spPr bwMode="auto">
          <a:xfrm>
            <a:off x="5005079" y="4557712"/>
            <a:ext cx="362585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เวิร์กชีต ชื่อ งานทะเบียน จะถูกลบ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051" name="Picture 3" descr="C:\Users\Ampa\Desktop\image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4095750"/>
            <a:ext cx="3648075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mpa\Desktop\image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079" y="4166908"/>
            <a:ext cx="361950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mpa\Desktop\image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" y="1486992"/>
            <a:ext cx="6896101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B8F8-8C46-4B30-BB45-735710848DC0}" type="slidenum">
              <a:rPr lang="en-US"/>
              <a:pPr/>
              <a:t>14</a:t>
            </a:fld>
            <a:endParaRPr lang="th-TH"/>
          </a:p>
        </p:txBody>
      </p:sp>
      <p:sp>
        <p:nvSpPr>
          <p:cNvPr id="192516" name="AutoShape 4"/>
          <p:cNvSpPr>
            <a:spLocks noChangeArrowheads="1"/>
          </p:cNvSpPr>
          <p:nvPr/>
        </p:nvSpPr>
        <p:spPr bwMode="auto">
          <a:xfrm>
            <a:off x="1617663" y="588963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การแทรกเวิร์กชีต</a:t>
            </a:r>
          </a:p>
        </p:txBody>
      </p:sp>
      <p:sp>
        <p:nvSpPr>
          <p:cNvPr id="192539" name="Rectangle 27"/>
          <p:cNvSpPr>
            <a:spLocks noChangeArrowheads="1"/>
          </p:cNvSpPr>
          <p:nvPr/>
        </p:nvSpPr>
        <p:spPr bwMode="auto">
          <a:xfrm>
            <a:off x="371475" y="3342482"/>
            <a:ext cx="389731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คลิกขวาเลือกเวิร์กชีตที่ต้องการแทรก</a:t>
            </a:r>
          </a:p>
        </p:txBody>
      </p:sp>
      <p:sp>
        <p:nvSpPr>
          <p:cNvPr id="192540" name="Rectangle 28"/>
          <p:cNvSpPr>
            <a:spLocks noChangeArrowheads="1"/>
          </p:cNvSpPr>
          <p:nvPr/>
        </p:nvSpPr>
        <p:spPr bwMode="auto">
          <a:xfrm>
            <a:off x="2830513" y="1735632"/>
            <a:ext cx="3283271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คลิกที่รายการ   </a:t>
            </a:r>
            <a:r>
              <a:rPr lang="en-US" b="1" dirty="0" smtClean="0">
                <a:latin typeface="Angsana New" pitchFamily="18" charset="-34"/>
              </a:rPr>
              <a:t>Insert</a:t>
            </a:r>
            <a:r>
              <a:rPr lang="th-TH" b="1" dirty="0" smtClean="0">
                <a:latin typeface="Angsana New" pitchFamily="18" charset="-34"/>
              </a:rPr>
              <a:t> (แทรก)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92541" name="Rectangle 29"/>
          <p:cNvSpPr>
            <a:spLocks noChangeArrowheads="1"/>
          </p:cNvSpPr>
          <p:nvPr/>
        </p:nvSpPr>
        <p:spPr bwMode="auto">
          <a:xfrm>
            <a:off x="4910138" y="2795835"/>
            <a:ext cx="3754554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คลิกที่</a:t>
            </a:r>
            <a:r>
              <a:rPr lang="th-TH" b="1" dirty="0" smtClean="0">
                <a:latin typeface="Angsana New" pitchFamily="18" charset="-34"/>
              </a:rPr>
              <a:t>ไอคอน </a:t>
            </a:r>
            <a:r>
              <a:rPr lang="en-US" b="1" dirty="0" smtClean="0">
                <a:latin typeface="Angsana New" pitchFamily="18" charset="-34"/>
              </a:rPr>
              <a:t>Worksheet/</a:t>
            </a:r>
            <a:r>
              <a:rPr lang="th-TH" b="1" dirty="0" smtClean="0">
                <a:latin typeface="Angsana New" pitchFamily="18" charset="-34"/>
              </a:rPr>
              <a:t>แผ่นงาน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92542" name="Rectangle 30"/>
          <p:cNvSpPr>
            <a:spLocks noChangeArrowheads="1"/>
          </p:cNvSpPr>
          <p:nvPr/>
        </p:nvSpPr>
        <p:spPr bwMode="auto">
          <a:xfrm>
            <a:off x="6113784" y="4782522"/>
            <a:ext cx="2505814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คลิกที่ปุ่ม </a:t>
            </a:r>
            <a:r>
              <a:rPr lang="en-US" b="1" dirty="0" smtClean="0">
                <a:latin typeface="Angsana New" pitchFamily="18" charset="-34"/>
              </a:rPr>
              <a:t>OK</a:t>
            </a:r>
            <a:r>
              <a:rPr lang="th-TH" b="1" smtClean="0">
                <a:latin typeface="Angsana New" pitchFamily="18" charset="-34"/>
              </a:rPr>
              <a:t> (ตกลง)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92543" name="Rectangle 31"/>
          <p:cNvSpPr>
            <a:spLocks noChangeArrowheads="1"/>
          </p:cNvSpPr>
          <p:nvPr/>
        </p:nvSpPr>
        <p:spPr bwMode="auto">
          <a:xfrm>
            <a:off x="884320" y="4980782"/>
            <a:ext cx="4443412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5. จะปรากฎเวิร์กชีต/แผ่นงานใหม่ ชื่อ Sheet1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075" name="Picture 3" descr="C:\Users\Ampa\Desktop\image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" y="4121149"/>
            <a:ext cx="4337277" cy="92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CF1F5-279C-4BFE-B660-9BAD2292DEDD}" type="slidenum">
              <a:rPr lang="en-US"/>
              <a:pPr/>
              <a:t>15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7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54063" y="2482850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 b="1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55" name="Rectangle 15"/>
          <p:cNvSpPr>
            <a:spLocks noChangeArrowheads="1"/>
          </p:cNvSpPr>
          <p:nvPr/>
        </p:nvSpPr>
        <p:spPr bwMode="auto">
          <a:xfrm>
            <a:off x="1895475" y="3748088"/>
            <a:ext cx="52165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b="1">
                <a:solidFill>
                  <a:srgbClr val="990099"/>
                </a:solidFill>
              </a:rPr>
              <a:t> การทำงานกับเวิร์กชีต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6728B-3D38-404F-95D1-23036B48479C}" type="slidenum">
              <a:rPr lang="en-US"/>
              <a:pPr/>
              <a:t>2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4479925" y="922338"/>
            <a:ext cx="448468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3600" b="1">
                <a:latin typeface="Angsana New" pitchFamily="18" charset="-34"/>
              </a:rPr>
              <a:t>การเลือกเซลล์หรือกลุ่มเซลล์</a:t>
            </a:r>
          </a:p>
        </p:txBody>
      </p:sp>
      <p:sp>
        <p:nvSpPr>
          <p:cNvPr id="84043" name="Rectangle 75"/>
          <p:cNvSpPr>
            <a:spLocks noChangeArrowheads="1"/>
          </p:cNvSpPr>
          <p:nvPr/>
        </p:nvSpPr>
        <p:spPr bwMode="auto">
          <a:xfrm>
            <a:off x="4376738" y="1785938"/>
            <a:ext cx="4572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เลื่อนเมาส์       คลิกที่เซลล์ที่ต้องการเลือก</a:t>
            </a:r>
          </a:p>
          <a:p>
            <a:r>
              <a:rPr lang="th-TH" b="1">
                <a:latin typeface="Angsana New" pitchFamily="18" charset="-34"/>
              </a:rPr>
              <a:t>    (จะปรากฎเส้นกรอบสีดำเลือกเซลล์เดียว)</a:t>
            </a:r>
          </a:p>
        </p:txBody>
      </p:sp>
      <p:pic>
        <p:nvPicPr>
          <p:cNvPr id="84044" name="Picture 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1814513"/>
            <a:ext cx="2809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045" name="Rectangle 77"/>
          <p:cNvSpPr>
            <a:spLocks noChangeArrowheads="1"/>
          </p:cNvSpPr>
          <p:nvPr/>
        </p:nvSpPr>
        <p:spPr bwMode="auto">
          <a:xfrm>
            <a:off x="4391025" y="2860675"/>
            <a:ext cx="4500563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คลิกเมาส์        เลือกเฉพาะบางเซลล์เช่น             </a:t>
            </a:r>
            <a:br>
              <a:rPr lang="th-TH" b="1">
                <a:latin typeface="Angsana New" pitchFamily="18" charset="-34"/>
              </a:rPr>
            </a:br>
            <a:r>
              <a:rPr lang="th-TH" b="1">
                <a:latin typeface="Angsana New" pitchFamily="18" charset="-34"/>
              </a:rPr>
              <a:t>    คลิกเลือกตั้งแต่  B4 : C6 (จะปรากฏแถบสี</a:t>
            </a:r>
          </a:p>
          <a:p>
            <a:r>
              <a:rPr lang="th-TH" b="1">
                <a:latin typeface="Angsana New" pitchFamily="18" charset="-34"/>
              </a:rPr>
              <a:t>    ช่องเซลล์ที่เลือก)</a:t>
            </a:r>
          </a:p>
        </p:txBody>
      </p:sp>
      <p:pic>
        <p:nvPicPr>
          <p:cNvPr id="84046" name="Picture 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425" y="2960688"/>
            <a:ext cx="2809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047" name="Rectangle 79"/>
          <p:cNvSpPr>
            <a:spLocks noChangeArrowheads="1"/>
          </p:cNvSpPr>
          <p:nvPr/>
        </p:nvSpPr>
        <p:spPr bwMode="auto">
          <a:xfrm>
            <a:off x="4429125" y="4237038"/>
            <a:ext cx="4572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3. คลิกเมาส์วางด้านบนที่คอลัมน์ B คลิกเมาส์ </a:t>
            </a:r>
          </a:p>
          <a:p>
            <a:r>
              <a:rPr lang="th-TH" b="1">
                <a:latin typeface="Angsana New" pitchFamily="18" charset="-34"/>
              </a:rPr>
              <a:t>    (จะปรากฎแถบสีดำเลือกทั้งคอลัมน์)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6" name="Picture 2" descr="C:\Users\Ampa\Desktop\image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42951"/>
            <a:ext cx="3864155" cy="237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mpa\Desktop\image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4" y="2494648"/>
            <a:ext cx="3864155" cy="237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mpa\Desktop\image0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4063098"/>
            <a:ext cx="3864155" cy="235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18E7-3365-4255-95E0-EBE27E501F14}" type="slidenum">
              <a:rPr lang="en-US"/>
              <a:pPr/>
              <a:t>3</a:t>
            </a:fld>
            <a:endParaRPr lang="th-TH"/>
          </a:p>
        </p:txBody>
      </p:sp>
      <p:sp>
        <p:nvSpPr>
          <p:cNvPr id="180228" name="AutoShape 4"/>
          <p:cNvSpPr>
            <a:spLocks noChangeArrowheads="1"/>
          </p:cNvSpPr>
          <p:nvPr/>
        </p:nvSpPr>
        <p:spPr bwMode="auto">
          <a:xfrm>
            <a:off x="4443413" y="704850"/>
            <a:ext cx="4700587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3600" b="1">
                <a:latin typeface="Angsana New" pitchFamily="18" charset="-34"/>
              </a:rPr>
              <a:t>การเลือกเซลล์ หรือกลุ่มเซลล์(ต่อ)</a:t>
            </a:r>
          </a:p>
        </p:txBody>
      </p:sp>
      <p:sp>
        <p:nvSpPr>
          <p:cNvPr id="180249" name="Rectangle 25"/>
          <p:cNvSpPr>
            <a:spLocks noChangeArrowheads="1"/>
          </p:cNvSpPr>
          <p:nvPr/>
        </p:nvSpPr>
        <p:spPr bwMode="auto">
          <a:xfrm>
            <a:off x="4344988" y="1633538"/>
            <a:ext cx="45720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/>
              <a:t>4. คลิกเมาส์ที่ตัวเลขบรรทัด เช่น บรรทัด 2</a:t>
            </a:r>
          </a:p>
          <a:p>
            <a:r>
              <a:rPr lang="th-TH" b="1"/>
              <a:t>    (จะปรากฎแถบสีเลือกทั้งบรรทัด)</a:t>
            </a:r>
          </a:p>
        </p:txBody>
      </p:sp>
      <p:sp>
        <p:nvSpPr>
          <p:cNvPr id="180250" name="Rectangle 26"/>
          <p:cNvSpPr>
            <a:spLocks noChangeArrowheads="1"/>
          </p:cNvSpPr>
          <p:nvPr/>
        </p:nvSpPr>
        <p:spPr bwMode="auto">
          <a:xfrm>
            <a:off x="4330700" y="2663825"/>
            <a:ext cx="45720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/>
              <a:t>5. คลิกเมาส์ที่มุมบนซ้ายของตาราง</a:t>
            </a:r>
          </a:p>
          <a:p>
            <a:r>
              <a:rPr lang="th-TH" b="1"/>
              <a:t>    (จะปรากฎแถบสีคลุมตารางทั้งหมด)</a:t>
            </a:r>
          </a:p>
        </p:txBody>
      </p:sp>
      <p:sp>
        <p:nvSpPr>
          <p:cNvPr id="180251" name="Rectangle 27"/>
          <p:cNvSpPr>
            <a:spLocks noChangeArrowheads="1"/>
          </p:cNvSpPr>
          <p:nvPr/>
        </p:nvSpPr>
        <p:spPr bwMode="auto">
          <a:xfrm>
            <a:off x="4344988" y="3878263"/>
            <a:ext cx="4572000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6. คลิกเมาส์เลือกแถวแบบไม่ต่อเนื่อง</a:t>
            </a:r>
          </a:p>
          <a:p>
            <a:r>
              <a:rPr lang="th-TH" b="1">
                <a:latin typeface="Angsana New" pitchFamily="18" charset="-34"/>
              </a:rPr>
              <a:t>    กดปุ่ม Ctrl  ค้างไว้ แล้วคลิกเลือกแถว</a:t>
            </a:r>
          </a:p>
          <a:p>
            <a:r>
              <a:rPr lang="th-TH" b="1">
                <a:latin typeface="Angsana New" pitchFamily="18" charset="-34"/>
              </a:rPr>
              <a:t>    (จะปรากฎแถบสีคลุมเฉพาะแถวที่เลือก)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050" name="Picture 2" descr="C:\Users\Ampa\Desktop\image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22" y="561181"/>
            <a:ext cx="3351545" cy="228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mpa\Desktop\image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4" y="2543176"/>
            <a:ext cx="3230563" cy="199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mpa\Desktop\image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4" y="3973615"/>
            <a:ext cx="3230563" cy="200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5ECC-2B16-41D5-806D-083D9FFE8930}" type="slidenum">
              <a:rPr lang="en-US"/>
              <a:pPr/>
              <a:t>4</a:t>
            </a:fld>
            <a:endParaRPr lang="th-TH"/>
          </a:p>
        </p:txBody>
      </p:sp>
      <p:sp>
        <p:nvSpPr>
          <p:cNvPr id="181252" name="AutoShape 4"/>
          <p:cNvSpPr>
            <a:spLocks noChangeArrowheads="1"/>
          </p:cNvSpPr>
          <p:nvPr/>
        </p:nvSpPr>
        <p:spPr bwMode="auto">
          <a:xfrm>
            <a:off x="479424" y="549275"/>
            <a:ext cx="54149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การปรับขนาดช่องตาราง</a:t>
            </a:r>
          </a:p>
        </p:txBody>
      </p:sp>
      <p:sp>
        <p:nvSpPr>
          <p:cNvPr id="181273" name="Rectangle 25"/>
          <p:cNvSpPr>
            <a:spLocks noChangeArrowheads="1"/>
          </p:cNvSpPr>
          <p:nvPr/>
        </p:nvSpPr>
        <p:spPr bwMode="auto">
          <a:xfrm>
            <a:off x="554037" y="1196975"/>
            <a:ext cx="8035925" cy="95410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เลื่อนเมาส์วางบนเส้นขอบของเส้น</a:t>
            </a:r>
            <a:r>
              <a:rPr lang="th-TH" b="1" dirty="0" smtClean="0">
                <a:latin typeface="Angsana New" pitchFamily="18" charset="-34"/>
              </a:rPr>
              <a:t>แบ่งคอลัมน์ </a:t>
            </a:r>
            <a:r>
              <a:rPr lang="th-TH" b="1" dirty="0">
                <a:latin typeface="Angsana New" pitchFamily="18" charset="-34"/>
              </a:rPr>
              <a:t>ให้มีลูกศร 2 หัว  แล้วดับเบิ้ลคลิก</a:t>
            </a:r>
          </a:p>
          <a:p>
            <a:r>
              <a:rPr lang="th-TH" b="1" dirty="0">
                <a:latin typeface="Angsana New" pitchFamily="18" charset="-34"/>
              </a:rPr>
              <a:t>    หรือ (ลากที่ลูกศร            เพื่อปรับคอลัมน์)</a:t>
            </a:r>
          </a:p>
        </p:txBody>
      </p:sp>
      <p:pic>
        <p:nvPicPr>
          <p:cNvPr id="181274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740" y="1718480"/>
            <a:ext cx="3413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074" name="Picture 2" descr="C:\Users\Ampa\Desktop\image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3" y="2151082"/>
            <a:ext cx="5943602" cy="220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mpa\Desktop\image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73"/>
          <a:stretch/>
        </p:blipFill>
        <p:spPr bwMode="auto">
          <a:xfrm>
            <a:off x="1039811" y="4395787"/>
            <a:ext cx="5905500" cy="152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1275" name="Rectangle 27"/>
          <p:cNvSpPr>
            <a:spLocks noChangeArrowheads="1"/>
          </p:cNvSpPr>
          <p:nvPr/>
        </p:nvSpPr>
        <p:spPr bwMode="auto">
          <a:xfrm>
            <a:off x="479424" y="3434546"/>
            <a:ext cx="7800976" cy="95410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เลื่อนเมาส์วางบนเส้นขอบของเส้น</a:t>
            </a:r>
            <a:r>
              <a:rPr lang="th-TH" b="1" dirty="0" smtClean="0">
                <a:latin typeface="Angsana New" pitchFamily="18" charset="-34"/>
              </a:rPr>
              <a:t>แถว   </a:t>
            </a:r>
            <a:r>
              <a:rPr lang="th-TH" b="1" dirty="0">
                <a:latin typeface="Angsana New" pitchFamily="18" charset="-34"/>
              </a:rPr>
              <a:t>ให้มีลูกศร 2 หัว คลิกเลื่อนขึ้นหรือลง</a:t>
            </a:r>
          </a:p>
          <a:p>
            <a:r>
              <a:rPr lang="th-TH" b="1" dirty="0">
                <a:latin typeface="Angsana New" pitchFamily="18" charset="-34"/>
              </a:rPr>
              <a:t>     ปรับความสูงของแถว </a:t>
            </a:r>
            <a:r>
              <a:rPr lang="th-TH" b="1" dirty="0" smtClean="0">
                <a:latin typeface="Angsana New" pitchFamily="18" charset="-34"/>
              </a:rPr>
              <a:t> </a:t>
            </a:r>
            <a:r>
              <a:rPr lang="th-TH" b="1" dirty="0"/>
              <a:t>(ลากที่ลูกศร         เพื่อปรับแถว)</a:t>
            </a:r>
          </a:p>
        </p:txBody>
      </p:sp>
      <p:pic>
        <p:nvPicPr>
          <p:cNvPr id="181276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3" y="3911599"/>
            <a:ext cx="4032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DFC2-A2EE-49B7-8A3F-AC1B7CD4FF03}" type="slidenum">
              <a:rPr lang="en-US"/>
              <a:pPr/>
              <a:t>5</a:t>
            </a:fld>
            <a:endParaRPr lang="th-TH"/>
          </a:p>
        </p:txBody>
      </p:sp>
      <p:sp>
        <p:nvSpPr>
          <p:cNvPr id="182276" name="AutoShape 4"/>
          <p:cNvSpPr>
            <a:spLocks noChangeArrowheads="1"/>
          </p:cNvSpPr>
          <p:nvPr/>
        </p:nvSpPr>
        <p:spPr bwMode="auto">
          <a:xfrm>
            <a:off x="4473575" y="820738"/>
            <a:ext cx="428148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การคัดลอก</a:t>
            </a:r>
            <a:r>
              <a:rPr lang="th-TH" sz="4000" b="1" dirty="0" smtClean="0">
                <a:latin typeface="Angsana New" pitchFamily="18" charset="-34"/>
              </a:rPr>
              <a:t>ข้อมูลด้วยเมนูลัด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82311" name="Rectangle 39"/>
          <p:cNvSpPr>
            <a:spLocks noChangeArrowheads="1"/>
          </p:cNvSpPr>
          <p:nvPr/>
        </p:nvSpPr>
        <p:spPr bwMode="auto">
          <a:xfrm>
            <a:off x="4687888" y="1700213"/>
            <a:ext cx="3432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คลิกเลือกเซลล์ที่ต้องการคัดลอก</a:t>
            </a:r>
          </a:p>
        </p:txBody>
      </p:sp>
      <p:sp>
        <p:nvSpPr>
          <p:cNvPr id="182312" name="Rectangle 40"/>
          <p:cNvSpPr>
            <a:spLocks noChangeArrowheads="1"/>
          </p:cNvSpPr>
          <p:nvPr/>
        </p:nvSpPr>
        <p:spPr bwMode="auto">
          <a:xfrm>
            <a:off x="4687888" y="2227263"/>
            <a:ext cx="361509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คลิกขวาเซลล์ที่ต้องการคัดลอก 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 ปรากฎเมนูลัด --</a:t>
            </a:r>
            <a:r>
              <a:rPr lang="th-TH" b="1" dirty="0" smtClean="0">
                <a:latin typeface="Angsana New" pitchFamily="18" charset="-34"/>
              </a:rPr>
              <a:t>&gt;</a:t>
            </a:r>
            <a:r>
              <a:rPr lang="en-US" b="1" dirty="0" smtClean="0">
                <a:latin typeface="Angsana New" pitchFamily="18" charset="-34"/>
              </a:rPr>
              <a:t>Copy /</a:t>
            </a:r>
            <a:r>
              <a:rPr lang="th-TH" b="1" dirty="0" smtClean="0">
                <a:latin typeface="Angsana New" pitchFamily="18" charset="-34"/>
              </a:rPr>
              <a:t>คัดลอก </a:t>
            </a:r>
            <a:r>
              <a:rPr lang="th-TH" b="1" dirty="0">
                <a:latin typeface="Angsana New" pitchFamily="18" charset="-34"/>
              </a:rPr>
              <a:t/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 หรือกดปุ่ม Ctrl+C</a:t>
            </a:r>
          </a:p>
        </p:txBody>
      </p:sp>
      <p:sp>
        <p:nvSpPr>
          <p:cNvPr id="182313" name="Rectangle 41"/>
          <p:cNvSpPr>
            <a:spLocks noChangeArrowheads="1"/>
          </p:cNvSpPr>
          <p:nvPr/>
        </p:nvSpPr>
        <p:spPr bwMode="auto">
          <a:xfrm>
            <a:off x="4692650" y="3500438"/>
            <a:ext cx="37004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คลิกเมาส์ที่ช่องที่ต้องการวางข้อมูล</a:t>
            </a:r>
          </a:p>
        </p:txBody>
      </p:sp>
      <p:sp>
        <p:nvSpPr>
          <p:cNvPr id="182314" name="Rectangle 42"/>
          <p:cNvSpPr>
            <a:spLocks noChangeArrowheads="1"/>
          </p:cNvSpPr>
          <p:nvPr/>
        </p:nvSpPr>
        <p:spPr bwMode="auto">
          <a:xfrm>
            <a:off x="4724400" y="4095750"/>
            <a:ext cx="38234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คลิกขวาปรากฎเมนูลัด--</a:t>
            </a:r>
            <a:r>
              <a:rPr lang="th-TH" b="1" dirty="0" smtClean="0">
                <a:latin typeface="Angsana New" pitchFamily="18" charset="-34"/>
              </a:rPr>
              <a:t>&gt;</a:t>
            </a:r>
            <a:r>
              <a:rPr lang="en-US" b="1" dirty="0" smtClean="0">
                <a:latin typeface="Angsana New" pitchFamily="18" charset="-34"/>
              </a:rPr>
              <a:t>Paste/</a:t>
            </a:r>
            <a:r>
              <a:rPr lang="th-TH" b="1" dirty="0" smtClean="0">
                <a:latin typeface="Angsana New" pitchFamily="18" charset="-34"/>
              </a:rPr>
              <a:t>วาง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82315" name="Rectangle 43"/>
          <p:cNvSpPr>
            <a:spLocks noChangeArrowheads="1"/>
          </p:cNvSpPr>
          <p:nvPr/>
        </p:nvSpPr>
        <p:spPr bwMode="auto">
          <a:xfrm>
            <a:off x="4687888" y="4675188"/>
            <a:ext cx="44561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5. ข้อมูลจะคัดลอกมาวางที่ตำแหน่งที่ต้องการ</a:t>
            </a:r>
          </a:p>
        </p:txBody>
      </p:sp>
      <p:sp>
        <p:nvSpPr>
          <p:cNvPr id="182316" name="Rectangle 44"/>
          <p:cNvSpPr>
            <a:spLocks noChangeArrowheads="1"/>
          </p:cNvSpPr>
          <p:nvPr/>
        </p:nvSpPr>
        <p:spPr bwMode="auto">
          <a:xfrm>
            <a:off x="4699000" y="5286375"/>
            <a:ext cx="4402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6. กดปุ่ม ESC ที่คีย์บอร์ด เพื่อยกเลิกเส้นประ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4098" name="Picture 2" descr="C:\Users\Ampa\Desktop\image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5867" y="617538"/>
            <a:ext cx="4072933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mpa\Desktop\image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4" y="4380707"/>
            <a:ext cx="3907970" cy="162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mpa\Desktop\image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6" y="1251000"/>
            <a:ext cx="7013574" cy="364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336E5-BC3E-4A63-8895-5C8A81E834B0}" type="slidenum">
              <a:rPr lang="en-US"/>
              <a:pPr/>
              <a:t>6</a:t>
            </a:fld>
            <a:endParaRPr lang="th-TH" dirty="0"/>
          </a:p>
        </p:txBody>
      </p:sp>
      <p:sp>
        <p:nvSpPr>
          <p:cNvPr id="183300" name="AutoShape 4"/>
          <p:cNvSpPr>
            <a:spLocks noChangeArrowheads="1"/>
          </p:cNvSpPr>
          <p:nvPr/>
        </p:nvSpPr>
        <p:spPr bwMode="auto">
          <a:xfrm>
            <a:off x="1647825" y="646113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การคัดลอกข้อมูลด้วยปุ่มเครื่องมือ</a:t>
            </a:r>
          </a:p>
        </p:txBody>
      </p:sp>
      <p:sp>
        <p:nvSpPr>
          <p:cNvPr id="183319" name="Rectangle 23"/>
          <p:cNvSpPr>
            <a:spLocks noChangeArrowheads="1"/>
          </p:cNvSpPr>
          <p:nvPr/>
        </p:nvSpPr>
        <p:spPr bwMode="auto">
          <a:xfrm>
            <a:off x="673100" y="3452813"/>
            <a:ext cx="38989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คลิกเมาส์เลือกเซลล์ที่ต้องการคัดลอก</a:t>
            </a:r>
          </a:p>
        </p:txBody>
      </p:sp>
      <p:sp>
        <p:nvSpPr>
          <p:cNvPr id="183320" name="Rectangle 24"/>
          <p:cNvSpPr>
            <a:spLocks noChangeArrowheads="1"/>
          </p:cNvSpPr>
          <p:nvPr/>
        </p:nvSpPr>
        <p:spPr bwMode="auto">
          <a:xfrm>
            <a:off x="657225" y="3956050"/>
            <a:ext cx="2646363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คลิกที่ปุ่มคัดลอก</a:t>
            </a:r>
          </a:p>
        </p:txBody>
      </p:sp>
      <p:sp>
        <p:nvSpPr>
          <p:cNvPr id="183323" name="Rectangle 27"/>
          <p:cNvSpPr>
            <a:spLocks noChangeArrowheads="1"/>
          </p:cNvSpPr>
          <p:nvPr/>
        </p:nvSpPr>
        <p:spPr bwMode="auto">
          <a:xfrm>
            <a:off x="673100" y="4439443"/>
            <a:ext cx="379253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คลิกเมาส์ตำแหน่งใหม่ที่ต้องการวาง</a:t>
            </a:r>
          </a:p>
        </p:txBody>
      </p:sp>
      <p:sp>
        <p:nvSpPr>
          <p:cNvPr id="183324" name="Rectangle 28"/>
          <p:cNvSpPr>
            <a:spLocks noChangeArrowheads="1"/>
          </p:cNvSpPr>
          <p:nvPr/>
        </p:nvSpPr>
        <p:spPr bwMode="auto">
          <a:xfrm>
            <a:off x="673100" y="4921250"/>
            <a:ext cx="21304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คลิกที่ปุ่มวาง</a:t>
            </a:r>
          </a:p>
        </p:txBody>
      </p:sp>
      <p:sp>
        <p:nvSpPr>
          <p:cNvPr id="183326" name="Rectangle 30"/>
          <p:cNvSpPr>
            <a:spLocks noChangeArrowheads="1"/>
          </p:cNvSpPr>
          <p:nvPr/>
        </p:nvSpPr>
        <p:spPr bwMode="auto">
          <a:xfrm>
            <a:off x="673100" y="5439569"/>
            <a:ext cx="3325812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5. ข้อมูลจะถูกวางตำแหน่งที่เลือก</a:t>
            </a:r>
          </a:p>
        </p:txBody>
      </p:sp>
      <p:sp>
        <p:nvSpPr>
          <p:cNvPr id="183327" name="Rectangle 31"/>
          <p:cNvSpPr>
            <a:spLocks noChangeArrowheads="1"/>
          </p:cNvSpPr>
          <p:nvPr/>
        </p:nvSpPr>
        <p:spPr bwMode="auto">
          <a:xfrm>
            <a:off x="673100" y="5971381"/>
            <a:ext cx="440213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6. กดปุ่ม ESC ที่คีย์บอร์ด เพื่อยกเลิกเส้นประ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8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5124" name="Picture 4" descr="C:\Users\Ampa\Desktop\image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999" y="1251000"/>
            <a:ext cx="4194081" cy="216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9CE09-7161-476F-8CB4-ACDE58D9A882}" type="slidenum">
              <a:rPr lang="en-US"/>
              <a:pPr/>
              <a:t>7</a:t>
            </a:fld>
            <a:endParaRPr lang="th-TH"/>
          </a:p>
        </p:txBody>
      </p:sp>
      <p:sp>
        <p:nvSpPr>
          <p:cNvPr id="184324" name="AutoShape 4"/>
          <p:cNvSpPr>
            <a:spLocks noChangeArrowheads="1"/>
          </p:cNvSpPr>
          <p:nvPr/>
        </p:nvSpPr>
        <p:spPr bwMode="auto">
          <a:xfrm>
            <a:off x="2495550" y="573088"/>
            <a:ext cx="48561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การย้ายข้อมูล</a:t>
            </a:r>
          </a:p>
        </p:txBody>
      </p:sp>
      <p:sp>
        <p:nvSpPr>
          <p:cNvPr id="184344" name="Rectangle 24"/>
          <p:cNvSpPr>
            <a:spLocks noChangeArrowheads="1"/>
          </p:cNvSpPr>
          <p:nvPr/>
        </p:nvSpPr>
        <p:spPr bwMode="auto">
          <a:xfrm>
            <a:off x="752800" y="1278732"/>
            <a:ext cx="3251211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1. คลิกเลือกเซลล์หรือกลุ่มเซลล์ที่ต้องการย้าย</a:t>
            </a:r>
          </a:p>
        </p:txBody>
      </p:sp>
      <p:sp>
        <p:nvSpPr>
          <p:cNvPr id="184345" name="Rectangle 25"/>
          <p:cNvSpPr>
            <a:spLocks noChangeArrowheads="1"/>
          </p:cNvSpPr>
          <p:nvPr/>
        </p:nvSpPr>
        <p:spPr bwMode="auto">
          <a:xfrm>
            <a:off x="748831" y="1680369"/>
            <a:ext cx="2250937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2. คลิกขวาเซลล์ที่ต้องการย้าย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48831" y="2051050"/>
            <a:ext cx="3000375" cy="461665"/>
            <a:chOff x="1243013" y="3635375"/>
            <a:chExt cx="3000375" cy="461665"/>
          </a:xfrm>
        </p:grpSpPr>
        <p:sp>
          <p:nvSpPr>
            <p:cNvPr id="184346" name="Rectangle 26"/>
            <p:cNvSpPr>
              <a:spLocks noChangeArrowheads="1"/>
            </p:cNvSpPr>
            <p:nvPr/>
          </p:nvSpPr>
          <p:spPr bwMode="auto">
            <a:xfrm>
              <a:off x="1243013" y="3635375"/>
              <a:ext cx="3000375" cy="46166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2400" b="1" dirty="0">
                  <a:latin typeface="Angsana New" pitchFamily="18" charset="-34"/>
                </a:rPr>
                <a:t>3. หรือคลิกที่ปุ่ม  </a:t>
              </a:r>
              <a:r>
                <a:rPr lang="en-US" sz="2400" b="1" dirty="0" smtClean="0">
                  <a:latin typeface="Angsana New" pitchFamily="18" charset="-34"/>
                </a:rPr>
                <a:t>Cut/</a:t>
              </a:r>
              <a:r>
                <a:rPr lang="th-TH" sz="2400" b="1" dirty="0" smtClean="0">
                  <a:latin typeface="Angsana New" pitchFamily="18" charset="-34"/>
                </a:rPr>
                <a:t>ตัด </a:t>
              </a:r>
              <a:endParaRPr lang="th-TH" sz="2400" b="1" dirty="0">
                <a:latin typeface="Angsana New" pitchFamily="18" charset="-34"/>
              </a:endParaRPr>
            </a:p>
          </p:txBody>
        </p:sp>
        <p:pic>
          <p:nvPicPr>
            <p:cNvPr id="184347" name="Picture 2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7681" y="3696570"/>
              <a:ext cx="356617" cy="310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4348" name="Rectangle 28"/>
          <p:cNvSpPr>
            <a:spLocks noChangeArrowheads="1"/>
          </p:cNvSpPr>
          <p:nvPr/>
        </p:nvSpPr>
        <p:spPr bwMode="auto">
          <a:xfrm>
            <a:off x="747244" y="2527301"/>
            <a:ext cx="3818674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ปรากฎเส้นประล้อมรอบข้อความที่จะย้าย </a:t>
            </a:r>
          </a:p>
        </p:txBody>
      </p:sp>
      <p:sp>
        <p:nvSpPr>
          <p:cNvPr id="184349" name="Rectangle 29"/>
          <p:cNvSpPr>
            <a:spLocks noChangeArrowheads="1"/>
          </p:cNvSpPr>
          <p:nvPr/>
        </p:nvSpPr>
        <p:spPr bwMode="auto">
          <a:xfrm>
            <a:off x="747244" y="3038476"/>
            <a:ext cx="3695242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เลื่อนเมาส์วางตำแหน่งใหม่ที่ต้องการย้าย</a:t>
            </a:r>
          </a:p>
        </p:txBody>
      </p:sp>
      <p:sp>
        <p:nvSpPr>
          <p:cNvPr id="184350" name="Rectangle 30"/>
          <p:cNvSpPr>
            <a:spLocks noChangeArrowheads="1"/>
          </p:cNvSpPr>
          <p:nvPr/>
        </p:nvSpPr>
        <p:spPr bwMode="auto">
          <a:xfrm>
            <a:off x="725018" y="3541713"/>
            <a:ext cx="3759362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6. ข้อความที่เลือกจะย้ายมาวางตำแหน่งใหม่</a:t>
            </a:r>
          </a:p>
        </p:txBody>
      </p:sp>
      <p:sp>
        <p:nvSpPr>
          <p:cNvPr id="184351" name="Rectangle 31"/>
          <p:cNvSpPr>
            <a:spLocks noChangeArrowheads="1"/>
          </p:cNvSpPr>
          <p:nvPr/>
        </p:nvSpPr>
        <p:spPr bwMode="auto">
          <a:xfrm>
            <a:off x="721844" y="4049714"/>
            <a:ext cx="3842719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7. กดปุ่ม ESC ที่คีย์บอร์ด เพื่อยกเลิกเส้นประ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8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6146" name="Picture 2" descr="C:\Users\Ampa\Desktop\image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31" y="1342729"/>
            <a:ext cx="3621087" cy="243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mpa\Desktop\image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77" y="2913857"/>
            <a:ext cx="3653584" cy="292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mpa\Desktop\image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99" y="4542335"/>
            <a:ext cx="216217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mpa\Desktop\image3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402" y="4561385"/>
            <a:ext cx="21145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mpa\Desktop\image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4" y="1125538"/>
            <a:ext cx="5435600" cy="368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mpa\Desktop\image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079516"/>
            <a:ext cx="3515511" cy="3267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mpa\Desktop\image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3" y="4123373"/>
            <a:ext cx="4783136" cy="260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7774-7626-4A3B-8575-1062038FAFA2}" type="slidenum">
              <a:rPr lang="en-US"/>
              <a:pPr/>
              <a:t>8</a:t>
            </a:fld>
            <a:endParaRPr lang="th-TH" dirty="0"/>
          </a:p>
        </p:txBody>
      </p:sp>
      <p:sp>
        <p:nvSpPr>
          <p:cNvPr id="185348" name="AutoShape 4"/>
          <p:cNvSpPr>
            <a:spLocks noChangeArrowheads="1"/>
          </p:cNvSpPr>
          <p:nvPr/>
        </p:nvSpPr>
        <p:spPr bwMode="auto">
          <a:xfrm>
            <a:off x="1706563" y="549275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การแทรกแถว </a:t>
            </a:r>
          </a:p>
        </p:txBody>
      </p:sp>
      <p:sp>
        <p:nvSpPr>
          <p:cNvPr id="185379" name="Rectangle 35"/>
          <p:cNvSpPr>
            <a:spLocks noChangeArrowheads="1"/>
          </p:cNvSpPr>
          <p:nvPr/>
        </p:nvSpPr>
        <p:spPr bwMode="auto">
          <a:xfrm>
            <a:off x="215900" y="1341438"/>
            <a:ext cx="451008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เปิดหน้าต่างไฟล์ ข้อมูลพนักงานบนจอภาพ</a:t>
            </a:r>
          </a:p>
        </p:txBody>
      </p:sp>
      <p:sp>
        <p:nvSpPr>
          <p:cNvPr id="185380" name="Rectangle 36"/>
          <p:cNvSpPr>
            <a:spLocks noChangeArrowheads="1"/>
          </p:cNvSpPr>
          <p:nvPr/>
        </p:nvSpPr>
        <p:spPr bwMode="auto">
          <a:xfrm>
            <a:off x="987425" y="3348038"/>
            <a:ext cx="3272050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</a:t>
            </a:r>
            <a:r>
              <a:rPr lang="th-TH" b="1" dirty="0" smtClean="0">
                <a:latin typeface="Angsana New" pitchFamily="18" charset="-34"/>
              </a:rPr>
              <a:t>เมาส์เซลล์   </a:t>
            </a:r>
            <a:r>
              <a:rPr lang="th-TH" b="1" dirty="0">
                <a:latin typeface="Angsana New" pitchFamily="18" charset="-34"/>
              </a:rPr>
              <a:t>ชื่อ-นามสกุล</a:t>
            </a:r>
          </a:p>
        </p:txBody>
      </p:sp>
      <p:sp>
        <p:nvSpPr>
          <p:cNvPr id="185381" name="Rectangle 37"/>
          <p:cNvSpPr>
            <a:spLocks noChangeArrowheads="1"/>
          </p:cNvSpPr>
          <p:nvPr/>
        </p:nvSpPr>
        <p:spPr bwMode="auto">
          <a:xfrm>
            <a:off x="240109" y="3930334"/>
            <a:ext cx="3353991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คลิกขวาปรากฎหน้าต่าง </a:t>
            </a:r>
            <a:r>
              <a:rPr lang="en-US" b="1" dirty="0" smtClean="0">
                <a:latin typeface="Angsana New" pitchFamily="18" charset="-34"/>
              </a:rPr>
              <a:t>Insert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85382" name="Rectangle 38"/>
          <p:cNvSpPr>
            <a:spLocks noChangeArrowheads="1"/>
          </p:cNvSpPr>
          <p:nvPr/>
        </p:nvSpPr>
        <p:spPr bwMode="auto">
          <a:xfrm>
            <a:off x="3233738" y="5039342"/>
            <a:ext cx="2201862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</a:t>
            </a:r>
            <a:r>
              <a:rPr lang="th-TH" b="1" dirty="0" smtClean="0">
                <a:latin typeface="Angsana New" pitchFamily="18" charset="-34"/>
              </a:rPr>
              <a:t>. คลิก </a:t>
            </a:r>
            <a:r>
              <a:rPr lang="en-US" b="1" dirty="0">
                <a:latin typeface="Angsana New" pitchFamily="18" charset="-34"/>
              </a:rPr>
              <a:t>Entre Row 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85383" name="Rectangle 39"/>
          <p:cNvSpPr>
            <a:spLocks noChangeArrowheads="1"/>
          </p:cNvSpPr>
          <p:nvPr/>
        </p:nvSpPr>
        <p:spPr bwMode="auto">
          <a:xfrm>
            <a:off x="5336396" y="4435773"/>
            <a:ext cx="3358612" cy="156966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</a:t>
            </a:r>
            <a:r>
              <a:rPr lang="th-TH" sz="2400" b="1" dirty="0" smtClean="0">
                <a:latin typeface="Angsana New" pitchFamily="18" charset="-34"/>
              </a:rPr>
              <a:t>คลิก </a:t>
            </a:r>
            <a:r>
              <a:rPr lang="en-US" sz="2400" b="1" dirty="0" smtClean="0">
                <a:latin typeface="Angsana New" pitchFamily="18" charset="-34"/>
              </a:rPr>
              <a:t>OK  </a:t>
            </a:r>
            <a:r>
              <a:rPr lang="th-TH" sz="2400" b="1" dirty="0" smtClean="0">
                <a:latin typeface="Angsana New" pitchFamily="18" charset="-34"/>
              </a:rPr>
              <a:t>แทรก</a:t>
            </a:r>
            <a:r>
              <a:rPr lang="th-TH" sz="2400" b="1" dirty="0">
                <a:latin typeface="Angsana New" pitchFamily="18" charset="-34"/>
              </a:rPr>
              <a:t>แถวใหม่เพิ่ม</a:t>
            </a:r>
            <a:r>
              <a:rPr lang="th-TH" sz="2400" b="1" dirty="0" smtClean="0">
                <a:latin typeface="Angsana New" pitchFamily="18" charset="-34"/>
              </a:rPr>
              <a:t>ด้านบน</a:t>
            </a:r>
          </a:p>
          <a:p>
            <a:r>
              <a:rPr lang="en-US" sz="2400" b="1" dirty="0" smtClean="0">
                <a:latin typeface="Angsana New" pitchFamily="18" charset="-34"/>
              </a:rPr>
              <a:t>6. </a:t>
            </a:r>
            <a:r>
              <a:rPr lang="th-TH" sz="2400" b="1" dirty="0" smtClean="0">
                <a:latin typeface="Angsana New" pitchFamily="18" charset="-34"/>
              </a:rPr>
              <a:t>แทรกแถวใหม่เพิ่มขึ้น</a:t>
            </a:r>
          </a:p>
          <a:p>
            <a:r>
              <a:rPr lang="en-US" sz="2400" b="1" dirty="0" smtClean="0">
                <a:latin typeface="Angsana New" pitchFamily="18" charset="-34"/>
              </a:rPr>
              <a:t>7. </a:t>
            </a:r>
            <a:r>
              <a:rPr lang="th-TH" sz="2400" b="1" dirty="0" smtClean="0">
                <a:latin typeface="Angsana New" pitchFamily="18" charset="-34"/>
              </a:rPr>
              <a:t>คลิกปุ่ม</a:t>
            </a:r>
          </a:p>
          <a:p>
            <a:r>
              <a:rPr lang="en-US" sz="2400" b="1" dirty="0" smtClean="0">
                <a:latin typeface="Angsana New" pitchFamily="18" charset="-34"/>
              </a:rPr>
              <a:t>    </a:t>
            </a:r>
            <a:r>
              <a:rPr lang="th-TH" sz="2400" b="1" dirty="0" smtClean="0">
                <a:latin typeface="Angsana New" pitchFamily="18" charset="-34"/>
              </a:rPr>
              <a:t>ให้ทดลองเพิ่มแถวใหม่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7176" name="Picture 8" descr="C:\Users\Ampa\Desktop\image4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088" y="5266027"/>
            <a:ext cx="352425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C:\Users\Ampa\Desktop\image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7" y="1231900"/>
            <a:ext cx="356235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mpa\Desktop\image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251" y="1353281"/>
            <a:ext cx="3575849" cy="261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mpa\Desktop\image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4165601"/>
            <a:ext cx="2352676" cy="266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mpa\Desktop\image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87" y="3908425"/>
            <a:ext cx="40957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30961" y="6296025"/>
            <a:ext cx="2133600" cy="476250"/>
          </a:xfrm>
        </p:spPr>
        <p:txBody>
          <a:bodyPr/>
          <a:lstStyle/>
          <a:p>
            <a:fld id="{50B75338-403E-49EB-A2FB-D57F7FF4A699}" type="slidenum">
              <a:rPr lang="en-US"/>
              <a:pPr/>
              <a:t>9</a:t>
            </a:fld>
            <a:endParaRPr lang="th-TH"/>
          </a:p>
        </p:txBody>
      </p:sp>
      <p:sp>
        <p:nvSpPr>
          <p:cNvPr id="186372" name="AutoShape 4"/>
          <p:cNvSpPr>
            <a:spLocks noChangeArrowheads="1"/>
          </p:cNvSpPr>
          <p:nvPr/>
        </p:nvSpPr>
        <p:spPr bwMode="auto">
          <a:xfrm>
            <a:off x="2065338" y="674688"/>
            <a:ext cx="5326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การแทรกคอลัมน์ ด้วยเมนูคำสั่ง</a:t>
            </a:r>
          </a:p>
        </p:txBody>
      </p:sp>
      <p:sp>
        <p:nvSpPr>
          <p:cNvPr id="186399" name="Rectangle 31"/>
          <p:cNvSpPr>
            <a:spLocks noChangeArrowheads="1"/>
          </p:cNvSpPr>
          <p:nvPr/>
        </p:nvSpPr>
        <p:spPr bwMode="auto">
          <a:xfrm>
            <a:off x="219075" y="1427163"/>
            <a:ext cx="3265488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คลิกเมาส์เลือกเซลล์    ชื่อ-นามสกุล </a:t>
            </a:r>
          </a:p>
        </p:txBody>
      </p:sp>
      <p:sp>
        <p:nvSpPr>
          <p:cNvPr id="186400" name="Rectangle 32"/>
          <p:cNvSpPr>
            <a:spLocks noChangeArrowheads="1"/>
          </p:cNvSpPr>
          <p:nvPr/>
        </p:nvSpPr>
        <p:spPr bwMode="auto">
          <a:xfrm>
            <a:off x="249238" y="3400425"/>
            <a:ext cx="319722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คลิกขวาปรากฎเมนูลัด  คลิก แทรก</a:t>
            </a:r>
          </a:p>
        </p:txBody>
      </p:sp>
      <p:sp>
        <p:nvSpPr>
          <p:cNvPr id="186401" name="Rectangle 33"/>
          <p:cNvSpPr>
            <a:spLocks noChangeArrowheads="1"/>
          </p:cNvSpPr>
          <p:nvPr/>
        </p:nvSpPr>
        <p:spPr bwMode="auto">
          <a:xfrm>
            <a:off x="1279525" y="3971133"/>
            <a:ext cx="2166938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ปรากฎหน้าต่างแทรก </a:t>
            </a:r>
          </a:p>
        </p:txBody>
      </p:sp>
      <p:sp>
        <p:nvSpPr>
          <p:cNvPr id="186402" name="Rectangle 34"/>
          <p:cNvSpPr>
            <a:spLocks noChangeArrowheads="1"/>
          </p:cNvSpPr>
          <p:nvPr/>
        </p:nvSpPr>
        <p:spPr bwMode="auto">
          <a:xfrm>
            <a:off x="1466057" y="5230813"/>
            <a:ext cx="223837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คลิกวงกลม ทั้งคอลัมน์</a:t>
            </a:r>
          </a:p>
        </p:txBody>
      </p:sp>
      <p:sp>
        <p:nvSpPr>
          <p:cNvPr id="186403" name="Rectangle 35"/>
          <p:cNvSpPr>
            <a:spLocks noChangeArrowheads="1"/>
          </p:cNvSpPr>
          <p:nvPr/>
        </p:nvSpPr>
        <p:spPr bwMode="auto">
          <a:xfrm>
            <a:off x="1466057" y="6228060"/>
            <a:ext cx="1390124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คลิกปุ่ม </a:t>
            </a:r>
            <a:r>
              <a:rPr lang="en-US" sz="2400" b="1" dirty="0" smtClean="0">
                <a:latin typeface="Angsana New" pitchFamily="18" charset="-34"/>
              </a:rPr>
              <a:t>OK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186404" name="Rectangle 36"/>
          <p:cNvSpPr>
            <a:spLocks noChangeArrowheads="1"/>
          </p:cNvSpPr>
          <p:nvPr/>
        </p:nvSpPr>
        <p:spPr bwMode="auto">
          <a:xfrm>
            <a:off x="5349875" y="2943225"/>
            <a:ext cx="311150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6. จะแทรกคอลัมน์ใหม่เพิ่มด้านหน้า</a:t>
            </a:r>
          </a:p>
        </p:txBody>
      </p:sp>
      <p:sp>
        <p:nvSpPr>
          <p:cNvPr id="186405" name="Rectangle 37"/>
          <p:cNvSpPr>
            <a:spLocks noChangeArrowheads="1"/>
          </p:cNvSpPr>
          <p:nvPr/>
        </p:nvSpPr>
        <p:spPr bwMode="auto">
          <a:xfrm>
            <a:off x="5232400" y="1316769"/>
            <a:ext cx="204787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7. คลิกที่ปุ่ม </a:t>
            </a:r>
          </a:p>
        </p:txBody>
      </p:sp>
      <p:pic>
        <p:nvPicPr>
          <p:cNvPr id="186406" name="Picture 3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75" y="1382650"/>
            <a:ext cx="547687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6407" name="Rectangle 39"/>
          <p:cNvSpPr>
            <a:spLocks noChangeArrowheads="1"/>
          </p:cNvSpPr>
          <p:nvPr/>
        </p:nvSpPr>
        <p:spPr bwMode="auto">
          <a:xfrm>
            <a:off x="4471200" y="5662613"/>
            <a:ext cx="265747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8. คลิกเมาส์เซลล์ ชื่อ-นามสกุล</a:t>
            </a:r>
          </a:p>
        </p:txBody>
      </p:sp>
      <p:sp>
        <p:nvSpPr>
          <p:cNvPr id="186408" name="Rectangle 40"/>
          <p:cNvSpPr>
            <a:spLocks noChangeArrowheads="1"/>
          </p:cNvSpPr>
          <p:nvPr/>
        </p:nvSpPr>
        <p:spPr bwMode="auto">
          <a:xfrm>
            <a:off x="2744789" y="4628357"/>
            <a:ext cx="379095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9. คลิกปุ่ม แทรก--&gt;แทรกคอลัมน์ในแผ่นงาน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5089453" y="3512198"/>
            <a:ext cx="3868367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ngsana New" pitchFamily="18" charset="-34"/>
              </a:rPr>
              <a:t>10</a:t>
            </a:r>
            <a:r>
              <a:rPr lang="th-TH" sz="2400" b="1" dirty="0" smtClean="0">
                <a:latin typeface="Angsana New" pitchFamily="18" charset="-34"/>
              </a:rPr>
              <a:t>. คลิก</a:t>
            </a:r>
            <a:r>
              <a:rPr lang="th-TH" sz="2400" b="1" dirty="0">
                <a:latin typeface="Angsana New" pitchFamily="18" charset="-34"/>
              </a:rPr>
              <a:t>ปุ่ม </a:t>
            </a:r>
            <a:r>
              <a:rPr lang="en-US" sz="2400" b="1" dirty="0" smtClean="0">
                <a:latin typeface="Angsana New" pitchFamily="18" charset="-34"/>
              </a:rPr>
              <a:t>Insert--&gt;Insert  </a:t>
            </a:r>
            <a:r>
              <a:rPr lang="en-US" sz="2400" b="1" dirty="0">
                <a:latin typeface="Angsana New" pitchFamily="18" charset="-34"/>
              </a:rPr>
              <a:t>Sheet Columns</a:t>
            </a:r>
            <a:endParaRPr lang="th-TH" sz="2400" b="1" dirty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20749</TotalTime>
  <Words>1076</Words>
  <Application>Microsoft Office PowerPoint</Application>
  <PresentationFormat>On-screen Show (4:3)</PresentationFormat>
  <Paragraphs>150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809</cp:revision>
  <dcterms:created xsi:type="dcterms:W3CDTF">2004-03-03T07:37:41Z</dcterms:created>
  <dcterms:modified xsi:type="dcterms:W3CDTF">2016-10-12T12:21:25Z</dcterms:modified>
</cp:coreProperties>
</file>