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9"/>
  </p:notesMasterIdLst>
  <p:handoutMasterIdLst>
    <p:handoutMasterId r:id="rId60"/>
  </p:handoutMasterIdLst>
  <p:sldIdLst>
    <p:sldId id="256" r:id="rId2"/>
    <p:sldId id="300" r:id="rId3"/>
    <p:sldId id="301" r:id="rId4"/>
    <p:sldId id="323" r:id="rId5"/>
    <p:sldId id="303" r:id="rId6"/>
    <p:sldId id="304" r:id="rId7"/>
    <p:sldId id="324" r:id="rId8"/>
    <p:sldId id="325" r:id="rId9"/>
    <p:sldId id="305" r:id="rId10"/>
    <p:sldId id="306" r:id="rId11"/>
    <p:sldId id="326" r:id="rId12"/>
    <p:sldId id="327" r:id="rId13"/>
    <p:sldId id="328" r:id="rId14"/>
    <p:sldId id="329" r:id="rId15"/>
    <p:sldId id="307" r:id="rId16"/>
    <p:sldId id="308" r:id="rId17"/>
    <p:sldId id="309" r:id="rId18"/>
    <p:sldId id="331" r:id="rId19"/>
    <p:sldId id="332" r:id="rId20"/>
    <p:sldId id="330" r:id="rId21"/>
    <p:sldId id="310" r:id="rId22"/>
    <p:sldId id="333" r:id="rId23"/>
    <p:sldId id="334" r:id="rId24"/>
    <p:sldId id="335" r:id="rId25"/>
    <p:sldId id="336" r:id="rId26"/>
    <p:sldId id="311" r:id="rId27"/>
    <p:sldId id="312" r:id="rId28"/>
    <p:sldId id="313" r:id="rId29"/>
    <p:sldId id="337" r:id="rId30"/>
    <p:sldId id="338" r:id="rId31"/>
    <p:sldId id="314" r:id="rId32"/>
    <p:sldId id="315" r:id="rId33"/>
    <p:sldId id="316" r:id="rId34"/>
    <p:sldId id="317" r:id="rId35"/>
    <p:sldId id="318" r:id="rId36"/>
    <p:sldId id="319" r:id="rId37"/>
    <p:sldId id="320" r:id="rId38"/>
    <p:sldId id="321" r:id="rId39"/>
    <p:sldId id="322" r:id="rId40"/>
    <p:sldId id="302" r:id="rId41"/>
    <p:sldId id="340" r:id="rId42"/>
    <p:sldId id="342" r:id="rId43"/>
    <p:sldId id="343" r:id="rId44"/>
    <p:sldId id="344" r:id="rId45"/>
    <p:sldId id="345" r:id="rId46"/>
    <p:sldId id="346" r:id="rId47"/>
    <p:sldId id="347" r:id="rId48"/>
    <p:sldId id="348" r:id="rId49"/>
    <p:sldId id="349" r:id="rId50"/>
    <p:sldId id="357" r:id="rId51"/>
    <p:sldId id="350" r:id="rId52"/>
    <p:sldId id="358" r:id="rId53"/>
    <p:sldId id="351" r:id="rId54"/>
    <p:sldId id="352" r:id="rId55"/>
    <p:sldId id="353" r:id="rId56"/>
    <p:sldId id="355" r:id="rId57"/>
    <p:sldId id="339" r:id="rId58"/>
  </p:sldIdLst>
  <p:sldSz cx="9144000" cy="6858000" type="screen4x3"/>
  <p:notesSz cx="6799263" cy="99314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8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Rg st="2" end="17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6FFFF"/>
    <a:srgbClr val="FF66CC"/>
    <a:srgbClr val="FF6600"/>
    <a:srgbClr val="99FF66"/>
    <a:srgbClr val="3333CC"/>
    <a:srgbClr val="FF3300"/>
    <a:srgbClr val="9966FF"/>
    <a:srgbClr val="FF9966"/>
    <a:srgbClr val="00CC66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89" autoAdjust="0"/>
    <p:restoredTop sz="97484" autoAdjust="0"/>
  </p:normalViewPr>
  <p:slideViewPr>
    <p:cSldViewPr snapToGrid="0">
      <p:cViewPr>
        <p:scale>
          <a:sx n="87" d="100"/>
          <a:sy n="87" d="100"/>
        </p:scale>
        <p:origin x="-85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24"/>
    </p:cViewPr>
  </p:notesTextViewPr>
  <p:sorterViewPr>
    <p:cViewPr>
      <p:scale>
        <a:sx n="66" d="100"/>
        <a:sy n="66" d="100"/>
      </p:scale>
      <p:origin x="0" y="-4326"/>
    </p:cViewPr>
  </p:sorterViewPr>
  <p:notesViewPr>
    <p:cSldViewPr snapToGrid="0">
      <p:cViewPr varScale="1">
        <p:scale>
          <a:sx n="42" d="100"/>
          <a:sy n="42" d="100"/>
        </p:scale>
        <p:origin x="-2262" y="-96"/>
      </p:cViewPr>
      <p:guideLst>
        <p:guide orient="horz" pos="3128"/>
        <p:guide pos="2141"/>
      </p:guideLst>
    </p:cSldViewPr>
  </p:notesViewPr>
  <p:gridSpacing cx="72010" cy="7201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th-TH"/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th-TH"/>
          </a:p>
        </p:txBody>
      </p:sp>
      <p:sp>
        <p:nvSpPr>
          <p:cNvPr id="1054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2925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th-TH"/>
          </a:p>
        </p:txBody>
      </p:sp>
      <p:sp>
        <p:nvSpPr>
          <p:cNvPr id="1054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2925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7AA17EC-F1E8-4EEA-9EDF-F4F4F92ED3C4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717742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th-TH"/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th-TH"/>
          </a:p>
        </p:txBody>
      </p:sp>
      <p:sp>
        <p:nvSpPr>
          <p:cNvPr id="829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29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8050"/>
            <a:ext cx="5440363" cy="446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829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2925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th-TH"/>
          </a:p>
        </p:txBody>
      </p:sp>
      <p:sp>
        <p:nvSpPr>
          <p:cNvPr id="829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2925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853342F-3704-40CD-B500-FD75FAB7E074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686329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2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4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6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8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171F0CB-6D1A-4D2F-ADD1-453E83532CEC}" type="slidenum">
              <a:rPr lang="en-US"/>
              <a:pPr/>
              <a:t>1</a:t>
            </a:fld>
            <a:endParaRPr lang="th-TH"/>
          </a:p>
        </p:txBody>
      </p:sp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607E560-5B36-4FA4-91D0-88241AA4FF66}" type="slidenum">
              <a:rPr lang="en-US"/>
              <a:pPr/>
              <a:t>48</a:t>
            </a:fld>
            <a:endParaRPr lang="th-TH"/>
          </a:p>
        </p:txBody>
      </p:sp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507608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607E560-5B36-4FA4-91D0-88241AA4FF66}" type="slidenum">
              <a:rPr lang="en-US"/>
              <a:pPr/>
              <a:t>49</a:t>
            </a:fld>
            <a:endParaRPr lang="th-TH"/>
          </a:p>
        </p:txBody>
      </p:sp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651569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607E560-5B36-4FA4-91D0-88241AA4FF66}" type="slidenum">
              <a:rPr lang="en-US"/>
              <a:pPr/>
              <a:t>50</a:t>
            </a:fld>
            <a:endParaRPr lang="th-TH"/>
          </a:p>
        </p:txBody>
      </p:sp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396890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607E560-5B36-4FA4-91D0-88241AA4FF66}" type="slidenum">
              <a:rPr lang="en-US"/>
              <a:pPr/>
              <a:t>51</a:t>
            </a:fld>
            <a:endParaRPr lang="th-TH"/>
          </a:p>
        </p:txBody>
      </p:sp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213725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607E560-5B36-4FA4-91D0-88241AA4FF66}" type="slidenum">
              <a:rPr lang="en-US"/>
              <a:pPr/>
              <a:t>52</a:t>
            </a:fld>
            <a:endParaRPr lang="th-TH"/>
          </a:p>
        </p:txBody>
      </p:sp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097739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607E560-5B36-4FA4-91D0-88241AA4FF66}" type="slidenum">
              <a:rPr lang="en-US"/>
              <a:pPr/>
              <a:t>53</a:t>
            </a:fld>
            <a:endParaRPr lang="th-TH"/>
          </a:p>
        </p:txBody>
      </p:sp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741429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607E560-5B36-4FA4-91D0-88241AA4FF66}" type="slidenum">
              <a:rPr lang="en-US"/>
              <a:pPr/>
              <a:t>54</a:t>
            </a:fld>
            <a:endParaRPr lang="th-TH"/>
          </a:p>
        </p:txBody>
      </p:sp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684804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607E560-5B36-4FA4-91D0-88241AA4FF66}" type="slidenum">
              <a:rPr lang="en-US"/>
              <a:pPr/>
              <a:t>55</a:t>
            </a:fld>
            <a:endParaRPr lang="th-TH"/>
          </a:p>
        </p:txBody>
      </p:sp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826525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607E560-5B36-4FA4-91D0-88241AA4FF66}" type="slidenum">
              <a:rPr lang="en-US"/>
              <a:pPr/>
              <a:t>56</a:t>
            </a:fld>
            <a:endParaRPr lang="th-TH"/>
          </a:p>
        </p:txBody>
      </p:sp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8587259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607E560-5B36-4FA4-91D0-88241AA4FF66}" type="slidenum">
              <a:rPr lang="en-US"/>
              <a:pPr/>
              <a:t>57</a:t>
            </a:fld>
            <a:endParaRPr lang="th-TH"/>
          </a:p>
        </p:txBody>
      </p:sp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38969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607E560-5B36-4FA4-91D0-88241AA4FF66}" type="slidenum">
              <a:rPr lang="en-US"/>
              <a:pPr/>
              <a:t>40</a:t>
            </a:fld>
            <a:endParaRPr lang="th-TH"/>
          </a:p>
        </p:txBody>
      </p:sp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607E560-5B36-4FA4-91D0-88241AA4FF66}" type="slidenum">
              <a:rPr lang="en-US"/>
              <a:pPr/>
              <a:t>41</a:t>
            </a:fld>
            <a:endParaRPr lang="th-TH"/>
          </a:p>
        </p:txBody>
      </p:sp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625569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607E560-5B36-4FA4-91D0-88241AA4FF66}" type="slidenum">
              <a:rPr lang="en-US"/>
              <a:pPr/>
              <a:t>42</a:t>
            </a:fld>
            <a:endParaRPr lang="th-TH"/>
          </a:p>
        </p:txBody>
      </p:sp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643927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607E560-5B36-4FA4-91D0-88241AA4FF66}" type="slidenum">
              <a:rPr lang="en-US"/>
              <a:pPr/>
              <a:t>43</a:t>
            </a:fld>
            <a:endParaRPr lang="th-TH"/>
          </a:p>
        </p:txBody>
      </p:sp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847213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607E560-5B36-4FA4-91D0-88241AA4FF66}" type="slidenum">
              <a:rPr lang="en-US"/>
              <a:pPr/>
              <a:t>44</a:t>
            </a:fld>
            <a:endParaRPr lang="th-TH"/>
          </a:p>
        </p:txBody>
      </p:sp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792883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607E560-5B36-4FA4-91D0-88241AA4FF66}" type="slidenum">
              <a:rPr lang="en-US"/>
              <a:pPr/>
              <a:t>45</a:t>
            </a:fld>
            <a:endParaRPr lang="th-TH"/>
          </a:p>
        </p:txBody>
      </p:sp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50172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607E560-5B36-4FA4-91D0-88241AA4FF66}" type="slidenum">
              <a:rPr lang="en-US"/>
              <a:pPr/>
              <a:t>46</a:t>
            </a:fld>
            <a:endParaRPr lang="th-TH"/>
          </a:p>
        </p:txBody>
      </p:sp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104916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607E560-5B36-4FA4-91D0-88241AA4FF66}" type="slidenum">
              <a:rPr lang="en-US"/>
              <a:pPr/>
              <a:t>47</a:t>
            </a:fld>
            <a:endParaRPr lang="th-TH"/>
          </a:p>
        </p:txBody>
      </p:sp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09808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4C88C1-3418-4866-9098-EC71A168B490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654810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AC0931-D0A8-4C62-A3D5-672572D04E71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25480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B628DD-E51F-42A1-93A6-717CEA5BB877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57711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217822-A25B-4EF8-83AE-7F07EE2C50E5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668061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81889E-C33C-460F-BEF0-FADC81934D86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10803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CC070C-ECB5-4AA3-8CB6-412B5DF0B5B7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55855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5ED056-2E97-4785-91F2-6C246FF56560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150154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75C7E9-4D70-4ED8-A67B-6B51A0E310CF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3281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49AA9B-15DB-4225-9A55-CE004B91BB71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233475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0DAF7B-F2F6-4B38-92A6-1718EB2AE19E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666206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D90712-4429-4B6D-B8E1-1AD63D40CE60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823308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/>
              <a:t>คลิกเพื่อแก้ไขลักษณะต้นแบบชื่อเรื่อง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th-TH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th-TH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873F533-1F32-487F-BCE6-73F1515C97CE}" type="slidenum">
              <a:rPr lang="en-US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0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8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0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4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7.jpeg"/><Relationship Id="rId4" Type="http://schemas.openxmlformats.org/officeDocument/2006/relationships/image" Target="../media/image96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1.jpeg"/><Relationship Id="rId5" Type="http://schemas.openxmlformats.org/officeDocument/2006/relationships/image" Target="../media/image100.jpeg"/><Relationship Id="rId4" Type="http://schemas.openxmlformats.org/officeDocument/2006/relationships/image" Target="../media/image99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E8A73-A6C5-456F-AC4F-4768422FC662}" type="slidenum">
              <a:rPr lang="en-US"/>
              <a:pPr/>
              <a:t>1</a:t>
            </a:fld>
            <a:endParaRPr lang="th-TH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</a:t>
            </a:r>
            <a:r>
              <a:rPr lang="th-TH" sz="1400" b="1" dirty="0">
                <a:latin typeface="Courier New" pitchFamily="49" charset="0"/>
              </a:rPr>
              <a:t>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2054" name="Line 6"/>
          <p:cNvSpPr>
            <a:spLocks noChangeShapeType="1"/>
          </p:cNvSpPr>
          <p:nvPr/>
        </p:nvSpPr>
        <p:spPr bwMode="auto">
          <a:xfrm>
            <a:off x="715963" y="3249613"/>
            <a:ext cx="7775575" cy="0"/>
          </a:xfrm>
          <a:prstGeom prst="line">
            <a:avLst/>
          </a:prstGeom>
          <a:noFill/>
          <a:ln w="38100">
            <a:solidFill>
              <a:srgbClr val="0066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5467350" y="1889125"/>
            <a:ext cx="1528763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6600" b="1">
                <a:solidFill>
                  <a:srgbClr val="FF00FF"/>
                </a:solidFill>
              </a:rPr>
              <a:t>บทที่</a:t>
            </a:r>
            <a:r>
              <a:rPr lang="th-TH" sz="3200" b="1">
                <a:solidFill>
                  <a:srgbClr val="FF00FF"/>
                </a:solidFill>
              </a:rPr>
              <a:t> </a:t>
            </a:r>
            <a:r>
              <a:rPr lang="en-US" sz="3200" b="1">
                <a:solidFill>
                  <a:srgbClr val="FF00FF"/>
                </a:solidFill>
              </a:rPr>
              <a:t> </a:t>
            </a:r>
            <a:endParaRPr lang="th-TH" sz="3200" b="1">
              <a:solidFill>
                <a:srgbClr val="FF00FF"/>
              </a:solidFill>
            </a:endParaRPr>
          </a:p>
        </p:txBody>
      </p:sp>
      <p:sp>
        <p:nvSpPr>
          <p:cNvPr id="2058" name="WordArt 10"/>
          <p:cNvSpPr>
            <a:spLocks noChangeArrowheads="1" noChangeShapeType="1" noTextEdit="1"/>
          </p:cNvSpPr>
          <p:nvPr/>
        </p:nvSpPr>
        <p:spPr bwMode="auto">
          <a:xfrm>
            <a:off x="6980238" y="1593850"/>
            <a:ext cx="863600" cy="14160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kern="1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</a:rPr>
              <a:t>2</a:t>
            </a:r>
          </a:p>
        </p:txBody>
      </p:sp>
      <p:sp>
        <p:nvSpPr>
          <p:cNvPr id="2088" name="Text Box 40"/>
          <p:cNvSpPr txBox="1">
            <a:spLocks noChangeArrowheads="1"/>
          </p:cNvSpPr>
          <p:nvPr/>
        </p:nvSpPr>
        <p:spPr bwMode="gray">
          <a:xfrm>
            <a:off x="1003300" y="1089025"/>
            <a:ext cx="585628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 b="1">
                <a:latin typeface="Tahoma" pitchFamily="34" charset="0"/>
                <a:ea typeface="Gulim" pitchFamily="34" charset="-127"/>
              </a:rPr>
              <a:t>[</a:t>
            </a:r>
            <a:r>
              <a:rPr lang="th-TH" sz="3200" b="1">
                <a:latin typeface="Tahoma" pitchFamily="34" charset="0"/>
                <a:ea typeface="Gulim" pitchFamily="34" charset="-127"/>
                <a:cs typeface="Tahoma" pitchFamily="34" charset="0"/>
              </a:rPr>
              <a:t>ศูนย์ส่งเสริมวิชาการ</a:t>
            </a:r>
            <a:r>
              <a:rPr lang="th-TH" sz="3200" b="1">
                <a:latin typeface="Tahoma" pitchFamily="34" charset="0"/>
                <a:ea typeface="Gulim" pitchFamily="34" charset="-127"/>
              </a:rPr>
              <a:t>] ขอเสนอ:</a:t>
            </a:r>
          </a:p>
        </p:txBody>
      </p:sp>
      <p:sp>
        <p:nvSpPr>
          <p:cNvPr id="2092" name="Rectangle 44"/>
          <p:cNvSpPr>
            <a:spLocks noChangeArrowheads="1"/>
          </p:cNvSpPr>
          <p:nvPr/>
        </p:nvSpPr>
        <p:spPr bwMode="auto">
          <a:xfrm>
            <a:off x="844550" y="3351213"/>
            <a:ext cx="7615238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5400" b="1" dirty="0">
                <a:solidFill>
                  <a:srgbClr val="6600FF"/>
                </a:solidFill>
              </a:rPr>
              <a:t>การใช้โปรแกรมระบบปฏิบัติการวินโดวส์</a:t>
            </a:r>
          </a:p>
        </p:txBody>
      </p:sp>
      <p:sp>
        <p:nvSpPr>
          <p:cNvPr id="2096" name="AutoShape 48"/>
          <p:cNvSpPr>
            <a:spLocks noChangeArrowheads="1"/>
          </p:cNvSpPr>
          <p:nvPr/>
        </p:nvSpPr>
        <p:spPr bwMode="auto">
          <a:xfrm>
            <a:off x="833438" y="4665663"/>
            <a:ext cx="7378700" cy="151447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/>
              <a:t> </a:t>
            </a:r>
          </a:p>
        </p:txBody>
      </p:sp>
      <p:sp>
        <p:nvSpPr>
          <p:cNvPr id="2090" name="Rectangle 42"/>
          <p:cNvSpPr>
            <a:spLocks noChangeArrowheads="1"/>
          </p:cNvSpPr>
          <p:nvPr/>
        </p:nvSpPr>
        <p:spPr bwMode="auto">
          <a:xfrm>
            <a:off x="1049338" y="4778375"/>
            <a:ext cx="7178675" cy="132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th-TH" sz="2400" b="1">
                <a:latin typeface="Tahoma" pitchFamily="34" charset="0"/>
                <a:ea typeface="Gulim" pitchFamily="34" charset="-127"/>
                <a:cs typeface="Tahoma" pitchFamily="34" charset="0"/>
              </a:rPr>
              <a:t>โดย อาจารย์อำภา  กุลธรรมโยธิน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th-TH" sz="2400" b="1">
                <a:latin typeface="Tahoma" pitchFamily="34" charset="0"/>
                <a:ea typeface="Gulim" pitchFamily="34" charset="-127"/>
                <a:cs typeface="Tahoma" pitchFamily="34" charset="0"/>
              </a:rPr>
              <a:t>หัวหน้าแผนกเทคโนโลยีสารสนเทศ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th-TH" sz="2400" b="1">
                <a:latin typeface="Tahoma" pitchFamily="34" charset="0"/>
                <a:ea typeface="Gulim" pitchFamily="34" charset="-127"/>
                <a:cs typeface="Tahoma" pitchFamily="34" charset="0"/>
              </a:rPr>
              <a:t>วิทยาลัยอาชีวศึกษาธนบุรี</a:t>
            </a:r>
          </a:p>
        </p:txBody>
      </p:sp>
      <p:sp>
        <p:nvSpPr>
          <p:cNvPr id="2098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pic>
        <p:nvPicPr>
          <p:cNvPr id="2100" name="Picture 5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6725" y="1743075"/>
            <a:ext cx="1624013" cy="141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8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FE90A-4840-4807-9311-2F1EFE58A8D9}" type="slidenum">
              <a:rPr lang="en-US"/>
              <a:pPr/>
              <a:t>10</a:t>
            </a:fld>
            <a:endParaRPr lang="th-TH"/>
          </a:p>
        </p:txBody>
      </p:sp>
      <p:sp>
        <p:nvSpPr>
          <p:cNvPr id="92164" name="AutoShape 4"/>
          <p:cNvSpPr>
            <a:spLocks noChangeArrowheads="1"/>
          </p:cNvSpPr>
          <p:nvPr/>
        </p:nvSpPr>
        <p:spPr bwMode="auto">
          <a:xfrm>
            <a:off x="2403169" y="695325"/>
            <a:ext cx="4164903" cy="72072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 dirty="0"/>
              <a:t>การขยายหน้าต่างโปรแกรม</a:t>
            </a: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 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6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17" name="Rectangle: Rounded Corners 16"/>
          <p:cNvSpPr/>
          <p:nvPr/>
        </p:nvSpPr>
        <p:spPr>
          <a:xfrm>
            <a:off x="277813" y="1905001"/>
            <a:ext cx="8019934" cy="724829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800" b="1" dirty="0">
                <a:solidFill>
                  <a:srgbClr val="3333CC"/>
                </a:solidFill>
                <a:latin typeface="Angsana New" pitchFamily="18" charset="-34"/>
              </a:rPr>
              <a:t>การขยายหน้าต่างให้เต็มจอ </a:t>
            </a:r>
            <a:r>
              <a:rPr lang="en-US" sz="4800" b="1" dirty="0">
                <a:solidFill>
                  <a:srgbClr val="FF0000"/>
                </a:solidFill>
                <a:latin typeface="Angsana New" pitchFamily="18" charset="-34"/>
              </a:rPr>
              <a:t>(Maximize)</a:t>
            </a:r>
            <a:endParaRPr lang="th-TH" sz="4800" dirty="0">
              <a:solidFill>
                <a:srgbClr val="FF0000"/>
              </a:solidFill>
            </a:endParaRPr>
          </a:p>
        </p:txBody>
      </p:sp>
      <p:sp>
        <p:nvSpPr>
          <p:cNvPr id="18" name="Rectangle: Rounded Corners 17"/>
          <p:cNvSpPr/>
          <p:nvPr/>
        </p:nvSpPr>
        <p:spPr>
          <a:xfrm>
            <a:off x="274099" y="2982956"/>
            <a:ext cx="8019934" cy="724829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400" b="1" dirty="0">
                <a:solidFill>
                  <a:srgbClr val="3333CC"/>
                </a:solidFill>
                <a:latin typeface="Angsana New" pitchFamily="18" charset="-34"/>
              </a:rPr>
              <a:t>การย่อขนาดของหน้าต่างกลับมาเท่าเดิม </a:t>
            </a:r>
            <a:r>
              <a:rPr lang="en-US" sz="4400" b="1" dirty="0">
                <a:solidFill>
                  <a:srgbClr val="FF0000"/>
                </a:solidFill>
                <a:latin typeface="Angsana New" pitchFamily="18" charset="-34"/>
              </a:rPr>
              <a:t>(Restore)</a:t>
            </a:r>
            <a:endParaRPr lang="th-TH" sz="4400" dirty="0">
              <a:solidFill>
                <a:srgbClr val="FF0000"/>
              </a:solidFill>
            </a:endParaRPr>
          </a:p>
        </p:txBody>
      </p:sp>
      <p:sp>
        <p:nvSpPr>
          <p:cNvPr id="19" name="Rectangle: Rounded Corners 18"/>
          <p:cNvSpPr/>
          <p:nvPr/>
        </p:nvSpPr>
        <p:spPr>
          <a:xfrm>
            <a:off x="274099" y="4075113"/>
            <a:ext cx="8019934" cy="724829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400" b="1" dirty="0">
                <a:solidFill>
                  <a:srgbClr val="3333CC"/>
                </a:solidFill>
                <a:latin typeface="Angsana New" pitchFamily="18" charset="-34"/>
              </a:rPr>
              <a:t>การซ่อน/ย่อหน้าต่างลงบนทาสก์บาร์ </a:t>
            </a:r>
            <a:r>
              <a:rPr lang="en-US" sz="4400" b="1" dirty="0">
                <a:solidFill>
                  <a:srgbClr val="FF0000"/>
                </a:solidFill>
                <a:latin typeface="Angsana New" pitchFamily="18" charset="-34"/>
              </a:rPr>
              <a:t>(Minimize)</a:t>
            </a:r>
            <a:endParaRPr lang="th-TH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hecker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FE90A-4840-4807-9311-2F1EFE58A8D9}" type="slidenum">
              <a:rPr lang="en-US"/>
              <a:pPr/>
              <a:t>11</a:t>
            </a:fld>
            <a:endParaRPr lang="th-TH"/>
          </a:p>
        </p:txBody>
      </p:sp>
      <p:sp>
        <p:nvSpPr>
          <p:cNvPr id="92164" name="AutoShape 4"/>
          <p:cNvSpPr>
            <a:spLocks noChangeArrowheads="1"/>
          </p:cNvSpPr>
          <p:nvPr/>
        </p:nvSpPr>
        <p:spPr bwMode="auto">
          <a:xfrm>
            <a:off x="323385" y="695325"/>
            <a:ext cx="8517868" cy="72072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3600" b="1" dirty="0"/>
              <a:t>การซ่อน/ย่อหน้าต่างโปรแกรมทั้งหมดลงบนทาสก์บาร์พร้อม ๆ กัน</a:t>
            </a:r>
          </a:p>
        </p:txBody>
      </p:sp>
      <p:pic>
        <p:nvPicPr>
          <p:cNvPr id="9216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950" y="2027238"/>
            <a:ext cx="5867400" cy="407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2169" name="Text Box 9"/>
          <p:cNvSpPr txBox="1">
            <a:spLocks noChangeArrowheads="1"/>
          </p:cNvSpPr>
          <p:nvPr/>
        </p:nvSpPr>
        <p:spPr bwMode="auto">
          <a:xfrm>
            <a:off x="3315201" y="2137587"/>
            <a:ext cx="5438504" cy="461665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5334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9906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4478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9050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3622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8194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32766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7338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41910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r>
              <a:rPr lang="en-US" sz="2400" b="1" dirty="0">
                <a:latin typeface="Angsana New" pitchFamily="18" charset="-34"/>
              </a:rPr>
              <a:t>1. </a:t>
            </a:r>
            <a:r>
              <a:rPr lang="th-TH" sz="2400" b="1" dirty="0">
                <a:latin typeface="Angsana New" pitchFamily="18" charset="-34"/>
              </a:rPr>
              <a:t>เปิดหน้าต่างโปรแกรม My Computer  กับโปรแกรม </a:t>
            </a:r>
            <a:r>
              <a:rPr lang="en-US" sz="2400" b="1" dirty="0" err="1">
                <a:latin typeface="Angsana New" pitchFamily="18" charset="-34"/>
              </a:rPr>
              <a:t>ACDSee</a:t>
            </a:r>
            <a:endParaRPr lang="th-TH" sz="2400" b="1" dirty="0">
              <a:latin typeface="Angsana New" pitchFamily="18" charset="-34"/>
            </a:endParaRPr>
          </a:p>
        </p:txBody>
      </p:sp>
      <p:sp>
        <p:nvSpPr>
          <p:cNvPr id="92172" name="Text Box 12"/>
          <p:cNvSpPr txBox="1">
            <a:spLocks noChangeArrowheads="1"/>
          </p:cNvSpPr>
          <p:nvPr/>
        </p:nvSpPr>
        <p:spPr bwMode="auto">
          <a:xfrm>
            <a:off x="323385" y="5040771"/>
            <a:ext cx="4156308" cy="52322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5334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9906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4478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9050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3622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8194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32766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7338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41910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r>
              <a:rPr lang="en-US" b="1" dirty="0">
                <a:latin typeface="Angsana New" pitchFamily="18" charset="-34"/>
              </a:rPr>
              <a:t>2. </a:t>
            </a:r>
            <a:r>
              <a:rPr lang="th-TH" b="1" dirty="0">
                <a:latin typeface="Angsana New" pitchFamily="18" charset="-34"/>
              </a:rPr>
              <a:t>คลิกเมาส์บนปุ่ม </a:t>
            </a:r>
            <a:r>
              <a:rPr lang="en-US" b="1" dirty="0">
                <a:latin typeface="Angsana New" pitchFamily="18" charset="-34"/>
              </a:rPr>
              <a:t>Desktop </a:t>
            </a:r>
            <a:r>
              <a:rPr lang="th-TH" b="1" dirty="0">
                <a:latin typeface="Angsana New" pitchFamily="18" charset="-34"/>
              </a:rPr>
              <a:t>บนทาสก์บาร์</a:t>
            </a:r>
          </a:p>
        </p:txBody>
      </p:sp>
      <p:sp>
        <p:nvSpPr>
          <p:cNvPr id="92175" name="Text Box 15"/>
          <p:cNvSpPr txBox="1">
            <a:spLocks noChangeArrowheads="1"/>
          </p:cNvSpPr>
          <p:nvPr/>
        </p:nvSpPr>
        <p:spPr bwMode="auto">
          <a:xfrm>
            <a:off x="4565650" y="5035902"/>
            <a:ext cx="4118149" cy="519113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5334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9906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4478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9050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3622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8194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32766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7338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41910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r>
              <a:rPr lang="en-US" b="1" dirty="0">
                <a:latin typeface="Angsana New" pitchFamily="18" charset="-34"/>
              </a:rPr>
              <a:t>3. </a:t>
            </a:r>
            <a:r>
              <a:rPr lang="th-TH" b="1" dirty="0">
                <a:latin typeface="Angsana New" pitchFamily="18" charset="-34"/>
              </a:rPr>
              <a:t>หน้าต่างโปรแกรมจะถูกย่อพร้อม ๆ กัน</a:t>
            </a:r>
          </a:p>
        </p:txBody>
      </p:sp>
      <p:pic>
        <p:nvPicPr>
          <p:cNvPr id="92179" name="Picture 19" descr="bar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212"/>
          <a:stretch>
            <a:fillRect/>
          </a:stretch>
        </p:blipFill>
        <p:spPr bwMode="auto">
          <a:xfrm>
            <a:off x="1631950" y="6097588"/>
            <a:ext cx="5873750" cy="219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 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6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92181" name="Line 21"/>
          <p:cNvSpPr>
            <a:spLocks noChangeShapeType="1"/>
          </p:cNvSpPr>
          <p:nvPr/>
        </p:nvSpPr>
        <p:spPr bwMode="auto">
          <a:xfrm>
            <a:off x="2598234" y="5563991"/>
            <a:ext cx="421190" cy="590581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cxnSp>
        <p:nvCxnSpPr>
          <p:cNvPr id="3" name="Straight Connector 2"/>
          <p:cNvCxnSpPr/>
          <p:nvPr/>
        </p:nvCxnSpPr>
        <p:spPr>
          <a:xfrm>
            <a:off x="2808829" y="2134245"/>
            <a:ext cx="210595" cy="0"/>
          </a:xfrm>
          <a:prstGeom prst="line">
            <a:avLst/>
          </a:prstGeom>
          <a:ln w="1905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2816266" y="2665782"/>
            <a:ext cx="210595" cy="0"/>
          </a:xfrm>
          <a:prstGeom prst="line">
            <a:avLst/>
          </a:prstGeom>
          <a:ln w="1905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3019424" y="2134245"/>
            <a:ext cx="0" cy="531537"/>
          </a:xfrm>
          <a:prstGeom prst="line">
            <a:avLst/>
          </a:prstGeom>
          <a:ln w="1905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Line 21"/>
          <p:cNvSpPr>
            <a:spLocks noChangeShapeType="1"/>
          </p:cNvSpPr>
          <p:nvPr/>
        </p:nvSpPr>
        <p:spPr bwMode="auto">
          <a:xfrm flipV="1">
            <a:off x="3027595" y="2364060"/>
            <a:ext cx="287606" cy="6432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cxnSp>
        <p:nvCxnSpPr>
          <p:cNvPr id="20" name="Straight Connector 19"/>
          <p:cNvCxnSpPr/>
          <p:nvPr/>
        </p:nvCxnSpPr>
        <p:spPr>
          <a:xfrm flipV="1">
            <a:off x="4580052" y="5854387"/>
            <a:ext cx="0" cy="234821"/>
          </a:xfrm>
          <a:prstGeom prst="line">
            <a:avLst/>
          </a:prstGeom>
          <a:ln w="1905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5479584" y="5854387"/>
            <a:ext cx="0" cy="234821"/>
          </a:xfrm>
          <a:prstGeom prst="line">
            <a:avLst/>
          </a:prstGeom>
          <a:ln w="1905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580052" y="5854387"/>
            <a:ext cx="899532" cy="0"/>
          </a:xfrm>
          <a:prstGeom prst="line">
            <a:avLst/>
          </a:prstGeom>
          <a:ln w="28575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Line 21"/>
          <p:cNvSpPr>
            <a:spLocks noChangeShapeType="1"/>
          </p:cNvSpPr>
          <p:nvPr/>
        </p:nvSpPr>
        <p:spPr bwMode="auto">
          <a:xfrm flipH="1" flipV="1">
            <a:off x="4995746" y="5555015"/>
            <a:ext cx="11151" cy="299371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79856608"/>
      </p:ext>
    </p:extLst>
  </p:cSld>
  <p:clrMapOvr>
    <a:masterClrMapping/>
  </p:clrMapOvr>
  <p:transition>
    <p:checker dir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FE90A-4840-4807-9311-2F1EFE58A8D9}" type="slidenum">
              <a:rPr lang="en-US"/>
              <a:pPr/>
              <a:t>12</a:t>
            </a:fld>
            <a:endParaRPr lang="th-TH"/>
          </a:p>
        </p:txBody>
      </p:sp>
      <p:sp>
        <p:nvSpPr>
          <p:cNvPr id="92164" name="AutoShape 4"/>
          <p:cNvSpPr>
            <a:spLocks noChangeArrowheads="1"/>
          </p:cNvSpPr>
          <p:nvPr/>
        </p:nvSpPr>
        <p:spPr bwMode="auto">
          <a:xfrm>
            <a:off x="663575" y="695325"/>
            <a:ext cx="7837488" cy="72072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 dirty="0"/>
              <a:t>การเปิดโปรแกรมมาใช้งาน</a:t>
            </a:r>
            <a:r>
              <a:rPr lang="th-TH" sz="4000" b="1" dirty="0" smtClean="0"/>
              <a:t>มากกว่า  </a:t>
            </a:r>
            <a:r>
              <a:rPr lang="en-US" sz="4000" b="1" dirty="0">
                <a:latin typeface="Angsana New" pitchFamily="18" charset="-34"/>
              </a:rPr>
              <a:t>1</a:t>
            </a:r>
            <a:r>
              <a:rPr lang="en-US" sz="4000" b="1" dirty="0"/>
              <a:t> </a:t>
            </a:r>
            <a:r>
              <a:rPr lang="th-TH" sz="4000" b="1" dirty="0"/>
              <a:t>โปรแกรม</a:t>
            </a:r>
          </a:p>
        </p:txBody>
      </p:sp>
      <p:pic>
        <p:nvPicPr>
          <p:cNvPr id="9216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950" y="2027238"/>
            <a:ext cx="5867400" cy="407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2169" name="Text Box 9"/>
          <p:cNvSpPr txBox="1">
            <a:spLocks noChangeArrowheads="1"/>
          </p:cNvSpPr>
          <p:nvPr/>
        </p:nvSpPr>
        <p:spPr bwMode="auto">
          <a:xfrm>
            <a:off x="3170238" y="1903413"/>
            <a:ext cx="5232400" cy="519112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5334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9906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4478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9050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3622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8194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32766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7338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41910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r>
              <a:rPr lang="en-US" b="1">
                <a:latin typeface="Angsana New" pitchFamily="18" charset="-34"/>
              </a:rPr>
              <a:t>1. </a:t>
            </a:r>
            <a:r>
              <a:rPr lang="th-TH" b="1">
                <a:latin typeface="Angsana New" pitchFamily="18" charset="-34"/>
              </a:rPr>
              <a:t>เปิดหน้าต่างโปรแกรม My Computer   ขึ้นมาก่อน</a:t>
            </a:r>
          </a:p>
        </p:txBody>
      </p:sp>
      <p:sp>
        <p:nvSpPr>
          <p:cNvPr id="92170" name="Line 10"/>
          <p:cNvSpPr>
            <a:spLocks noChangeShapeType="1"/>
          </p:cNvSpPr>
          <p:nvPr/>
        </p:nvSpPr>
        <p:spPr bwMode="auto">
          <a:xfrm flipH="1" flipV="1">
            <a:off x="2516188" y="2195513"/>
            <a:ext cx="709612" cy="14287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92172" name="Text Box 12"/>
          <p:cNvSpPr txBox="1">
            <a:spLocks noChangeArrowheads="1"/>
          </p:cNvSpPr>
          <p:nvPr/>
        </p:nvSpPr>
        <p:spPr bwMode="auto">
          <a:xfrm>
            <a:off x="4519613" y="2425700"/>
            <a:ext cx="3883025" cy="519113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5334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9906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4478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9050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3622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8194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32766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7338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41910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r>
              <a:rPr lang="en-US" b="1">
                <a:latin typeface="Angsana New" pitchFamily="18" charset="-34"/>
              </a:rPr>
              <a:t>2. </a:t>
            </a:r>
            <a:r>
              <a:rPr lang="th-TH" b="1">
                <a:latin typeface="Angsana New" pitchFamily="18" charset="-34"/>
              </a:rPr>
              <a:t>เปิดหน้าต่างโปรแกรม </a:t>
            </a:r>
            <a:r>
              <a:rPr lang="en-US" b="1">
                <a:latin typeface="Angsana New" pitchFamily="18" charset="-34"/>
              </a:rPr>
              <a:t>ACDSee</a:t>
            </a:r>
            <a:endParaRPr lang="th-TH" b="1">
              <a:latin typeface="Angsana New" pitchFamily="18" charset="-34"/>
            </a:endParaRPr>
          </a:p>
        </p:txBody>
      </p:sp>
      <p:sp>
        <p:nvSpPr>
          <p:cNvPr id="92173" name="Line 13"/>
          <p:cNvSpPr>
            <a:spLocks noChangeShapeType="1"/>
          </p:cNvSpPr>
          <p:nvPr/>
        </p:nvSpPr>
        <p:spPr bwMode="auto">
          <a:xfrm flipH="1" flipV="1">
            <a:off x="3865563" y="2717800"/>
            <a:ext cx="709612" cy="14288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92175" name="Text Box 15"/>
          <p:cNvSpPr txBox="1">
            <a:spLocks noChangeArrowheads="1"/>
          </p:cNvSpPr>
          <p:nvPr/>
        </p:nvSpPr>
        <p:spPr bwMode="auto">
          <a:xfrm>
            <a:off x="2974975" y="5473700"/>
            <a:ext cx="5240338" cy="519113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5334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9906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4478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9050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3622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8194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32766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7338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41910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r>
              <a:rPr lang="en-US" b="1">
                <a:latin typeface="Angsana New" pitchFamily="18" charset="-34"/>
              </a:rPr>
              <a:t>3. </a:t>
            </a:r>
            <a:r>
              <a:rPr lang="th-TH" b="1">
                <a:latin typeface="Angsana New" pitchFamily="18" charset="-34"/>
              </a:rPr>
              <a:t>รายชื่อโปรแกรมที่เปิดใช้งานอยู่ดูได้จากทาสก์บาร์</a:t>
            </a:r>
          </a:p>
        </p:txBody>
      </p:sp>
      <p:pic>
        <p:nvPicPr>
          <p:cNvPr id="92179" name="Picture 19" descr="bar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212"/>
          <a:stretch>
            <a:fillRect/>
          </a:stretch>
        </p:blipFill>
        <p:spPr bwMode="auto">
          <a:xfrm>
            <a:off x="1631950" y="6097588"/>
            <a:ext cx="5873750" cy="219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181" name="Line 21"/>
          <p:cNvSpPr>
            <a:spLocks noChangeShapeType="1"/>
          </p:cNvSpPr>
          <p:nvPr/>
        </p:nvSpPr>
        <p:spPr bwMode="auto">
          <a:xfrm flipH="1">
            <a:off x="4848225" y="5875338"/>
            <a:ext cx="44450" cy="357187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 </a:t>
            </a:r>
            <a:r>
              <a:rPr lang="th-TH" sz="1400" b="1" dirty="0" smtClean="0">
                <a:latin typeface="Courier New" pitchFamily="49" charset="0"/>
              </a:rPr>
              <a:t>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6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  <p:extLst>
      <p:ext uri="{BB962C8B-B14F-4D97-AF65-F5344CB8AC3E}">
        <p14:creationId xmlns:p14="http://schemas.microsoft.com/office/powerpoint/2010/main" val="3927816143"/>
      </p:ext>
    </p:extLst>
  </p:cSld>
  <p:clrMapOvr>
    <a:masterClrMapping/>
  </p:clrMapOvr>
  <p:transition>
    <p:checker dir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FE90A-4840-4807-9311-2F1EFE58A8D9}" type="slidenum">
              <a:rPr lang="en-US"/>
              <a:pPr/>
              <a:t>13</a:t>
            </a:fld>
            <a:endParaRPr lang="th-TH"/>
          </a:p>
        </p:txBody>
      </p:sp>
      <p:sp>
        <p:nvSpPr>
          <p:cNvPr id="92164" name="AutoShape 4"/>
          <p:cNvSpPr>
            <a:spLocks noChangeArrowheads="1"/>
          </p:cNvSpPr>
          <p:nvPr/>
        </p:nvSpPr>
        <p:spPr bwMode="auto">
          <a:xfrm>
            <a:off x="663575" y="695325"/>
            <a:ext cx="7837488" cy="72072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 dirty="0"/>
              <a:t>การเลือกและสลับหน้าต่างโปรแกรมใช้งาน</a:t>
            </a:r>
          </a:p>
        </p:txBody>
      </p:sp>
      <p:sp>
        <p:nvSpPr>
          <p:cNvPr id="92172" name="Text Box 12"/>
          <p:cNvSpPr txBox="1">
            <a:spLocks noChangeArrowheads="1"/>
          </p:cNvSpPr>
          <p:nvPr/>
        </p:nvSpPr>
        <p:spPr bwMode="auto">
          <a:xfrm>
            <a:off x="4519613" y="2425700"/>
            <a:ext cx="4167187" cy="52322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5334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9906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4478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9050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3622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8194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32766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7338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41910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r>
              <a:rPr lang="en-US" b="1" dirty="0">
                <a:latin typeface="Angsana New" pitchFamily="18" charset="-34"/>
              </a:rPr>
              <a:t>1. </a:t>
            </a:r>
            <a:r>
              <a:rPr lang="th-TH" b="1" dirty="0">
                <a:latin typeface="Angsana New" pitchFamily="18" charset="-34"/>
              </a:rPr>
              <a:t>กดปุ่ม </a:t>
            </a:r>
            <a:r>
              <a:rPr lang="en-US" b="1" dirty="0">
                <a:latin typeface="Angsana New" pitchFamily="18" charset="-34"/>
              </a:rPr>
              <a:t>Alt </a:t>
            </a:r>
            <a:r>
              <a:rPr lang="th-TH" b="1" dirty="0">
                <a:latin typeface="Angsana New" pitchFamily="18" charset="-34"/>
              </a:rPr>
              <a:t>ค้างไว้ แล้วกด </a:t>
            </a:r>
            <a:r>
              <a:rPr lang="en-US" b="1" dirty="0">
                <a:latin typeface="Angsana New" pitchFamily="18" charset="-34"/>
              </a:rPr>
              <a:t>Tab </a:t>
            </a:r>
            <a:r>
              <a:rPr lang="th-TH" b="1" dirty="0">
                <a:latin typeface="Angsana New" pitchFamily="18" charset="-34"/>
              </a:rPr>
              <a:t>หนึ่งครั้ง</a:t>
            </a:r>
          </a:p>
        </p:txBody>
      </p:sp>
      <p:sp>
        <p:nvSpPr>
          <p:cNvPr id="92175" name="Text Box 15"/>
          <p:cNvSpPr txBox="1">
            <a:spLocks noChangeArrowheads="1"/>
          </p:cNvSpPr>
          <p:nvPr/>
        </p:nvSpPr>
        <p:spPr bwMode="auto">
          <a:xfrm>
            <a:off x="663575" y="5338130"/>
            <a:ext cx="6504995" cy="954107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5334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9906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4478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9050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3622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8194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32766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7338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41910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r>
              <a:rPr lang="en-US" b="1" dirty="0">
                <a:latin typeface="Angsana New" pitchFamily="18" charset="-34"/>
              </a:rPr>
              <a:t>2. </a:t>
            </a:r>
            <a:r>
              <a:rPr lang="th-TH" b="1" dirty="0">
                <a:latin typeface="Angsana New" pitchFamily="18" charset="-34"/>
              </a:rPr>
              <a:t>กดปุ่ม </a:t>
            </a:r>
            <a:r>
              <a:rPr lang="en-US" b="1" dirty="0">
                <a:latin typeface="Angsana New" pitchFamily="18" charset="-34"/>
              </a:rPr>
              <a:t>Alt </a:t>
            </a:r>
            <a:r>
              <a:rPr lang="th-TH" b="1" dirty="0">
                <a:latin typeface="Angsana New" pitchFamily="18" charset="-34"/>
              </a:rPr>
              <a:t>ค้างไว้ แล้วกด </a:t>
            </a:r>
            <a:r>
              <a:rPr lang="en-US" b="1" dirty="0">
                <a:latin typeface="Angsana New" pitchFamily="18" charset="-34"/>
              </a:rPr>
              <a:t>Tab </a:t>
            </a:r>
            <a:r>
              <a:rPr lang="th-TH" b="1" dirty="0">
                <a:latin typeface="Angsana New" pitchFamily="18" charset="-34"/>
              </a:rPr>
              <a:t>อีกหนึ่งครั้ง จะปรากฏหน้าต่าง </a:t>
            </a:r>
            <a:r>
              <a:rPr lang="en-US" b="1" dirty="0" err="1">
                <a:latin typeface="Angsana New" pitchFamily="18" charset="-34"/>
              </a:rPr>
              <a:t>ACDSee</a:t>
            </a:r>
            <a:r>
              <a:rPr lang="en-US" b="1" dirty="0">
                <a:latin typeface="Angsana New" pitchFamily="18" charset="-34"/>
              </a:rPr>
              <a:t> </a:t>
            </a:r>
            <a:r>
              <a:rPr lang="th-TH" b="1" dirty="0">
                <a:latin typeface="Angsana New" pitchFamily="18" charset="-34"/>
              </a:rPr>
              <a:t>ถ้าต้องการเลือกโปรแกรมใดให้ปล่อยนิ้ว</a:t>
            </a: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 </a:t>
            </a:r>
            <a:r>
              <a:rPr lang="th-TH" sz="1400" b="1" dirty="0" smtClean="0">
                <a:latin typeface="Courier New" pitchFamily="49" charset="0"/>
              </a:rPr>
              <a:t>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6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pic>
        <p:nvPicPr>
          <p:cNvPr id="3074" name="Picture 2" descr="C:\Users\Ampa\Desktop\image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975" y="3397100"/>
            <a:ext cx="3629796" cy="1941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Ampa\Desktop\image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750" y="1622611"/>
            <a:ext cx="3709930" cy="1819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325472"/>
      </p:ext>
    </p:extLst>
  </p:cSld>
  <p:clrMapOvr>
    <a:masterClrMapping/>
  </p:clrMapOvr>
  <p:transition>
    <p:checker dir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FE90A-4840-4807-9311-2F1EFE58A8D9}" type="slidenum">
              <a:rPr lang="en-US"/>
              <a:pPr/>
              <a:t>14</a:t>
            </a:fld>
            <a:endParaRPr lang="th-TH"/>
          </a:p>
        </p:txBody>
      </p:sp>
      <p:sp>
        <p:nvSpPr>
          <p:cNvPr id="92164" name="AutoShape 4"/>
          <p:cNvSpPr>
            <a:spLocks noChangeArrowheads="1"/>
          </p:cNvSpPr>
          <p:nvPr/>
        </p:nvSpPr>
        <p:spPr bwMode="auto">
          <a:xfrm>
            <a:off x="2690133" y="1034823"/>
            <a:ext cx="3941762" cy="72072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 dirty="0"/>
              <a:t>การปิดโปรแกรม </a:t>
            </a:r>
            <a:r>
              <a:rPr lang="en-US" sz="4000" b="1" dirty="0">
                <a:latin typeface="Angsana New" panose="02020603050405020304" pitchFamily="18" charset="-34"/>
              </a:rPr>
              <a:t>(Close)</a:t>
            </a:r>
            <a:endParaRPr lang="th-TH" sz="3800" b="1" dirty="0">
              <a:latin typeface="Angsana New" panose="02020603050405020304" pitchFamily="18" charset="-34"/>
            </a:endParaRPr>
          </a:p>
        </p:txBody>
      </p:sp>
      <p:sp>
        <p:nvSpPr>
          <p:cNvPr id="92172" name="Text Box 12"/>
          <p:cNvSpPr txBox="1">
            <a:spLocks noChangeArrowheads="1"/>
          </p:cNvSpPr>
          <p:nvPr/>
        </p:nvSpPr>
        <p:spPr bwMode="auto">
          <a:xfrm>
            <a:off x="3552605" y="2049804"/>
            <a:ext cx="4925190" cy="52322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5334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9906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4478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9050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3622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8194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32766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7338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41910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r>
              <a:rPr lang="en-US" b="1" dirty="0">
                <a:latin typeface="Angsana New" pitchFamily="18" charset="-34"/>
              </a:rPr>
              <a:t>1. </a:t>
            </a:r>
            <a:r>
              <a:rPr lang="th-TH" b="1" dirty="0">
                <a:latin typeface="Angsana New" pitchFamily="18" charset="-34"/>
              </a:rPr>
              <a:t>คลิก</a:t>
            </a:r>
            <a:r>
              <a:rPr lang="th-TH" b="1" dirty="0" smtClean="0">
                <a:latin typeface="Angsana New" pitchFamily="18" charset="-34"/>
              </a:rPr>
              <a:t>เมาส์ปุ่ม       </a:t>
            </a:r>
            <a:r>
              <a:rPr lang="en-US" b="1" dirty="0">
                <a:latin typeface="Angsana New" pitchFamily="18" charset="-34"/>
              </a:rPr>
              <a:t>Close </a:t>
            </a:r>
            <a:r>
              <a:rPr lang="th-TH" b="1" dirty="0" smtClean="0">
                <a:latin typeface="Angsana New" pitchFamily="18" charset="-34"/>
              </a:rPr>
              <a:t>โปรแกรม</a:t>
            </a:r>
            <a:r>
              <a:rPr lang="th-TH" b="1" dirty="0">
                <a:latin typeface="Angsana New" pitchFamily="18" charset="-34"/>
              </a:rPr>
              <a:t>ที่ต้องการปิด</a:t>
            </a:r>
          </a:p>
        </p:txBody>
      </p:sp>
      <p:sp>
        <p:nvSpPr>
          <p:cNvPr id="92175" name="Text Box 15"/>
          <p:cNvSpPr txBox="1">
            <a:spLocks noChangeArrowheads="1"/>
          </p:cNvSpPr>
          <p:nvPr/>
        </p:nvSpPr>
        <p:spPr bwMode="auto">
          <a:xfrm>
            <a:off x="3552604" y="2664181"/>
            <a:ext cx="4716966" cy="52322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5334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9906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4478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9050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3622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8194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32766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7338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41910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r>
              <a:rPr lang="en-US" b="1" dirty="0">
                <a:latin typeface="Angsana New" pitchFamily="18" charset="-34"/>
              </a:rPr>
              <a:t>2. </a:t>
            </a:r>
            <a:r>
              <a:rPr lang="th-TH" b="1" dirty="0">
                <a:latin typeface="Angsana New" pitchFamily="18" charset="-34"/>
              </a:rPr>
              <a:t>หน้าต่างโปรแกรม </a:t>
            </a:r>
            <a:r>
              <a:rPr lang="en-US" b="1" dirty="0">
                <a:latin typeface="Angsana New" pitchFamily="18" charset="-34"/>
              </a:rPr>
              <a:t>My Computer </a:t>
            </a:r>
            <a:r>
              <a:rPr lang="th-TH" b="1" dirty="0">
                <a:latin typeface="Angsana New" pitchFamily="18" charset="-34"/>
              </a:rPr>
              <a:t>จะถูกปิด</a:t>
            </a: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 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6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7800" y="2209478"/>
            <a:ext cx="247619" cy="228571"/>
          </a:xfrm>
          <a:prstGeom prst="rect">
            <a:avLst/>
          </a:prstGeom>
        </p:spPr>
      </p:pic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3552605" y="3263819"/>
            <a:ext cx="4716966" cy="52322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5334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9906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4478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9050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3622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8194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32766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7338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41910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r>
              <a:rPr lang="en-US" b="1" dirty="0">
                <a:latin typeface="Angsana New" pitchFamily="18" charset="-34"/>
              </a:rPr>
              <a:t>3. </a:t>
            </a:r>
            <a:r>
              <a:rPr lang="th-TH" b="1" dirty="0">
                <a:latin typeface="Angsana New" pitchFamily="18" charset="-34"/>
              </a:rPr>
              <a:t>คลิกเมาส์ขวาแถบชื่อโปรแกรมเมนูลัด</a:t>
            </a:r>
          </a:p>
        </p:txBody>
      </p:sp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3552605" y="3885898"/>
            <a:ext cx="3439822" cy="52322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5334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9906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4478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9050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3622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8194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32766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7338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41910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r>
              <a:rPr lang="en-US" b="1" dirty="0">
                <a:latin typeface="Angsana New" pitchFamily="18" charset="-34"/>
              </a:rPr>
              <a:t>4. </a:t>
            </a:r>
            <a:r>
              <a:rPr lang="th-TH" b="1" dirty="0">
                <a:latin typeface="Angsana New" pitchFamily="18" charset="-34"/>
              </a:rPr>
              <a:t>คลิกที่ </a:t>
            </a:r>
            <a:r>
              <a:rPr lang="en-US" b="1" dirty="0">
                <a:latin typeface="Angsana New" pitchFamily="18" charset="-34"/>
              </a:rPr>
              <a:t>x Close  </a:t>
            </a:r>
            <a:r>
              <a:rPr lang="th-TH" b="1" dirty="0">
                <a:latin typeface="Angsana New" pitchFamily="18" charset="-34"/>
              </a:rPr>
              <a:t>หรือกด </a:t>
            </a:r>
            <a:r>
              <a:rPr lang="en-US" b="1" dirty="0">
                <a:latin typeface="Angsana New" pitchFamily="18" charset="-34"/>
              </a:rPr>
              <a:t>Alt+F4</a:t>
            </a:r>
            <a:endParaRPr lang="th-TH" b="1" dirty="0">
              <a:latin typeface="Angsana New" pitchFamily="18" charset="-34"/>
            </a:endParaRPr>
          </a:p>
        </p:txBody>
      </p:sp>
      <p:pic>
        <p:nvPicPr>
          <p:cNvPr id="4098" name="Picture 2" descr="C:\Users\Ampa\Desktop\image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546" y="2049804"/>
            <a:ext cx="3364058" cy="2228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Ampa\Desktop\image1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89" y="4419732"/>
            <a:ext cx="3914776" cy="197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Ampa\Desktop\image2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3654" y="4419732"/>
            <a:ext cx="3554412" cy="2389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1309784"/>
      </p:ext>
    </p:extLst>
  </p:cSld>
  <p:clrMapOvr>
    <a:masterClrMapping/>
  </p:clrMapOvr>
  <p:transition>
    <p:checker dir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63F59-AF86-43AD-990A-19434192753A}" type="slidenum">
              <a:rPr lang="en-US"/>
              <a:pPr/>
              <a:t>15</a:t>
            </a:fld>
            <a:endParaRPr lang="th-TH"/>
          </a:p>
        </p:txBody>
      </p:sp>
      <p:sp>
        <p:nvSpPr>
          <p:cNvPr id="93188" name="AutoShape 4"/>
          <p:cNvSpPr>
            <a:spLocks noChangeArrowheads="1"/>
          </p:cNvSpPr>
          <p:nvPr/>
        </p:nvSpPr>
        <p:spPr bwMode="auto">
          <a:xfrm>
            <a:off x="1316038" y="860425"/>
            <a:ext cx="6275387" cy="72072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 dirty="0"/>
              <a:t>การทำงานกับไดรว์ ไฟล์ และโฟลเดอร์</a:t>
            </a:r>
          </a:p>
        </p:txBody>
      </p:sp>
      <p:sp>
        <p:nvSpPr>
          <p:cNvPr id="93191" name="Rectangle 7"/>
          <p:cNvSpPr>
            <a:spLocks noChangeArrowheads="1"/>
          </p:cNvSpPr>
          <p:nvPr/>
        </p:nvSpPr>
        <p:spPr bwMode="auto">
          <a:xfrm>
            <a:off x="633413" y="4694350"/>
            <a:ext cx="7853362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4000" b="1" dirty="0">
                <a:solidFill>
                  <a:srgbClr val="FF3300"/>
                </a:solidFill>
                <a:latin typeface="Angsana New" pitchFamily="18" charset="-34"/>
              </a:rPr>
              <a:t>ไดรว์ (Drive)</a:t>
            </a:r>
            <a:r>
              <a:rPr lang="th-TH" sz="4000" b="1" dirty="0">
                <a:solidFill>
                  <a:srgbClr val="0000FF"/>
                </a:solidFill>
                <a:latin typeface="Angsana New" pitchFamily="18" charset="-34"/>
              </a:rPr>
              <a:t> คือ ใช้สำหรับเป็นที่เก็บเอกสารต่าง ๆ ไม่ว่า               </a:t>
            </a:r>
          </a:p>
          <a:p>
            <a:r>
              <a:rPr lang="th-TH" sz="4000" b="1" dirty="0">
                <a:solidFill>
                  <a:srgbClr val="0000FF"/>
                </a:solidFill>
                <a:latin typeface="Angsana New" pitchFamily="18" charset="-34"/>
              </a:rPr>
              <a:t>                             จะเป็นไฟล์ข้อมูลหรือโฟลเดอร์</a:t>
            </a:r>
          </a:p>
        </p:txBody>
      </p:sp>
      <p:sp>
        <p:nvSpPr>
          <p:cNvPr id="93192" name="Rectangle 8"/>
          <p:cNvSpPr>
            <a:spLocks noChangeArrowheads="1"/>
          </p:cNvSpPr>
          <p:nvPr/>
        </p:nvSpPr>
        <p:spPr bwMode="auto">
          <a:xfrm>
            <a:off x="673100" y="3246438"/>
            <a:ext cx="78232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4000" b="1">
                <a:solidFill>
                  <a:srgbClr val="FF3300"/>
                </a:solidFill>
                <a:latin typeface="Angsana New" pitchFamily="18" charset="-34"/>
              </a:rPr>
              <a:t>โฟลเดอร์ (Folder)</a:t>
            </a:r>
            <a:r>
              <a:rPr lang="th-TH"/>
              <a:t> </a:t>
            </a:r>
            <a:r>
              <a:rPr lang="th-TH" sz="4000" b="1">
                <a:solidFill>
                  <a:srgbClr val="0000FF"/>
                </a:solidFill>
                <a:latin typeface="Angsana New" pitchFamily="18" charset="-34"/>
              </a:rPr>
              <a:t>คือ แฟ้มที่ใช้เก็บไฟล์ เพื่อความ</a:t>
            </a:r>
          </a:p>
          <a:p>
            <a:r>
              <a:rPr lang="th-TH" sz="4000" b="1">
                <a:solidFill>
                  <a:srgbClr val="0000FF"/>
                </a:solidFill>
                <a:latin typeface="Angsana New" pitchFamily="18" charset="-34"/>
              </a:rPr>
              <a:t>                               สะดวกในการจัดหมวดหมู่</a:t>
            </a:r>
          </a:p>
        </p:txBody>
      </p:sp>
      <p:sp>
        <p:nvSpPr>
          <p:cNvPr id="93193" name="Rectangle 9"/>
          <p:cNvSpPr>
            <a:spLocks noChangeArrowheads="1"/>
          </p:cNvSpPr>
          <p:nvPr/>
        </p:nvSpPr>
        <p:spPr bwMode="auto">
          <a:xfrm>
            <a:off x="760413" y="1769836"/>
            <a:ext cx="7154862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4000" b="1" dirty="0">
                <a:solidFill>
                  <a:srgbClr val="FF3300"/>
                </a:solidFill>
                <a:latin typeface="Angsana New" pitchFamily="18" charset="-34"/>
              </a:rPr>
              <a:t>ไฟล์  (File)</a:t>
            </a:r>
            <a:r>
              <a:rPr lang="th-TH" dirty="0"/>
              <a:t> </a:t>
            </a:r>
            <a:r>
              <a:rPr lang="th-TH" sz="4000" b="1" dirty="0">
                <a:solidFill>
                  <a:srgbClr val="0000FF"/>
                </a:solidFill>
                <a:latin typeface="Angsana New" pitchFamily="18" charset="-34"/>
              </a:rPr>
              <a:t>คือ เอกสารที่ใช้เก็บข้อมูลเรื่องต่าง ๆ </a:t>
            </a:r>
          </a:p>
          <a:p>
            <a:r>
              <a:rPr lang="th-TH" sz="4000" b="1" dirty="0">
                <a:solidFill>
                  <a:srgbClr val="0000FF"/>
                </a:solidFill>
                <a:latin typeface="Angsana New" pitchFamily="18" charset="-34"/>
              </a:rPr>
              <a:t>                         เอาไว้ในเครื่องคอมพิวเตอร์</a:t>
            </a:r>
          </a:p>
        </p:txBody>
      </p:sp>
      <p:pic>
        <p:nvPicPr>
          <p:cNvPr id="93194" name="Picture 10" descr="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138" y="5286488"/>
            <a:ext cx="936625" cy="835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195" name="Picture 11" descr="not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613" y="2315936"/>
            <a:ext cx="1031875" cy="985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196" name="Picture 12" descr="fold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3797300"/>
            <a:ext cx="800100" cy="784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 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4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ransition>
    <p:checker dir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AA095-62AB-4461-A962-6D18D1A1F92B}" type="slidenum">
              <a:rPr lang="en-US"/>
              <a:pPr/>
              <a:t>16</a:t>
            </a:fld>
            <a:endParaRPr lang="th-TH"/>
          </a:p>
        </p:txBody>
      </p:sp>
      <p:sp>
        <p:nvSpPr>
          <p:cNvPr id="94212" name="AutoShape 4"/>
          <p:cNvSpPr>
            <a:spLocks noChangeArrowheads="1"/>
          </p:cNvSpPr>
          <p:nvPr/>
        </p:nvSpPr>
        <p:spPr bwMode="auto">
          <a:xfrm>
            <a:off x="620713" y="800100"/>
            <a:ext cx="7494587" cy="72072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/>
              <a:t>การจัดการไฟล์และโฟลเดอร์ด้วย </a:t>
            </a:r>
            <a:r>
              <a:rPr lang="en-US" sz="4000" b="1">
                <a:latin typeface="Angsana New" pitchFamily="18" charset="-34"/>
              </a:rPr>
              <a:t>My Computer</a:t>
            </a:r>
            <a:endParaRPr lang="th-TH" sz="4000" b="1">
              <a:latin typeface="Angsana New" pitchFamily="18" charset="-34"/>
            </a:endParaRPr>
          </a:p>
        </p:txBody>
      </p:sp>
      <p:pic>
        <p:nvPicPr>
          <p:cNvPr id="94216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488" y="1695450"/>
            <a:ext cx="3405187" cy="4646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4218" name="Rectangle 10"/>
          <p:cNvSpPr>
            <a:spLocks noChangeArrowheads="1"/>
          </p:cNvSpPr>
          <p:nvPr/>
        </p:nvSpPr>
        <p:spPr bwMode="auto">
          <a:xfrm>
            <a:off x="4325938" y="1690688"/>
            <a:ext cx="2743200" cy="579437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3200" b="1"/>
              <a:t>สามารถทำได้ 2 วิธี คือ</a:t>
            </a:r>
          </a:p>
        </p:txBody>
      </p:sp>
      <p:sp>
        <p:nvSpPr>
          <p:cNvPr id="94219" name="Rectangle 11"/>
          <p:cNvSpPr>
            <a:spLocks noChangeArrowheads="1"/>
          </p:cNvSpPr>
          <p:nvPr/>
        </p:nvSpPr>
        <p:spPr bwMode="auto">
          <a:xfrm>
            <a:off x="4327525" y="2328863"/>
            <a:ext cx="1625600" cy="519112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/>
              <a:t>วิธีที่ 1  ใช้เมนู</a:t>
            </a:r>
          </a:p>
        </p:txBody>
      </p:sp>
      <p:sp>
        <p:nvSpPr>
          <p:cNvPr id="94220" name="Rectangle 12"/>
          <p:cNvSpPr>
            <a:spLocks noChangeArrowheads="1"/>
          </p:cNvSpPr>
          <p:nvPr/>
        </p:nvSpPr>
        <p:spPr bwMode="auto">
          <a:xfrm>
            <a:off x="4335463" y="4446588"/>
            <a:ext cx="4367212" cy="94615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>
                <a:latin typeface="Angsana New" pitchFamily="18" charset="-34"/>
              </a:rPr>
              <a:t>วิธีที่ 2  ดับเบิ้ลคลิกที่ไอคอน My Computer </a:t>
            </a:r>
          </a:p>
          <a:p>
            <a:r>
              <a:rPr lang="th-TH" b="1">
                <a:latin typeface="Angsana New" pitchFamily="18" charset="-34"/>
              </a:rPr>
              <a:t>            บนพื้นเดสก์ท๊อป</a:t>
            </a:r>
          </a:p>
        </p:txBody>
      </p:sp>
      <p:pic>
        <p:nvPicPr>
          <p:cNvPr id="94221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3413" y="5667375"/>
            <a:ext cx="1165225" cy="80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4222" name="Rectangle 14"/>
          <p:cNvSpPr>
            <a:spLocks noChangeArrowheads="1"/>
          </p:cNvSpPr>
          <p:nvPr/>
        </p:nvSpPr>
        <p:spPr bwMode="auto">
          <a:xfrm>
            <a:off x="5307013" y="2865438"/>
            <a:ext cx="19526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/>
              <a:t>1. คลิกที่ปุ่ม </a:t>
            </a:r>
            <a:r>
              <a:rPr lang="en-US" b="1">
                <a:latin typeface="Angsana New" pitchFamily="18" charset="-34"/>
              </a:rPr>
              <a:t>Start</a:t>
            </a:r>
            <a:endParaRPr lang="th-TH" b="1">
              <a:latin typeface="Angsana New" pitchFamily="18" charset="-34"/>
            </a:endParaRPr>
          </a:p>
        </p:txBody>
      </p:sp>
      <p:sp>
        <p:nvSpPr>
          <p:cNvPr id="94223" name="Rectangle 15"/>
          <p:cNvSpPr>
            <a:spLocks noChangeArrowheads="1"/>
          </p:cNvSpPr>
          <p:nvPr/>
        </p:nvSpPr>
        <p:spPr bwMode="auto">
          <a:xfrm>
            <a:off x="5313363" y="3460750"/>
            <a:ext cx="2921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>
                <a:latin typeface="Angsana New" pitchFamily="18" charset="-34"/>
              </a:rPr>
              <a:t>2. คลิกที่เมนู  My Computer</a:t>
            </a:r>
          </a:p>
        </p:txBody>
      </p:sp>
      <p:sp>
        <p:nvSpPr>
          <p:cNvPr id="94226" name="Line 18"/>
          <p:cNvSpPr>
            <a:spLocks noChangeShapeType="1"/>
          </p:cNvSpPr>
          <p:nvPr/>
        </p:nvSpPr>
        <p:spPr bwMode="auto">
          <a:xfrm flipH="1" flipV="1">
            <a:off x="2936875" y="3489325"/>
            <a:ext cx="12700" cy="26035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94227" name="Line 19"/>
          <p:cNvSpPr>
            <a:spLocks noChangeShapeType="1"/>
          </p:cNvSpPr>
          <p:nvPr/>
        </p:nvSpPr>
        <p:spPr bwMode="auto">
          <a:xfrm flipH="1">
            <a:off x="1339850" y="3168650"/>
            <a:ext cx="41275" cy="2974975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94228" name="Line 20"/>
          <p:cNvSpPr>
            <a:spLocks noChangeShapeType="1"/>
          </p:cNvSpPr>
          <p:nvPr/>
        </p:nvSpPr>
        <p:spPr bwMode="auto">
          <a:xfrm>
            <a:off x="2947988" y="3752850"/>
            <a:ext cx="2430462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94229" name="Line 21"/>
          <p:cNvSpPr>
            <a:spLocks noChangeShapeType="1"/>
          </p:cNvSpPr>
          <p:nvPr/>
        </p:nvSpPr>
        <p:spPr bwMode="auto">
          <a:xfrm>
            <a:off x="1393825" y="3143250"/>
            <a:ext cx="3984625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 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9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ransition>
    <p:checker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27E58-5C83-49F3-9BDA-79656A54575C}" type="slidenum">
              <a:rPr lang="en-US"/>
              <a:pPr/>
              <a:t>17</a:t>
            </a:fld>
            <a:endParaRPr lang="th-TH"/>
          </a:p>
        </p:txBody>
      </p:sp>
      <p:sp>
        <p:nvSpPr>
          <p:cNvPr id="95236" name="AutoShape 4"/>
          <p:cNvSpPr>
            <a:spLocks noChangeArrowheads="1"/>
          </p:cNvSpPr>
          <p:nvPr/>
        </p:nvSpPr>
        <p:spPr bwMode="auto">
          <a:xfrm>
            <a:off x="198438" y="800100"/>
            <a:ext cx="5823221" cy="72072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 dirty="0"/>
              <a:t>การดูไดรว์ที่มีอยู่ในเครื่องคอมพิวเตอร์</a:t>
            </a:r>
            <a:endParaRPr lang="th-TH" sz="4000" b="1" dirty="0">
              <a:latin typeface="Angsana New" panose="02020603050405020304" pitchFamily="18" charset="-34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 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2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550843" y="2107473"/>
            <a:ext cx="5118410" cy="52322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5334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9906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4478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9050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3622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8194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32766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7338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41910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r>
              <a:rPr lang="en-US" b="1" dirty="0">
                <a:latin typeface="Angsana New" pitchFamily="18" charset="-34"/>
              </a:rPr>
              <a:t>1. </a:t>
            </a:r>
            <a:r>
              <a:rPr lang="th-TH" b="1" dirty="0">
                <a:latin typeface="Angsana New" pitchFamily="18" charset="-34"/>
              </a:rPr>
              <a:t>ดับเบิ้ลคลิกไอคอน </a:t>
            </a:r>
            <a:r>
              <a:rPr lang="en-US" b="1" dirty="0">
                <a:latin typeface="Angsana New" pitchFamily="18" charset="-34"/>
              </a:rPr>
              <a:t>My Computer </a:t>
            </a:r>
            <a:r>
              <a:rPr lang="th-TH" b="1" dirty="0">
                <a:latin typeface="Angsana New" pitchFamily="18" charset="-34"/>
              </a:rPr>
              <a:t>บนเดสก์ท็อป</a:t>
            </a: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550843" y="3024155"/>
            <a:ext cx="5118410" cy="52322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5334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9906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4478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9050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3622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8194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32766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7338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41910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r>
              <a:rPr lang="en-US" b="1" dirty="0">
                <a:latin typeface="Angsana New" pitchFamily="18" charset="-34"/>
              </a:rPr>
              <a:t>2. </a:t>
            </a:r>
            <a:r>
              <a:rPr lang="th-TH" b="1" dirty="0">
                <a:latin typeface="Angsana New" pitchFamily="18" charset="-34"/>
              </a:rPr>
              <a:t>แสดงรายชื่อไดรว์ที่มีอยู่ในเครื่องคอมพิวเตอร์</a:t>
            </a:r>
          </a:p>
        </p:txBody>
      </p:sp>
      <p:pic>
        <p:nvPicPr>
          <p:cNvPr id="5122" name="Picture 2" descr="C:\Users\Ampa\Desktop\image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5981" y="3663088"/>
            <a:ext cx="4972050" cy="270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hecker dir="vert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27E58-5C83-49F3-9BDA-79656A54575C}" type="slidenum">
              <a:rPr lang="en-US"/>
              <a:pPr/>
              <a:t>18</a:t>
            </a:fld>
            <a:endParaRPr lang="th-TH"/>
          </a:p>
        </p:txBody>
      </p:sp>
      <p:sp>
        <p:nvSpPr>
          <p:cNvPr id="95236" name="AutoShape 4"/>
          <p:cNvSpPr>
            <a:spLocks noChangeArrowheads="1"/>
          </p:cNvSpPr>
          <p:nvPr/>
        </p:nvSpPr>
        <p:spPr bwMode="auto">
          <a:xfrm>
            <a:off x="198438" y="800100"/>
            <a:ext cx="5823221" cy="72072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 dirty="0"/>
              <a:t>การดูไดรว์ที่มีอยู่ในเครื่องคอมพิวเตอร์</a:t>
            </a:r>
            <a:endParaRPr lang="th-TH" sz="4000" b="1" dirty="0">
              <a:latin typeface="Angsana New" panose="02020603050405020304" pitchFamily="18" charset="-34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 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2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550843" y="2414548"/>
            <a:ext cx="1741806" cy="523220"/>
          </a:xfrm>
          <a:prstGeom prst="rect">
            <a:avLst/>
          </a:prstGeom>
          <a:solidFill>
            <a:srgbClr val="00B050"/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 marL="5334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9906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4478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9050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3622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8194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32766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7338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41910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/>
            <a:r>
              <a:rPr lang="th-TH" b="1" dirty="0">
                <a:latin typeface="Angsana New" pitchFamily="18" charset="-34"/>
              </a:rPr>
              <a:t>ฮาร์ดดิสก์ไดรว์</a:t>
            </a:r>
          </a:p>
        </p:txBody>
      </p:sp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2348404" y="2414548"/>
            <a:ext cx="1955965" cy="523220"/>
          </a:xfrm>
          <a:prstGeom prst="rect">
            <a:avLst/>
          </a:prstGeom>
          <a:solidFill>
            <a:srgbClr val="FF6600"/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 marL="5334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9906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4478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9050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3622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8194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32766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7338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41910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/>
            <a:r>
              <a:rPr lang="th-TH" b="1" dirty="0">
                <a:latin typeface="Angsana New" pitchFamily="18" charset="-34"/>
              </a:rPr>
              <a:t>ฟลอปปี้ดิสก์ไดรว์</a:t>
            </a:r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4386863" y="2414548"/>
            <a:ext cx="1741806" cy="523220"/>
          </a:xfrm>
          <a:prstGeom prst="rect">
            <a:avLst/>
          </a:prstGeom>
          <a:solidFill>
            <a:srgbClr val="7030A0"/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 marL="5334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9906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4478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9050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3622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8194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32766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7338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41910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/>
            <a:r>
              <a:rPr lang="th-TH" b="1" dirty="0">
                <a:latin typeface="Angsana New" pitchFamily="18" charset="-34"/>
              </a:rPr>
              <a:t>ซีดีรอมไดรว์</a:t>
            </a:r>
          </a:p>
        </p:txBody>
      </p:sp>
      <p:sp>
        <p:nvSpPr>
          <p:cNvPr id="16" name="Text Box 12"/>
          <p:cNvSpPr txBox="1">
            <a:spLocks noChangeArrowheads="1"/>
          </p:cNvSpPr>
          <p:nvPr/>
        </p:nvSpPr>
        <p:spPr bwMode="auto">
          <a:xfrm>
            <a:off x="6226748" y="2414548"/>
            <a:ext cx="1741806" cy="52322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 marL="5334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9906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4478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9050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3622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8194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32766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7338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41910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/>
            <a:r>
              <a:rPr lang="th-TH" b="1" dirty="0">
                <a:latin typeface="Angsana New" pitchFamily="18" charset="-34"/>
              </a:rPr>
              <a:t>แฟลชไดรว์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50843" y="2937768"/>
            <a:ext cx="1741806" cy="1938992"/>
          </a:xfrm>
          <a:prstGeom prst="rect">
            <a:avLst/>
          </a:prstGeom>
          <a:solidFill>
            <a:srgbClr val="99FF66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2000" dirty="0">
                <a:latin typeface="Angsana New" pitchFamily="18" charset="-34"/>
              </a:rPr>
              <a:t>เป็นไดรว์เก็บข้อมูลซึ่งอยู่ในเครื่องคอมพิวเตอร์จะเรียกไดรว์ฮาร์ดดิสก์ว่า ไดรว์ </a:t>
            </a:r>
            <a:r>
              <a:rPr lang="en-US" sz="2000" dirty="0">
                <a:latin typeface="Angsana New" pitchFamily="18" charset="-34"/>
              </a:rPr>
              <a:t>C: </a:t>
            </a:r>
            <a:r>
              <a:rPr lang="th-TH" sz="2000" dirty="0">
                <a:latin typeface="Angsana New" pitchFamily="18" charset="-34"/>
              </a:rPr>
              <a:t>หรือ ไดรว์ </a:t>
            </a:r>
            <a:r>
              <a:rPr lang="en-US" sz="2000" dirty="0">
                <a:latin typeface="Angsana New" pitchFamily="18" charset="-34"/>
              </a:rPr>
              <a:t>D:</a:t>
            </a:r>
            <a:endParaRPr lang="th-TH" sz="2000" dirty="0">
              <a:latin typeface="Angsana New" pitchFamily="18" charset="-34"/>
            </a:endParaRPr>
          </a:p>
          <a:p>
            <a:endParaRPr lang="th-TH" sz="2000" dirty="0"/>
          </a:p>
        </p:txBody>
      </p:sp>
      <p:sp>
        <p:nvSpPr>
          <p:cNvPr id="18" name="TextBox 17"/>
          <p:cNvSpPr txBox="1"/>
          <p:nvPr/>
        </p:nvSpPr>
        <p:spPr>
          <a:xfrm>
            <a:off x="2348403" y="2937768"/>
            <a:ext cx="1955965" cy="1323439"/>
          </a:xfrm>
          <a:prstGeom prst="rect">
            <a:avLst/>
          </a:prstGeom>
          <a:solidFill>
            <a:srgbClr val="FF9966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2000" dirty="0">
                <a:latin typeface="Angsana New" pitchFamily="18" charset="-34"/>
              </a:rPr>
              <a:t>ใช้สำหรับอ่านและบันทึกข้อมูลบนไดรว์ขนาด </a:t>
            </a:r>
          </a:p>
          <a:p>
            <a:pPr algn="ctr"/>
            <a:r>
              <a:rPr lang="th-TH" sz="2000" dirty="0">
                <a:latin typeface="Angsana New" pitchFamily="18" charset="-34"/>
              </a:rPr>
              <a:t>3.5 นิ้ว เรียกว่า ไดรว์ </a:t>
            </a:r>
            <a:r>
              <a:rPr lang="en-US" sz="2000" dirty="0">
                <a:latin typeface="Angsana New" pitchFamily="18" charset="-34"/>
              </a:rPr>
              <a:t>A:</a:t>
            </a:r>
            <a:endParaRPr lang="th-TH" sz="2000" dirty="0">
              <a:latin typeface="Angsana New" pitchFamily="18" charset="-34"/>
            </a:endParaRPr>
          </a:p>
          <a:p>
            <a:endParaRPr lang="th-TH" sz="2000" dirty="0"/>
          </a:p>
        </p:txBody>
      </p:sp>
      <p:sp>
        <p:nvSpPr>
          <p:cNvPr id="19" name="TextBox 18"/>
          <p:cNvSpPr txBox="1"/>
          <p:nvPr/>
        </p:nvSpPr>
        <p:spPr>
          <a:xfrm>
            <a:off x="4386863" y="2933239"/>
            <a:ext cx="1741806" cy="1938992"/>
          </a:xfrm>
          <a:prstGeom prst="rect">
            <a:avLst/>
          </a:prstGeom>
          <a:solidFill>
            <a:srgbClr val="9966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2000" dirty="0">
                <a:latin typeface="Angsana New" pitchFamily="18" charset="-34"/>
              </a:rPr>
              <a:t>เป็นไดรว์สำหรับอ่านข้อมูลจากแผ่นซีดี </a:t>
            </a:r>
            <a:r>
              <a:rPr lang="en-US" sz="2000" dirty="0">
                <a:latin typeface="Angsana New" pitchFamily="18" charset="-34"/>
              </a:rPr>
              <a:t>DVD/CD-RW </a:t>
            </a:r>
            <a:r>
              <a:rPr lang="th-TH" sz="2000" dirty="0">
                <a:latin typeface="Angsana New" pitchFamily="18" charset="-34"/>
              </a:rPr>
              <a:t>คำว่า </a:t>
            </a:r>
            <a:r>
              <a:rPr lang="en-US" sz="2000" dirty="0">
                <a:latin typeface="Angsana New" pitchFamily="18" charset="-34"/>
              </a:rPr>
              <a:t>RW </a:t>
            </a:r>
            <a:r>
              <a:rPr lang="th-TH" sz="2000" dirty="0">
                <a:latin typeface="Angsana New" pitchFamily="18" charset="-34"/>
              </a:rPr>
              <a:t>สามารถบันทึกข้อมูลลงแผ่นได้</a:t>
            </a:r>
          </a:p>
          <a:p>
            <a:endParaRPr lang="th-TH" sz="2000" dirty="0"/>
          </a:p>
        </p:txBody>
      </p:sp>
      <p:sp>
        <p:nvSpPr>
          <p:cNvPr id="20" name="TextBox 19"/>
          <p:cNvSpPr txBox="1"/>
          <p:nvPr/>
        </p:nvSpPr>
        <p:spPr>
          <a:xfrm>
            <a:off x="6226748" y="2933239"/>
            <a:ext cx="1741806" cy="1938992"/>
          </a:xfrm>
          <a:prstGeom prst="rect">
            <a:avLst/>
          </a:prstGeom>
          <a:solidFill>
            <a:srgbClr val="66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2000" dirty="0">
                <a:latin typeface="Angsana New" pitchFamily="18" charset="-34"/>
              </a:rPr>
              <a:t>หรือทัมบ์ไดรว์ หรือแฮนดี้ไดร์ว ใช้สำหรับ อ่าน ลบ และบันทึกข้อมูลบนแฟลชไดรว์ช่องเสียบแบบยูเอสบี</a:t>
            </a:r>
          </a:p>
          <a:p>
            <a:endParaRPr lang="th-TH" sz="2000" dirty="0"/>
          </a:p>
        </p:txBody>
      </p:sp>
      <p:pic>
        <p:nvPicPr>
          <p:cNvPr id="6146" name="Picture 2" descr="C:\Users\Ampa\Desktop\image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401" y="1610090"/>
            <a:ext cx="1669248" cy="804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Ampa\Desktop\image2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6230" y="1558427"/>
            <a:ext cx="921416" cy="856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Ampa\Desktop\image2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4249" y="1620770"/>
            <a:ext cx="767112" cy="731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Ampa\Desktop\image3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3504" y="1601754"/>
            <a:ext cx="868294" cy="769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5596081"/>
      </p:ext>
    </p:extLst>
  </p:cSld>
  <p:clrMapOvr>
    <a:masterClrMapping/>
  </p:clrMapOvr>
  <p:transition>
    <p:checker dir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27E58-5C83-49F3-9BDA-79656A54575C}" type="slidenum">
              <a:rPr lang="en-US"/>
              <a:pPr/>
              <a:t>19</a:t>
            </a:fld>
            <a:endParaRPr lang="th-TH"/>
          </a:p>
        </p:txBody>
      </p:sp>
      <p:sp>
        <p:nvSpPr>
          <p:cNvPr id="95236" name="AutoShape 4"/>
          <p:cNvSpPr>
            <a:spLocks noChangeArrowheads="1"/>
          </p:cNvSpPr>
          <p:nvPr/>
        </p:nvSpPr>
        <p:spPr bwMode="auto">
          <a:xfrm>
            <a:off x="198438" y="800100"/>
            <a:ext cx="4696947" cy="72072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 dirty="0"/>
              <a:t>การดูขนาดความจุของไดรว์</a:t>
            </a:r>
            <a:endParaRPr lang="th-TH" sz="4000" b="1" dirty="0">
              <a:latin typeface="Angsana New" panose="02020603050405020304" pitchFamily="18" charset="-34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 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2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3715265" y="1957348"/>
            <a:ext cx="5118410" cy="52322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5334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9906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4478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9050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3622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8194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32766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7338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41910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r>
              <a:rPr lang="en-US" b="1" dirty="0">
                <a:latin typeface="Angsana New" pitchFamily="18" charset="-34"/>
              </a:rPr>
              <a:t>1. </a:t>
            </a:r>
            <a:r>
              <a:rPr lang="th-TH" b="1" dirty="0">
                <a:latin typeface="Angsana New" pitchFamily="18" charset="-34"/>
              </a:rPr>
              <a:t>คลิกเมาส์ที่ไอคอนไดรว์ที่ต้องการดูขนาดความจุ</a:t>
            </a:r>
          </a:p>
        </p:txBody>
      </p:sp>
      <p:sp>
        <p:nvSpPr>
          <p:cNvPr id="17" name="Text Box 12"/>
          <p:cNvSpPr txBox="1">
            <a:spLocks noChangeArrowheads="1"/>
          </p:cNvSpPr>
          <p:nvPr/>
        </p:nvSpPr>
        <p:spPr bwMode="auto">
          <a:xfrm>
            <a:off x="3715265" y="2729064"/>
            <a:ext cx="4471638" cy="954107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5334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9906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4478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9050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3622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8194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32766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7338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41910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r>
              <a:rPr lang="en-US" b="1" dirty="0">
                <a:latin typeface="Angsana New" pitchFamily="18" charset="-34"/>
              </a:rPr>
              <a:t>2. </a:t>
            </a:r>
            <a:r>
              <a:rPr lang="th-TH" b="1" dirty="0">
                <a:latin typeface="Angsana New" pitchFamily="18" charset="-34"/>
              </a:rPr>
              <a:t>รายละเอียดความจุของไดรว์จะแสดงที่ช่อง </a:t>
            </a:r>
            <a:r>
              <a:rPr lang="en-US" b="1" dirty="0">
                <a:latin typeface="Angsana New" pitchFamily="18" charset="-34"/>
              </a:rPr>
              <a:t>Details </a:t>
            </a:r>
            <a:r>
              <a:rPr lang="th-TH" b="1" dirty="0">
                <a:latin typeface="Angsana New" pitchFamily="18" charset="-34"/>
              </a:rPr>
              <a:t>ด้านล่างซ้าย</a:t>
            </a:r>
          </a:p>
        </p:txBody>
      </p:sp>
      <p:sp>
        <p:nvSpPr>
          <p:cNvPr id="21" name="Text Box 12"/>
          <p:cNvSpPr txBox="1">
            <a:spLocks noChangeArrowheads="1"/>
          </p:cNvSpPr>
          <p:nvPr/>
        </p:nvSpPr>
        <p:spPr bwMode="auto">
          <a:xfrm>
            <a:off x="3715265" y="3790712"/>
            <a:ext cx="3367668" cy="52322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5334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9906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4478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9050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3622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8194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32766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7338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41910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r>
              <a:rPr lang="en-US" b="1" dirty="0">
                <a:latin typeface="Angsana New" pitchFamily="18" charset="-34"/>
              </a:rPr>
              <a:t>Free Space </a:t>
            </a:r>
            <a:r>
              <a:rPr lang="th-TH" b="1" dirty="0">
                <a:latin typeface="Angsana New" pitchFamily="18" charset="-34"/>
              </a:rPr>
              <a:t>คือ พื้นที่ส่วนที่เหลือ</a:t>
            </a:r>
          </a:p>
        </p:txBody>
      </p:sp>
      <p:sp>
        <p:nvSpPr>
          <p:cNvPr id="22" name="Text Box 12"/>
          <p:cNvSpPr txBox="1">
            <a:spLocks noChangeArrowheads="1"/>
          </p:cNvSpPr>
          <p:nvPr/>
        </p:nvSpPr>
        <p:spPr bwMode="auto">
          <a:xfrm>
            <a:off x="3715265" y="4519402"/>
            <a:ext cx="3836019" cy="52322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5334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9906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4478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9050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3622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8194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32766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7338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41910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r>
              <a:rPr lang="en-US" b="1" dirty="0">
                <a:latin typeface="Angsana New" pitchFamily="18" charset="-34"/>
              </a:rPr>
              <a:t>Total Size </a:t>
            </a:r>
            <a:r>
              <a:rPr lang="th-TH" b="1" dirty="0">
                <a:latin typeface="Angsana New" pitchFamily="18" charset="-34"/>
              </a:rPr>
              <a:t>คือ เนื้อที่ทั้งหมดของไดรว์</a:t>
            </a:r>
          </a:p>
        </p:txBody>
      </p:sp>
      <p:pic>
        <p:nvPicPr>
          <p:cNvPr id="7170" name="Picture 2" descr="C:\Users\Ampa\Desktop\image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723" y="2218958"/>
            <a:ext cx="3081705" cy="3015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7803171"/>
      </p:ext>
    </p:extLst>
  </p:cSld>
  <p:clrMapOvr>
    <a:masterClrMapping/>
  </p:clrMapOvr>
  <p:transition>
    <p:checke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DAEAC-280C-4842-B980-F3FF0B90EDC6}" type="slidenum">
              <a:rPr lang="en-US"/>
              <a:pPr/>
              <a:t>2</a:t>
            </a:fld>
            <a:endParaRPr lang="th-TH"/>
          </a:p>
        </p:txBody>
      </p:sp>
      <p:sp>
        <p:nvSpPr>
          <p:cNvPr id="83981" name="AutoShape 13"/>
          <p:cNvSpPr>
            <a:spLocks noChangeArrowheads="1"/>
          </p:cNvSpPr>
          <p:nvPr/>
        </p:nvSpPr>
        <p:spPr bwMode="auto">
          <a:xfrm>
            <a:off x="381000" y="695325"/>
            <a:ext cx="5834063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/>
              <a:t>ระบบปฏิบัติการวินโดวส์</a:t>
            </a:r>
          </a:p>
        </p:txBody>
      </p:sp>
      <p:sp>
        <p:nvSpPr>
          <p:cNvPr id="83984" name="Rectangle 16"/>
          <p:cNvSpPr>
            <a:spLocks noChangeArrowheads="1"/>
          </p:cNvSpPr>
          <p:nvPr/>
        </p:nvSpPr>
        <p:spPr bwMode="auto">
          <a:xfrm>
            <a:off x="481013" y="1756321"/>
            <a:ext cx="8181975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thaiDist"/>
            <a:r>
              <a:rPr lang="th-TH" sz="4000" b="1" dirty="0">
                <a:solidFill>
                  <a:srgbClr val="FF3300"/>
                </a:solidFill>
                <a:latin typeface="Angsana New" pitchFamily="18" charset="-34"/>
              </a:rPr>
              <a:t>วินโดวส์เอ็กซ์พี</a:t>
            </a:r>
            <a:r>
              <a:rPr lang="th-TH" sz="4000" b="1" dirty="0">
                <a:solidFill>
                  <a:srgbClr val="3333CC"/>
                </a:solidFill>
                <a:latin typeface="Angsana New" pitchFamily="18" charset="-34"/>
              </a:rPr>
              <a:t> (Windows Xp) คือ ระบบปฏิบัติการคอมพิวเตอร์ที่ใช้งานกันมากที่สุด  คำว่า </a:t>
            </a:r>
            <a:r>
              <a:rPr lang="th-TH" sz="4000" b="1" dirty="0">
                <a:solidFill>
                  <a:srgbClr val="FF3300"/>
                </a:solidFill>
                <a:latin typeface="Angsana New" pitchFamily="18" charset="-34"/>
              </a:rPr>
              <a:t>XP</a:t>
            </a:r>
            <a:r>
              <a:rPr lang="th-TH" sz="4000" b="1" dirty="0">
                <a:solidFill>
                  <a:srgbClr val="3333CC"/>
                </a:solidFill>
                <a:latin typeface="Angsana New" pitchFamily="18" charset="-34"/>
              </a:rPr>
              <a:t> มาจากคำว่า eXPerience   ส่วน  </a:t>
            </a:r>
            <a:r>
              <a:rPr lang="th-TH" sz="4000" b="1" dirty="0">
                <a:solidFill>
                  <a:srgbClr val="FF3300"/>
                </a:solidFill>
                <a:latin typeface="Angsana New" pitchFamily="18" charset="-34"/>
              </a:rPr>
              <a:t>“GUI”</a:t>
            </a:r>
            <a:r>
              <a:rPr lang="th-TH" sz="4000" b="1" dirty="0">
                <a:solidFill>
                  <a:srgbClr val="3333CC"/>
                </a:solidFill>
                <a:latin typeface="Angsana New" pitchFamily="18" charset="-34"/>
              </a:rPr>
              <a:t>  (Graphic User  Interface)</a:t>
            </a:r>
            <a:r>
              <a:rPr lang="th-TH" dirty="0"/>
              <a:t> </a:t>
            </a:r>
          </a:p>
          <a:p>
            <a:r>
              <a:rPr lang="th-TH" sz="4000" b="1" dirty="0">
                <a:solidFill>
                  <a:srgbClr val="3333CC"/>
                </a:solidFill>
                <a:latin typeface="Angsana New" pitchFamily="18" charset="-34"/>
              </a:rPr>
              <a:t>คือการทำงานที่ใช้รูปภาพแทนคำสั่ง และ</a:t>
            </a:r>
            <a:r>
              <a:rPr lang="th-TH" sz="3600" b="1" dirty="0">
                <a:solidFill>
                  <a:srgbClr val="FF3300"/>
                </a:solidFill>
              </a:rPr>
              <a:t>ปัจจุบันรุ่นล่าสุดคือ</a:t>
            </a:r>
            <a:br>
              <a:rPr lang="th-TH" sz="3600" b="1" dirty="0">
                <a:solidFill>
                  <a:srgbClr val="FF3300"/>
                </a:solidFill>
              </a:rPr>
            </a:br>
            <a:r>
              <a:rPr lang="th-TH" sz="2400" b="1" dirty="0">
                <a:solidFill>
                  <a:srgbClr val="FF3300"/>
                </a:solidFill>
              </a:rPr>
              <a:t>Windows</a:t>
            </a:r>
            <a:r>
              <a:rPr lang="en-US" sz="2400" b="1" dirty="0">
                <a:solidFill>
                  <a:srgbClr val="FF3300"/>
                </a:solidFill>
              </a:rPr>
              <a:t> 8</a:t>
            </a:r>
            <a:r>
              <a:rPr lang="th-TH" b="1" dirty="0">
                <a:solidFill>
                  <a:srgbClr val="3333CC"/>
                </a:solidFill>
              </a:rPr>
              <a:t>  </a:t>
            </a:r>
            <a:r>
              <a:rPr lang="th-TH" sz="4000" b="1" dirty="0">
                <a:solidFill>
                  <a:srgbClr val="3333CC"/>
                </a:solidFill>
                <a:latin typeface="Angsana New" pitchFamily="18" charset="-34"/>
              </a:rPr>
              <a:t>เป็น </a:t>
            </a:r>
            <a:r>
              <a:rPr lang="en-US" sz="4000" b="1" dirty="0">
                <a:solidFill>
                  <a:srgbClr val="3333CC"/>
                </a:solidFill>
                <a:latin typeface="Angsana New" pitchFamily="18" charset="-34"/>
              </a:rPr>
              <a:t>Windows </a:t>
            </a:r>
            <a:r>
              <a:rPr lang="th-TH" sz="4000" b="1" dirty="0">
                <a:solidFill>
                  <a:srgbClr val="3333CC"/>
                </a:solidFill>
                <a:latin typeface="Angsana New" pitchFamily="18" charset="-34"/>
              </a:rPr>
              <a:t>ใหม่สำหรับรองรับอุปกรณ์ใหม่  ซึ่งสามารถใช้งานได้ทุก ๆ อุปกรณ์ เช่น </a:t>
            </a:r>
            <a:r>
              <a:rPr lang="en-US" sz="4000" b="1" dirty="0">
                <a:solidFill>
                  <a:srgbClr val="3333CC"/>
                </a:solidFill>
                <a:latin typeface="Angsana New" pitchFamily="18" charset="-34"/>
              </a:rPr>
              <a:t>Notebook, PC</a:t>
            </a:r>
            <a:endParaRPr lang="th-TH" sz="4000" b="1" dirty="0">
              <a:solidFill>
                <a:srgbClr val="3333CC"/>
              </a:solidFill>
              <a:latin typeface="Angsana New" pitchFamily="18" charset="-34"/>
            </a:endParaRPr>
          </a:p>
        </p:txBody>
      </p:sp>
      <p:pic>
        <p:nvPicPr>
          <p:cNvPr id="83985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2063" y="731838"/>
            <a:ext cx="1190625" cy="81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3986" name="Picture 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463" y="728663"/>
            <a:ext cx="1200150" cy="80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1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ransition>
    <p:checker dir="vert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27E58-5C83-49F3-9BDA-79656A54575C}" type="slidenum">
              <a:rPr lang="en-US"/>
              <a:pPr/>
              <a:t>20</a:t>
            </a:fld>
            <a:endParaRPr lang="th-TH"/>
          </a:p>
        </p:txBody>
      </p:sp>
      <p:sp>
        <p:nvSpPr>
          <p:cNvPr id="95236" name="AutoShape 4"/>
          <p:cNvSpPr>
            <a:spLocks noChangeArrowheads="1"/>
          </p:cNvSpPr>
          <p:nvPr/>
        </p:nvSpPr>
        <p:spPr bwMode="auto">
          <a:xfrm>
            <a:off x="198438" y="800100"/>
            <a:ext cx="6275387" cy="72072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/>
              <a:t>โฟลเดอร์ที่สำคัญในไดรว์ซี </a:t>
            </a:r>
            <a:r>
              <a:rPr lang="en-US" sz="4000" b="1">
                <a:latin typeface="Angsana New" pitchFamily="18" charset="-34"/>
              </a:rPr>
              <a:t>C:\</a:t>
            </a:r>
            <a:endParaRPr lang="th-TH" sz="4000" b="1">
              <a:latin typeface="Angsana New" pitchFamily="18" charset="-34"/>
            </a:endParaRPr>
          </a:p>
        </p:txBody>
      </p:sp>
      <p:pic>
        <p:nvPicPr>
          <p:cNvPr id="95249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9275" y="822325"/>
            <a:ext cx="1600200" cy="1455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5250" name="Rectangle 18"/>
          <p:cNvSpPr>
            <a:spLocks noChangeArrowheads="1"/>
          </p:cNvSpPr>
          <p:nvPr/>
        </p:nvSpPr>
        <p:spPr bwMode="auto">
          <a:xfrm>
            <a:off x="1058863" y="1819275"/>
            <a:ext cx="7159625" cy="1128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/>
              <a:t>Documents and Settings </a:t>
            </a:r>
          </a:p>
          <a:p>
            <a:r>
              <a:rPr lang="th-TH" sz="4000" b="1">
                <a:solidFill>
                  <a:srgbClr val="0000FF"/>
                </a:solidFill>
                <a:latin typeface="Angsana New" pitchFamily="18" charset="-34"/>
              </a:rPr>
              <a:t>โฟลเดอร์ที่ใช้สำหรับเก็บไฟล์</a:t>
            </a:r>
            <a:r>
              <a:rPr lang="th-TH"/>
              <a:t> </a:t>
            </a:r>
          </a:p>
        </p:txBody>
      </p:sp>
      <p:sp>
        <p:nvSpPr>
          <p:cNvPr id="95251" name="Rectangle 19"/>
          <p:cNvSpPr>
            <a:spLocks noChangeArrowheads="1"/>
          </p:cNvSpPr>
          <p:nvPr/>
        </p:nvSpPr>
        <p:spPr bwMode="auto">
          <a:xfrm>
            <a:off x="1063625" y="2909888"/>
            <a:ext cx="7180263" cy="173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/>
              <a:t>Program Files</a:t>
            </a:r>
          </a:p>
          <a:p>
            <a:r>
              <a:rPr lang="th-TH" sz="4000" b="1">
                <a:solidFill>
                  <a:srgbClr val="0000FF"/>
                </a:solidFill>
                <a:latin typeface="Angsana New" pitchFamily="18" charset="-34"/>
              </a:rPr>
              <a:t>โฟลเดอร์ที่ใช้สำหรับเก็บโปรแกรมใช้งานต่าง ๆ ที่ได้</a:t>
            </a:r>
          </a:p>
          <a:p>
            <a:r>
              <a:rPr lang="th-TH" sz="4000" b="1">
                <a:solidFill>
                  <a:srgbClr val="0000FF"/>
                </a:solidFill>
                <a:latin typeface="Angsana New" pitchFamily="18" charset="-34"/>
              </a:rPr>
              <a:t>ติดตั้งลงในเครื่องคอมพิวเตอร์</a:t>
            </a:r>
          </a:p>
        </p:txBody>
      </p:sp>
      <p:sp>
        <p:nvSpPr>
          <p:cNvPr id="95252" name="Rectangle 20"/>
          <p:cNvSpPr>
            <a:spLocks noChangeArrowheads="1"/>
          </p:cNvSpPr>
          <p:nvPr/>
        </p:nvSpPr>
        <p:spPr bwMode="auto">
          <a:xfrm>
            <a:off x="1030288" y="4605338"/>
            <a:ext cx="7185025" cy="173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/>
              <a:t>Windows</a:t>
            </a:r>
          </a:p>
          <a:p>
            <a:r>
              <a:rPr lang="th-TH" sz="4000" b="1">
                <a:solidFill>
                  <a:srgbClr val="0000FF"/>
                </a:solidFill>
                <a:latin typeface="Angsana New" pitchFamily="18" charset="-34"/>
              </a:rPr>
              <a:t>โฟลเดอร์ที่สำคัญมาก เพราะเก็บไฟล์ที่จำเป็นสำหรับ</a:t>
            </a:r>
          </a:p>
          <a:p>
            <a:r>
              <a:rPr lang="th-TH" sz="4000" b="1">
                <a:solidFill>
                  <a:srgbClr val="0000FF"/>
                </a:solidFill>
                <a:latin typeface="Angsana New" pitchFamily="18" charset="-34"/>
              </a:rPr>
              <a:t>โปรแกรมวินโดวส์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 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2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  <p:extLst>
      <p:ext uri="{BB962C8B-B14F-4D97-AF65-F5344CB8AC3E}">
        <p14:creationId xmlns:p14="http://schemas.microsoft.com/office/powerpoint/2010/main" val="2391013388"/>
      </p:ext>
    </p:extLst>
  </p:cSld>
  <p:clrMapOvr>
    <a:masterClrMapping/>
  </p:clrMapOvr>
  <p:transition>
    <p:checker dir="vert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1CEB1-DC76-4401-B801-8D491FD2EC78}" type="slidenum">
              <a:rPr lang="en-US"/>
              <a:pPr/>
              <a:t>21</a:t>
            </a:fld>
            <a:endParaRPr lang="th-TH"/>
          </a:p>
        </p:txBody>
      </p:sp>
      <p:sp>
        <p:nvSpPr>
          <p:cNvPr id="96260" name="AutoShape 4"/>
          <p:cNvSpPr>
            <a:spLocks noChangeArrowheads="1"/>
          </p:cNvSpPr>
          <p:nvPr/>
        </p:nvSpPr>
        <p:spPr bwMode="auto">
          <a:xfrm>
            <a:off x="1084263" y="771525"/>
            <a:ext cx="6586537" cy="72072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/>
              <a:t>การแสดงผลของข้อมูลในโฟลเดอร์</a:t>
            </a:r>
          </a:p>
        </p:txBody>
      </p:sp>
      <p:pic>
        <p:nvPicPr>
          <p:cNvPr id="96274" name="Picture 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325" y="2238375"/>
            <a:ext cx="5414963" cy="3805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6275" name="Rectangle 19"/>
          <p:cNvSpPr>
            <a:spLocks noChangeArrowheads="1"/>
          </p:cNvSpPr>
          <p:nvPr/>
        </p:nvSpPr>
        <p:spPr bwMode="auto">
          <a:xfrm>
            <a:off x="855663" y="3206750"/>
            <a:ext cx="1292225" cy="942975"/>
          </a:xfrm>
          <a:prstGeom prst="rect">
            <a:avLst/>
          </a:prstGeom>
          <a:noFill/>
          <a:ln w="28575">
            <a:solidFill>
              <a:srgbClr val="FF3300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h-TH"/>
          </a:p>
        </p:txBody>
      </p:sp>
      <p:sp>
        <p:nvSpPr>
          <p:cNvPr id="96276" name="Rectangle 20"/>
          <p:cNvSpPr>
            <a:spLocks noChangeArrowheads="1"/>
          </p:cNvSpPr>
          <p:nvPr/>
        </p:nvSpPr>
        <p:spPr bwMode="auto">
          <a:xfrm>
            <a:off x="401638" y="1604963"/>
            <a:ext cx="297656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3600" b="1">
                <a:latin typeface="Angsana New" pitchFamily="18" charset="-34"/>
              </a:rPr>
              <a:t>แสดงผลด้วยเมนู</a:t>
            </a:r>
            <a:r>
              <a:rPr lang="en-US" sz="3600" b="1">
                <a:latin typeface="Angsana New" pitchFamily="18" charset="-34"/>
              </a:rPr>
              <a:t> View</a:t>
            </a:r>
            <a:endParaRPr lang="th-TH" sz="3600" b="1">
              <a:latin typeface="Angsana New" pitchFamily="18" charset="-34"/>
            </a:endParaRPr>
          </a:p>
        </p:txBody>
      </p:sp>
      <p:sp>
        <p:nvSpPr>
          <p:cNvPr id="96282" name="Rectangle 26"/>
          <p:cNvSpPr>
            <a:spLocks noChangeArrowheads="1"/>
          </p:cNvSpPr>
          <p:nvPr/>
        </p:nvSpPr>
        <p:spPr bwMode="auto">
          <a:xfrm>
            <a:off x="5521325" y="1825625"/>
            <a:ext cx="3422650" cy="4789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>
                <a:latin typeface="Angsana New" pitchFamily="18" charset="-34"/>
              </a:rPr>
              <a:t> FilmStrip รูปภาพใหญ่อยู่บน </a:t>
            </a:r>
          </a:p>
          <a:p>
            <a:r>
              <a:rPr lang="th-TH">
                <a:latin typeface="Angsana New" pitchFamily="18" charset="-34"/>
              </a:rPr>
              <a:t>                 แสดงรูปเล็กด้านล่าง</a:t>
            </a:r>
          </a:p>
          <a:p>
            <a:r>
              <a:rPr lang="th-TH">
                <a:latin typeface="Angsana New" pitchFamily="18" charset="-34"/>
              </a:rPr>
              <a:t>View --&gt;Thumbnails</a:t>
            </a:r>
          </a:p>
          <a:p>
            <a:r>
              <a:rPr lang="th-TH">
                <a:latin typeface="Angsana New" pitchFamily="18" charset="-34"/>
              </a:rPr>
              <a:t>               แสดงแบบรูปภาพ</a:t>
            </a:r>
          </a:p>
          <a:p>
            <a:r>
              <a:rPr lang="th-TH">
                <a:latin typeface="Angsana New" pitchFamily="18" charset="-34"/>
              </a:rPr>
              <a:t>View --&gt;Tiles  แสดงแบบใหญ่</a:t>
            </a:r>
          </a:p>
          <a:p>
            <a:r>
              <a:rPr lang="th-TH">
                <a:latin typeface="Angsana New" pitchFamily="18" charset="-34"/>
              </a:rPr>
              <a:t>View --&gt;Icons แสดงไอคอน</a:t>
            </a:r>
          </a:p>
          <a:p>
            <a:r>
              <a:rPr lang="th-TH">
                <a:latin typeface="Angsana New" pitchFamily="18" charset="-34"/>
              </a:rPr>
              <a:t>                         ขนาดกลาง</a:t>
            </a:r>
          </a:p>
          <a:p>
            <a:r>
              <a:rPr lang="th-TH">
                <a:latin typeface="Angsana New" pitchFamily="18" charset="-34"/>
              </a:rPr>
              <a:t>View --&gt;List  แสดงรายชื่อไฟล์</a:t>
            </a:r>
          </a:p>
          <a:p>
            <a:r>
              <a:rPr lang="th-TH">
                <a:latin typeface="Angsana New" pitchFamily="18" charset="-34"/>
              </a:rPr>
              <a:t>View --&gt;Details แสดงรายชื่อไฟล์</a:t>
            </a:r>
          </a:p>
          <a:p>
            <a:r>
              <a:rPr lang="th-TH">
                <a:latin typeface="Angsana New" pitchFamily="18" charset="-34"/>
              </a:rPr>
              <a:t>                           พร้อมรายละเอียด</a:t>
            </a:r>
          </a:p>
          <a:p>
            <a:endParaRPr lang="th-TH">
              <a:latin typeface="Angsana New" pitchFamily="18" charset="-34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2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ransition>
    <p:checker dir="vert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1CEB1-DC76-4401-B801-8D491FD2EC78}" type="slidenum">
              <a:rPr lang="en-US"/>
              <a:pPr/>
              <a:t>22</a:t>
            </a:fld>
            <a:endParaRPr lang="th-TH"/>
          </a:p>
        </p:txBody>
      </p:sp>
      <p:sp>
        <p:nvSpPr>
          <p:cNvPr id="96260" name="AutoShape 4"/>
          <p:cNvSpPr>
            <a:spLocks noChangeArrowheads="1"/>
          </p:cNvSpPr>
          <p:nvPr/>
        </p:nvSpPr>
        <p:spPr bwMode="auto">
          <a:xfrm>
            <a:off x="1084263" y="771525"/>
            <a:ext cx="6586537" cy="72072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 dirty="0"/>
              <a:t>การจัดเรียงไอคอนแบบต่าง ๆ</a:t>
            </a:r>
          </a:p>
        </p:txBody>
      </p:sp>
      <p:sp>
        <p:nvSpPr>
          <p:cNvPr id="96276" name="Rectangle 20"/>
          <p:cNvSpPr>
            <a:spLocks noChangeArrowheads="1"/>
          </p:cNvSpPr>
          <p:nvPr/>
        </p:nvSpPr>
        <p:spPr bwMode="auto">
          <a:xfrm>
            <a:off x="401638" y="1604963"/>
            <a:ext cx="297656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3600" b="1">
                <a:latin typeface="Angsana New" pitchFamily="18" charset="-34"/>
              </a:rPr>
              <a:t>แสดงผลด้วยเมนู</a:t>
            </a:r>
            <a:r>
              <a:rPr lang="en-US" sz="3600" b="1">
                <a:latin typeface="Angsana New" pitchFamily="18" charset="-34"/>
              </a:rPr>
              <a:t> View</a:t>
            </a:r>
            <a:endParaRPr lang="th-TH" sz="3600" b="1">
              <a:latin typeface="Angsana New" pitchFamily="18" charset="-34"/>
            </a:endParaRPr>
          </a:p>
        </p:txBody>
      </p:sp>
      <p:sp>
        <p:nvSpPr>
          <p:cNvPr id="96282" name="Rectangle 26"/>
          <p:cNvSpPr>
            <a:spLocks noChangeArrowheads="1"/>
          </p:cNvSpPr>
          <p:nvPr/>
        </p:nvSpPr>
        <p:spPr bwMode="auto">
          <a:xfrm>
            <a:off x="1403140" y="2210481"/>
            <a:ext cx="6652290" cy="353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View --&gt;</a:t>
            </a:r>
            <a:r>
              <a:rPr lang="en-US" b="1" dirty="0">
                <a:latin typeface="Angsana New" pitchFamily="18" charset="-34"/>
              </a:rPr>
              <a:t>Arrange Icons by--&gt;</a:t>
            </a:r>
          </a:p>
          <a:p>
            <a:r>
              <a:rPr lang="en-US" b="1" dirty="0" smtClean="0">
                <a:latin typeface="Angsana New" pitchFamily="18" charset="-34"/>
              </a:rPr>
              <a:t>              Name</a:t>
            </a:r>
            <a:r>
              <a:rPr lang="en-US" b="1" dirty="0">
                <a:latin typeface="Angsana New" pitchFamily="18" charset="-34"/>
              </a:rPr>
              <a:t>	</a:t>
            </a:r>
            <a:r>
              <a:rPr lang="th-TH" b="1" dirty="0">
                <a:latin typeface="Angsana New" pitchFamily="18" charset="-34"/>
              </a:rPr>
              <a:t>เรียงตามชื่อไฟล์และโฟลเดอร์</a:t>
            </a:r>
            <a:endParaRPr lang="en-US" b="1" dirty="0">
              <a:latin typeface="Angsana New" pitchFamily="18" charset="-34"/>
            </a:endParaRPr>
          </a:p>
          <a:p>
            <a:r>
              <a:rPr lang="en-US" b="1" dirty="0" smtClean="0">
                <a:latin typeface="Angsana New" pitchFamily="18" charset="-34"/>
              </a:rPr>
              <a:t>              Size</a:t>
            </a:r>
            <a:r>
              <a:rPr lang="th-TH" b="1" dirty="0" smtClean="0">
                <a:latin typeface="Angsana New" pitchFamily="18" charset="-34"/>
              </a:rPr>
              <a:t>       </a:t>
            </a:r>
            <a:r>
              <a:rPr lang="th-TH" b="1" dirty="0">
                <a:latin typeface="Angsana New" pitchFamily="18" charset="-34"/>
              </a:rPr>
              <a:t>	เรียงไอคอนตามขนาดไฟล์</a:t>
            </a:r>
          </a:p>
          <a:p>
            <a:r>
              <a:rPr lang="en-US" b="1" dirty="0" smtClean="0">
                <a:latin typeface="Angsana New" pitchFamily="18" charset="-34"/>
              </a:rPr>
              <a:t>              Type</a:t>
            </a:r>
            <a:r>
              <a:rPr lang="en-US" b="1" dirty="0">
                <a:latin typeface="Angsana New" pitchFamily="18" charset="-34"/>
              </a:rPr>
              <a:t>	</a:t>
            </a:r>
            <a:r>
              <a:rPr lang="th-TH" b="1" dirty="0">
                <a:latin typeface="Angsana New" pitchFamily="18" charset="-34"/>
              </a:rPr>
              <a:t>เรียงตามชนิดของไฟล์</a:t>
            </a:r>
          </a:p>
          <a:p>
            <a:r>
              <a:rPr lang="en-US" b="1" dirty="0" smtClean="0">
                <a:latin typeface="Angsana New" pitchFamily="18" charset="-34"/>
              </a:rPr>
              <a:t>               Modified</a:t>
            </a:r>
            <a:r>
              <a:rPr lang="en-US" b="1" dirty="0">
                <a:latin typeface="Angsana New" pitchFamily="18" charset="-34"/>
              </a:rPr>
              <a:t>	</a:t>
            </a:r>
            <a:r>
              <a:rPr lang="th-TH" b="1" dirty="0">
                <a:latin typeface="Angsana New" pitchFamily="18" charset="-34"/>
              </a:rPr>
              <a:t>เรียงตามวันที่ของไฟล์ที่มี</a:t>
            </a:r>
            <a:r>
              <a:rPr lang="th-TH" b="1" dirty="0" smtClean="0">
                <a:latin typeface="Angsana New" pitchFamily="18" charset="-34"/>
              </a:rPr>
              <a:t>การแก้ไข</a:t>
            </a:r>
            <a:r>
              <a:rPr lang="th-TH" b="1" dirty="0">
                <a:latin typeface="Angsana New" pitchFamily="18" charset="-34"/>
              </a:rPr>
              <a:t>ครั้งล่าสุด</a:t>
            </a:r>
          </a:p>
          <a:p>
            <a:r>
              <a:rPr lang="en-US" b="1" dirty="0" smtClean="0">
                <a:latin typeface="Angsana New" pitchFamily="18" charset="-34"/>
              </a:rPr>
              <a:t>               Picture </a:t>
            </a:r>
            <a:r>
              <a:rPr lang="en-US" b="1" dirty="0">
                <a:latin typeface="Angsana New" pitchFamily="18" charset="-34"/>
              </a:rPr>
              <a:t>Taken On </a:t>
            </a:r>
            <a:r>
              <a:rPr lang="th-TH" b="1" dirty="0">
                <a:latin typeface="Angsana New" pitchFamily="18" charset="-34"/>
              </a:rPr>
              <a:t>เรียงตามรูปภาพ</a:t>
            </a:r>
            <a:r>
              <a:rPr lang="th-TH" b="1" dirty="0" smtClean="0">
                <a:latin typeface="Angsana New" pitchFamily="18" charset="-34"/>
              </a:rPr>
              <a:t>ที่ถ่าย</a:t>
            </a:r>
            <a:r>
              <a:rPr lang="th-TH" b="1" dirty="0">
                <a:latin typeface="Angsana New" pitchFamily="18" charset="-34"/>
              </a:rPr>
              <a:t>ครั้งแรก</a:t>
            </a:r>
          </a:p>
          <a:p>
            <a:r>
              <a:rPr lang="en-US" b="1" dirty="0" smtClean="0">
                <a:latin typeface="Angsana New" pitchFamily="18" charset="-34"/>
              </a:rPr>
              <a:t>               Dimensions </a:t>
            </a:r>
            <a:r>
              <a:rPr lang="th-TH" b="1" dirty="0">
                <a:latin typeface="Angsana New" pitchFamily="18" charset="-34"/>
              </a:rPr>
              <a:t>เรียงตามขนาดของรูปภาพ</a:t>
            </a:r>
          </a:p>
          <a:p>
            <a:endParaRPr lang="th-TH" b="1" dirty="0">
              <a:latin typeface="Angsana New" pitchFamily="18" charset="-34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2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  <p:extLst>
      <p:ext uri="{BB962C8B-B14F-4D97-AF65-F5344CB8AC3E}">
        <p14:creationId xmlns:p14="http://schemas.microsoft.com/office/powerpoint/2010/main" val="1451319680"/>
      </p:ext>
    </p:extLst>
  </p:cSld>
  <p:clrMapOvr>
    <a:masterClrMapping/>
  </p:clrMapOvr>
  <p:transition>
    <p:checker dir="vert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1CEB1-DC76-4401-B801-8D491FD2EC78}" type="slidenum">
              <a:rPr lang="en-US"/>
              <a:pPr/>
              <a:t>23</a:t>
            </a:fld>
            <a:endParaRPr lang="th-TH"/>
          </a:p>
        </p:txBody>
      </p:sp>
      <p:sp>
        <p:nvSpPr>
          <p:cNvPr id="96260" name="AutoShape 4"/>
          <p:cNvSpPr>
            <a:spLocks noChangeArrowheads="1"/>
          </p:cNvSpPr>
          <p:nvPr/>
        </p:nvSpPr>
        <p:spPr bwMode="auto">
          <a:xfrm>
            <a:off x="1084263" y="771525"/>
            <a:ext cx="6586537" cy="72072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 dirty="0"/>
              <a:t>ชนิดของไฟล์และโฟลเดอร์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2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760413" y="1769836"/>
            <a:ext cx="7154862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4000" b="1" dirty="0">
                <a:solidFill>
                  <a:srgbClr val="FF3300"/>
                </a:solidFill>
                <a:latin typeface="Angsana New" pitchFamily="18" charset="-34"/>
              </a:rPr>
              <a:t>ไฟล์ข้อความ  (</a:t>
            </a:r>
            <a:r>
              <a:rPr lang="en-US" sz="4000" b="1" dirty="0">
                <a:solidFill>
                  <a:srgbClr val="FF3300"/>
                </a:solidFill>
                <a:latin typeface="Angsana New" pitchFamily="18" charset="-34"/>
              </a:rPr>
              <a:t>Text </a:t>
            </a:r>
            <a:r>
              <a:rPr lang="th-TH" sz="4000" b="1" dirty="0">
                <a:solidFill>
                  <a:srgbClr val="FF3300"/>
                </a:solidFill>
                <a:latin typeface="Angsana New" pitchFamily="18" charset="-34"/>
              </a:rPr>
              <a:t>File)</a:t>
            </a:r>
            <a:r>
              <a:rPr lang="th-TH" dirty="0"/>
              <a:t> </a:t>
            </a:r>
            <a:r>
              <a:rPr lang="th-TH" sz="4000" b="1" dirty="0">
                <a:solidFill>
                  <a:srgbClr val="0000FF"/>
                </a:solidFill>
                <a:latin typeface="Angsana New" pitchFamily="18" charset="-34"/>
              </a:rPr>
              <a:t>เป็นไฟล์ข้อความ เอกสาร</a:t>
            </a:r>
          </a:p>
          <a:p>
            <a:r>
              <a:rPr lang="th-TH" sz="4000" b="1" dirty="0">
                <a:solidFill>
                  <a:srgbClr val="0000FF"/>
                </a:solidFill>
                <a:latin typeface="Angsana New" pitchFamily="18" charset="-34"/>
              </a:rPr>
              <a:t>		รายงานต่าง ๆ </a:t>
            </a: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800100" y="3242477"/>
            <a:ext cx="7886700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th-TH" sz="4000" b="1" dirty="0">
                <a:solidFill>
                  <a:srgbClr val="FF3300"/>
                </a:solidFill>
                <a:latin typeface="Angsana New" pitchFamily="18" charset="-34"/>
              </a:rPr>
              <a:t>ไฟล์เอกสารเวิร์ด  (</a:t>
            </a:r>
            <a:r>
              <a:rPr lang="en-US" sz="4000" b="1" dirty="0">
                <a:solidFill>
                  <a:srgbClr val="FF3300"/>
                </a:solidFill>
                <a:latin typeface="Angsana New" pitchFamily="18" charset="-34"/>
              </a:rPr>
              <a:t>Word </a:t>
            </a:r>
            <a:r>
              <a:rPr lang="th-TH" sz="4000" b="1" dirty="0">
                <a:solidFill>
                  <a:srgbClr val="FF3300"/>
                </a:solidFill>
                <a:latin typeface="Angsana New" pitchFamily="18" charset="-34"/>
              </a:rPr>
              <a:t>File)</a:t>
            </a:r>
            <a:r>
              <a:rPr lang="th-TH" dirty="0"/>
              <a:t> </a:t>
            </a:r>
            <a:r>
              <a:rPr lang="th-TH" sz="4000" b="1" dirty="0">
                <a:solidFill>
                  <a:srgbClr val="0000FF"/>
                </a:solidFill>
                <a:latin typeface="Angsana New" pitchFamily="18" charset="-34"/>
              </a:rPr>
              <a:t>เป็นไฟล์เอกสารที่สร้าง</a:t>
            </a:r>
          </a:p>
          <a:p>
            <a:r>
              <a:rPr lang="th-TH" sz="4000" b="1" dirty="0">
                <a:solidFill>
                  <a:srgbClr val="0000FF"/>
                </a:solidFill>
                <a:latin typeface="Angsana New" pitchFamily="18" charset="-34"/>
              </a:rPr>
              <a:t>		ด้วยโปรแกรม </a:t>
            </a:r>
            <a:r>
              <a:rPr lang="en-US" sz="4000" b="1" dirty="0">
                <a:solidFill>
                  <a:srgbClr val="0000FF"/>
                </a:solidFill>
                <a:latin typeface="Angsana New" pitchFamily="18" charset="-34"/>
              </a:rPr>
              <a:t>Microsoft Word</a:t>
            </a:r>
            <a:endParaRPr lang="th-TH" sz="4000" b="1" dirty="0">
              <a:solidFill>
                <a:srgbClr val="0000FF"/>
              </a:solidFill>
              <a:latin typeface="Angsana New" pitchFamily="18" charset="-34"/>
            </a:endParaRPr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800100" y="4715119"/>
            <a:ext cx="7886700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th-TH" sz="4000" b="1" dirty="0">
                <a:solidFill>
                  <a:srgbClr val="FF3300"/>
                </a:solidFill>
                <a:latin typeface="Angsana New" pitchFamily="18" charset="-34"/>
              </a:rPr>
              <a:t>ไฟล์รูปภาพต่าง ๆ </a:t>
            </a:r>
            <a:r>
              <a:rPr lang="th-TH" dirty="0"/>
              <a:t> </a:t>
            </a:r>
            <a:r>
              <a:rPr lang="th-TH" sz="4000" b="1" dirty="0">
                <a:solidFill>
                  <a:srgbClr val="0000FF"/>
                </a:solidFill>
                <a:latin typeface="Angsana New" pitchFamily="18" charset="-34"/>
              </a:rPr>
              <a:t>เป็นไฟล์ที่เก็บรูปภาพ ชื่อไฟล์จะ</a:t>
            </a:r>
          </a:p>
          <a:p>
            <a:r>
              <a:rPr lang="th-TH" sz="4000" b="1" dirty="0">
                <a:solidFill>
                  <a:srgbClr val="0000FF"/>
                </a:solidFill>
                <a:latin typeface="Angsana New" pitchFamily="18" charset="-34"/>
              </a:rPr>
              <a:t>		ลงท้ายด้วย </a:t>
            </a:r>
            <a:r>
              <a:rPr lang="en-US" sz="4000" b="1" dirty="0">
                <a:solidFill>
                  <a:srgbClr val="0000FF"/>
                </a:solidFill>
                <a:latin typeface="Angsana New" pitchFamily="18" charset="-34"/>
              </a:rPr>
              <a:t>.jpg, .gif, .bmp</a:t>
            </a:r>
            <a:endParaRPr lang="th-TH" sz="4000" b="1" dirty="0">
              <a:solidFill>
                <a:srgbClr val="0000FF"/>
              </a:solidFill>
              <a:latin typeface="Angsana New" pitchFamily="18" charset="-34"/>
            </a:endParaRPr>
          </a:p>
        </p:txBody>
      </p:sp>
      <p:pic>
        <p:nvPicPr>
          <p:cNvPr id="8194" name="Picture 2" descr="C:\Users\Ampa\Desktop\image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261" y="2355809"/>
            <a:ext cx="647700" cy="84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Ampa\Desktop\image3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9011" y="3829294"/>
            <a:ext cx="838200" cy="88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Ampa\Desktop\image3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3779" y="5170715"/>
            <a:ext cx="1200150" cy="1304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3742428"/>
      </p:ext>
    </p:extLst>
  </p:cSld>
  <p:clrMapOvr>
    <a:masterClrMapping/>
  </p:clrMapOvr>
  <p:transition>
    <p:checker dir="vert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1CEB1-DC76-4401-B801-8D491FD2EC78}" type="slidenum">
              <a:rPr lang="en-US"/>
              <a:pPr/>
              <a:t>24</a:t>
            </a:fld>
            <a:endParaRPr lang="th-TH" dirty="0"/>
          </a:p>
        </p:txBody>
      </p:sp>
      <p:sp>
        <p:nvSpPr>
          <p:cNvPr id="96260" name="AutoShape 4"/>
          <p:cNvSpPr>
            <a:spLocks noChangeArrowheads="1"/>
          </p:cNvSpPr>
          <p:nvPr/>
        </p:nvSpPr>
        <p:spPr bwMode="auto">
          <a:xfrm>
            <a:off x="1084263" y="771525"/>
            <a:ext cx="6586537" cy="72072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 dirty="0"/>
              <a:t>ชนิดของไฟล์และโฟลเดอร์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2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760412" y="1769836"/>
            <a:ext cx="8383588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th-TH" sz="4000" b="1" dirty="0">
                <a:solidFill>
                  <a:srgbClr val="FF3300"/>
                </a:solidFill>
                <a:latin typeface="Angsana New" pitchFamily="18" charset="-34"/>
              </a:rPr>
              <a:t>ไฟล์เอกสารเอ็กเซล  (</a:t>
            </a:r>
            <a:r>
              <a:rPr lang="en-US" sz="4000" b="1" dirty="0">
                <a:solidFill>
                  <a:srgbClr val="FF3300"/>
                </a:solidFill>
                <a:latin typeface="Angsana New" pitchFamily="18" charset="-34"/>
              </a:rPr>
              <a:t>Excel </a:t>
            </a:r>
            <a:r>
              <a:rPr lang="th-TH" sz="4000" b="1" dirty="0">
                <a:solidFill>
                  <a:srgbClr val="FF3300"/>
                </a:solidFill>
                <a:latin typeface="Angsana New" pitchFamily="18" charset="-34"/>
              </a:rPr>
              <a:t>File)</a:t>
            </a:r>
            <a:r>
              <a:rPr lang="th-TH" dirty="0"/>
              <a:t> </a:t>
            </a:r>
            <a:r>
              <a:rPr lang="th-TH" sz="4000" b="1" dirty="0">
                <a:solidFill>
                  <a:srgbClr val="0000FF"/>
                </a:solidFill>
                <a:latin typeface="Angsana New" pitchFamily="18" charset="-34"/>
              </a:rPr>
              <a:t>เป็นไฟล์ข้อมูลเกี่ยวกับ</a:t>
            </a:r>
          </a:p>
          <a:p>
            <a:r>
              <a:rPr lang="th-TH" sz="4000" b="1" dirty="0">
                <a:solidFill>
                  <a:srgbClr val="0000FF"/>
                </a:solidFill>
                <a:latin typeface="Angsana New" pitchFamily="18" charset="-34"/>
              </a:rPr>
              <a:t>		ตาราง การคำนวณ สร้างด้วย </a:t>
            </a:r>
            <a:r>
              <a:rPr lang="en-US" sz="4000" b="1" dirty="0">
                <a:solidFill>
                  <a:srgbClr val="0000FF"/>
                </a:solidFill>
                <a:latin typeface="Angsana New" pitchFamily="18" charset="-34"/>
              </a:rPr>
              <a:t>Microsoft Excel</a:t>
            </a:r>
            <a:r>
              <a:rPr lang="th-TH" sz="4000" b="1" dirty="0">
                <a:solidFill>
                  <a:srgbClr val="0000FF"/>
                </a:solidFill>
                <a:latin typeface="Angsana New" pitchFamily="18" charset="-34"/>
              </a:rPr>
              <a:t> </a:t>
            </a: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800100" y="3242477"/>
            <a:ext cx="7886700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th-TH" sz="4000" b="1" dirty="0">
                <a:solidFill>
                  <a:srgbClr val="FF3300"/>
                </a:solidFill>
                <a:latin typeface="Angsana New" pitchFamily="18" charset="-34"/>
              </a:rPr>
              <a:t>ไฟล์ภาพยนตร์ หรือไฟล์เพลง</a:t>
            </a:r>
            <a:r>
              <a:rPr lang="th-TH" dirty="0"/>
              <a:t> </a:t>
            </a:r>
            <a:r>
              <a:rPr lang="th-TH" sz="4000" b="1" dirty="0">
                <a:solidFill>
                  <a:srgbClr val="0000FF"/>
                </a:solidFill>
                <a:latin typeface="Angsana New" pitchFamily="18" charset="-34"/>
              </a:rPr>
              <a:t>ไฟล์ที่เก็บข้อมูลเกี่ยวกับ</a:t>
            </a:r>
          </a:p>
          <a:p>
            <a:r>
              <a:rPr lang="th-TH" sz="4000" b="1" dirty="0">
                <a:solidFill>
                  <a:srgbClr val="0000FF"/>
                </a:solidFill>
                <a:latin typeface="Angsana New" pitchFamily="18" charset="-34"/>
              </a:rPr>
              <a:t>		หนัง หรือเพลงโดยเฉพาะ</a:t>
            </a:r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800100" y="4715119"/>
            <a:ext cx="7886700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th-TH" sz="4000" b="1" dirty="0">
                <a:solidFill>
                  <a:srgbClr val="FF3300"/>
                </a:solidFill>
                <a:latin typeface="Angsana New" pitchFamily="18" charset="-34"/>
              </a:rPr>
              <a:t>ไฟล์ที่ไม่ทราบประเภท </a:t>
            </a:r>
            <a:r>
              <a:rPr lang="th-TH" sz="4000" b="1" dirty="0">
                <a:solidFill>
                  <a:srgbClr val="0000FF"/>
                </a:solidFill>
                <a:latin typeface="Angsana New" pitchFamily="18" charset="-34"/>
              </a:rPr>
              <a:t>เป็นไฟล์ที่เครื่องไม่สามารถเปิด</a:t>
            </a:r>
          </a:p>
          <a:p>
            <a:r>
              <a:rPr lang="th-TH" sz="4000" b="1" dirty="0">
                <a:solidFill>
                  <a:srgbClr val="0000FF"/>
                </a:solidFill>
                <a:latin typeface="Angsana New" pitchFamily="18" charset="-34"/>
              </a:rPr>
              <a:t>		ไฟล์ชนิดนี้ได้</a:t>
            </a:r>
          </a:p>
        </p:txBody>
      </p:sp>
      <p:pic>
        <p:nvPicPr>
          <p:cNvPr id="9218" name="Picture 2" descr="C:\Users\Ampa\Desktop\image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450" y="2381250"/>
            <a:ext cx="809625" cy="790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Ampa\Desktop\image4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450" y="3850011"/>
            <a:ext cx="809625" cy="828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Ampa\Desktop\image4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6787" y="5377519"/>
            <a:ext cx="704850" cy="87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1781498"/>
      </p:ext>
    </p:extLst>
  </p:cSld>
  <p:clrMapOvr>
    <a:masterClrMapping/>
  </p:clrMapOvr>
  <p:transition>
    <p:checker dir="vert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1CEB1-DC76-4401-B801-8D491FD2EC78}" type="slidenum">
              <a:rPr lang="en-US"/>
              <a:pPr/>
              <a:t>25</a:t>
            </a:fld>
            <a:endParaRPr lang="th-TH" dirty="0"/>
          </a:p>
        </p:txBody>
      </p:sp>
      <p:sp>
        <p:nvSpPr>
          <p:cNvPr id="96260" name="AutoShape 4"/>
          <p:cNvSpPr>
            <a:spLocks noChangeArrowheads="1"/>
          </p:cNvSpPr>
          <p:nvPr/>
        </p:nvSpPr>
        <p:spPr bwMode="auto">
          <a:xfrm>
            <a:off x="1084263" y="771525"/>
            <a:ext cx="6586537" cy="72072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 dirty="0"/>
              <a:t>ชนิดของไฟล์และโฟลเดอร์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2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1719412" y="1769836"/>
            <a:ext cx="6443276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th-TH" sz="4000" b="1" dirty="0">
                <a:solidFill>
                  <a:srgbClr val="FF3300"/>
                </a:solidFill>
                <a:latin typeface="Angsana New" pitchFamily="18" charset="-34"/>
              </a:rPr>
              <a:t>โฟล์เดอร์ทั่วไป </a:t>
            </a:r>
            <a:r>
              <a:rPr lang="th-TH" sz="4000" b="1" dirty="0">
                <a:solidFill>
                  <a:srgbClr val="0000FF"/>
                </a:solidFill>
                <a:latin typeface="Angsana New" pitchFamily="18" charset="-34"/>
              </a:rPr>
              <a:t>ใช้สำหรับเก็บไฟล์ข้อมูลต่าง ๆ </a:t>
            </a: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1719412" y="2662847"/>
            <a:ext cx="663776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th-TH" sz="4000" b="1" dirty="0">
                <a:solidFill>
                  <a:srgbClr val="FF3300"/>
                </a:solidFill>
                <a:latin typeface="Angsana New" pitchFamily="18" charset="-34"/>
              </a:rPr>
              <a:t>โฟลเดอร์ไฟล์เอกสาร </a:t>
            </a:r>
            <a:r>
              <a:rPr lang="th-TH" sz="4000" b="1" dirty="0">
                <a:solidFill>
                  <a:srgbClr val="0000FF"/>
                </a:solidFill>
                <a:latin typeface="Angsana New" pitchFamily="18" charset="-34"/>
              </a:rPr>
              <a:t>ใช้เก็บเฉพาะไฟล์เอกสาร</a:t>
            </a:r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1719412" y="3701546"/>
            <a:ext cx="703565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th-TH" sz="4000" b="1" dirty="0">
                <a:solidFill>
                  <a:srgbClr val="FF3300"/>
                </a:solidFill>
                <a:latin typeface="Angsana New" pitchFamily="18" charset="-34"/>
              </a:rPr>
              <a:t>โฟลเดอร์ไฟล์รูปภาพ </a:t>
            </a:r>
            <a:r>
              <a:rPr lang="th-TH" sz="4000" b="1" dirty="0">
                <a:solidFill>
                  <a:srgbClr val="0000FF"/>
                </a:solidFill>
                <a:latin typeface="Angsana New" pitchFamily="18" charset="-34"/>
              </a:rPr>
              <a:t>ใช้เก็บไฟล์รูปภาพโดยเฉพาะ</a:t>
            </a:r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1719412" y="4731622"/>
            <a:ext cx="677781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th-TH" sz="4000" b="1" dirty="0">
                <a:solidFill>
                  <a:srgbClr val="FF3300"/>
                </a:solidFill>
                <a:latin typeface="Angsana New" pitchFamily="18" charset="-34"/>
              </a:rPr>
              <a:t>โฟลเดอร์ไฟล์วีดีโอ </a:t>
            </a:r>
            <a:r>
              <a:rPr lang="th-TH" sz="4000" b="1" dirty="0">
                <a:solidFill>
                  <a:srgbClr val="0000FF"/>
                </a:solidFill>
                <a:latin typeface="Angsana New" pitchFamily="18" charset="-34"/>
              </a:rPr>
              <a:t>ใช้เก็บเฉพาะไฟล์ภาพยนตร์</a:t>
            </a:r>
          </a:p>
        </p:txBody>
      </p:sp>
      <p:pic>
        <p:nvPicPr>
          <p:cNvPr id="10242" name="Picture 2" descr="C:\Users\Ampa\Desktop\image4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063" y="1584325"/>
            <a:ext cx="771525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Ampa\Desktop\image4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738" y="2349814"/>
            <a:ext cx="704850" cy="742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Ampa\Desktop\image5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332163"/>
            <a:ext cx="847725" cy="84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C:\Users\Ampa\Desktop\image5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083" y="4551258"/>
            <a:ext cx="695325" cy="742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7723457"/>
      </p:ext>
    </p:extLst>
  </p:cSld>
  <p:clrMapOvr>
    <a:masterClrMapping/>
  </p:clrMapOvr>
  <p:transition>
    <p:checker dir="vert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5A1F1-C544-43F2-9443-64AC60585E72}" type="slidenum">
              <a:rPr lang="en-US"/>
              <a:pPr/>
              <a:t>26</a:t>
            </a:fld>
            <a:endParaRPr lang="th-TH"/>
          </a:p>
        </p:txBody>
      </p:sp>
      <p:sp>
        <p:nvSpPr>
          <p:cNvPr id="100358" name="AutoShape 6"/>
          <p:cNvSpPr>
            <a:spLocks noChangeArrowheads="1"/>
          </p:cNvSpPr>
          <p:nvPr/>
        </p:nvSpPr>
        <p:spPr bwMode="auto">
          <a:xfrm>
            <a:off x="369887" y="836613"/>
            <a:ext cx="7781654" cy="72072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 dirty="0">
                <a:latin typeface="Angsana New" pitchFamily="18" charset="-34"/>
              </a:rPr>
              <a:t>การจัดการไฟล์และโฟล์เดอร์ด้วย </a:t>
            </a:r>
            <a:r>
              <a:rPr lang="en-US" sz="4000" b="1" dirty="0">
                <a:latin typeface="Angsana New" pitchFamily="18" charset="-34"/>
              </a:rPr>
              <a:t>Windows Explorer</a:t>
            </a:r>
            <a:endParaRPr lang="th-TH" sz="4000" b="1" dirty="0">
              <a:latin typeface="Angsana New" pitchFamily="18" charset="-34"/>
            </a:endParaRPr>
          </a:p>
        </p:txBody>
      </p:sp>
      <p:pic>
        <p:nvPicPr>
          <p:cNvPr id="100389" name="Picture 3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138" y="2393950"/>
            <a:ext cx="5784850" cy="3752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0390" name="Rectangle 38"/>
          <p:cNvSpPr>
            <a:spLocks noChangeArrowheads="1"/>
          </p:cNvSpPr>
          <p:nvPr/>
        </p:nvSpPr>
        <p:spPr bwMode="auto">
          <a:xfrm>
            <a:off x="6756400" y="3284538"/>
            <a:ext cx="2003425" cy="1800225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/>
              <a:t>ด้านขวาแสดง</a:t>
            </a:r>
          </a:p>
          <a:p>
            <a:r>
              <a:rPr lang="th-TH"/>
              <a:t>รายชื่อของไฟล์/</a:t>
            </a:r>
          </a:p>
          <a:p>
            <a:r>
              <a:rPr lang="th-TH"/>
              <a:t>โฟลเดอร์ที่อยู่ใน</a:t>
            </a:r>
          </a:p>
          <a:p>
            <a:r>
              <a:rPr lang="th-TH"/>
              <a:t>โฟลเดอร์ด้านซ้าย</a:t>
            </a:r>
          </a:p>
        </p:txBody>
      </p:sp>
      <p:sp>
        <p:nvSpPr>
          <p:cNvPr id="100391" name="Rectangle 39"/>
          <p:cNvSpPr>
            <a:spLocks noChangeArrowheads="1"/>
          </p:cNvSpPr>
          <p:nvPr/>
        </p:nvSpPr>
        <p:spPr bwMode="auto">
          <a:xfrm>
            <a:off x="369888" y="3594100"/>
            <a:ext cx="1914525" cy="2227263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/>
              <a:t>ด้านซ้ายแสดง</a:t>
            </a:r>
          </a:p>
          <a:p>
            <a:r>
              <a:rPr lang="th-TH"/>
              <a:t>โฟลเดอร์ต่าง ๆ</a:t>
            </a:r>
          </a:p>
          <a:p>
            <a:r>
              <a:rPr lang="th-TH"/>
              <a:t>แบบลำดับชั้น</a:t>
            </a:r>
          </a:p>
          <a:p>
            <a:r>
              <a:rPr lang="th-TH"/>
              <a:t>เพื่อสะดวกใน</a:t>
            </a:r>
          </a:p>
          <a:p>
            <a:r>
              <a:rPr lang="th-TH"/>
              <a:t>การเปิดโฟลเดอร์</a:t>
            </a:r>
          </a:p>
        </p:txBody>
      </p:sp>
      <p:sp>
        <p:nvSpPr>
          <p:cNvPr id="100392" name="Rectangle 40"/>
          <p:cNvSpPr>
            <a:spLocks noChangeArrowheads="1"/>
          </p:cNvSpPr>
          <p:nvPr/>
        </p:nvSpPr>
        <p:spPr bwMode="auto">
          <a:xfrm>
            <a:off x="2454275" y="3570288"/>
            <a:ext cx="1538288" cy="2538412"/>
          </a:xfrm>
          <a:prstGeom prst="rect">
            <a:avLst/>
          </a:prstGeom>
          <a:noFill/>
          <a:ln w="28575">
            <a:solidFill>
              <a:srgbClr val="FF3300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h-TH"/>
          </a:p>
        </p:txBody>
      </p:sp>
      <p:sp>
        <p:nvSpPr>
          <p:cNvPr id="100393" name="Rectangle 41"/>
          <p:cNvSpPr>
            <a:spLocks noChangeArrowheads="1"/>
          </p:cNvSpPr>
          <p:nvPr/>
        </p:nvSpPr>
        <p:spPr bwMode="auto">
          <a:xfrm>
            <a:off x="4587875" y="3409950"/>
            <a:ext cx="1757363" cy="1508125"/>
          </a:xfrm>
          <a:prstGeom prst="rect">
            <a:avLst/>
          </a:prstGeom>
          <a:noFill/>
          <a:ln w="28575">
            <a:solidFill>
              <a:srgbClr val="FF3300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h-TH"/>
          </a:p>
        </p:txBody>
      </p:sp>
      <p:sp>
        <p:nvSpPr>
          <p:cNvPr id="100394" name="Line 42"/>
          <p:cNvSpPr>
            <a:spLocks noChangeShapeType="1"/>
          </p:cNvSpPr>
          <p:nvPr/>
        </p:nvSpPr>
        <p:spPr bwMode="auto">
          <a:xfrm flipH="1" flipV="1">
            <a:off x="6145213" y="4038600"/>
            <a:ext cx="709612" cy="14288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100395" name="Line 43"/>
          <p:cNvSpPr>
            <a:spLocks noChangeShapeType="1"/>
          </p:cNvSpPr>
          <p:nvPr/>
        </p:nvSpPr>
        <p:spPr bwMode="auto">
          <a:xfrm flipH="1" flipV="1">
            <a:off x="1760538" y="4530725"/>
            <a:ext cx="709612" cy="14288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100396" name="Rectangle 44"/>
          <p:cNvSpPr>
            <a:spLocks noChangeArrowheads="1"/>
          </p:cNvSpPr>
          <p:nvPr/>
        </p:nvSpPr>
        <p:spPr bwMode="auto">
          <a:xfrm>
            <a:off x="641350" y="1647825"/>
            <a:ext cx="60420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3600" b="1"/>
              <a:t>หน้าต่างของโปรแกรมจะถูกแบ่งออกเป็น 2 ด้าน</a:t>
            </a: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6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ransition>
    <p:checker dir="vert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167B5-F0E7-45A7-8C2F-F0C1D08A8F26}" type="slidenum">
              <a:rPr lang="en-US"/>
              <a:pPr/>
              <a:t>27</a:t>
            </a:fld>
            <a:endParaRPr lang="th-TH"/>
          </a:p>
        </p:txBody>
      </p:sp>
      <p:sp>
        <p:nvSpPr>
          <p:cNvPr id="101380" name="AutoShape 4"/>
          <p:cNvSpPr>
            <a:spLocks noChangeArrowheads="1"/>
          </p:cNvSpPr>
          <p:nvPr/>
        </p:nvSpPr>
        <p:spPr bwMode="auto">
          <a:xfrm>
            <a:off x="1389063" y="792163"/>
            <a:ext cx="6096000" cy="72072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>
                <a:latin typeface="Angsana New" pitchFamily="18" charset="-34"/>
              </a:rPr>
              <a:t>การจัดการไฟล์ด้วย </a:t>
            </a:r>
            <a:r>
              <a:rPr lang="en-US" sz="4000" b="1">
                <a:latin typeface="Angsana New" pitchFamily="18" charset="-34"/>
              </a:rPr>
              <a:t>Windows Explorer</a:t>
            </a:r>
            <a:endParaRPr lang="th-TH" sz="4000" b="1">
              <a:latin typeface="Angsana New" pitchFamily="18" charset="-34"/>
            </a:endParaRPr>
          </a:p>
        </p:txBody>
      </p:sp>
      <p:sp>
        <p:nvSpPr>
          <p:cNvPr id="101389" name="Rectangle 13"/>
          <p:cNvSpPr>
            <a:spLocks noChangeArrowheads="1"/>
          </p:cNvSpPr>
          <p:nvPr/>
        </p:nvSpPr>
        <p:spPr bwMode="auto">
          <a:xfrm>
            <a:off x="530225" y="1641475"/>
            <a:ext cx="7489825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3600" b="1">
                <a:latin typeface="Angsana New" pitchFamily="18" charset="-34"/>
              </a:rPr>
              <a:t>วิธีเรียกใช้โปรแกรม Windows Explorer</a:t>
            </a:r>
          </a:p>
          <a:p>
            <a:r>
              <a:rPr lang="th-TH" sz="3600" b="1">
                <a:latin typeface="Angsana New" pitchFamily="18" charset="-34"/>
              </a:rPr>
              <a:t>สามารถเรียกใช้โปรแกรมได้ 2 วิธี ดังนี้</a:t>
            </a:r>
          </a:p>
        </p:txBody>
      </p:sp>
      <p:sp>
        <p:nvSpPr>
          <p:cNvPr id="101390" name="Rectangle 14"/>
          <p:cNvSpPr>
            <a:spLocks noChangeArrowheads="1"/>
          </p:cNvSpPr>
          <p:nvPr/>
        </p:nvSpPr>
        <p:spPr bwMode="auto">
          <a:xfrm>
            <a:off x="630238" y="2801938"/>
            <a:ext cx="493395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b="1">
                <a:latin typeface="Angsana New" pitchFamily="18" charset="-34"/>
              </a:rPr>
              <a:t>วิธีที่ 1    คลิกที่ Start --&gt; All Programs --&gt; </a:t>
            </a:r>
          </a:p>
          <a:p>
            <a:r>
              <a:rPr lang="th-TH" b="1">
                <a:latin typeface="Angsana New" pitchFamily="18" charset="-34"/>
              </a:rPr>
              <a:t>              Accessories--&gt;Windows Explorer</a:t>
            </a:r>
          </a:p>
        </p:txBody>
      </p:sp>
      <p:sp>
        <p:nvSpPr>
          <p:cNvPr id="101391" name="Rectangle 15"/>
          <p:cNvSpPr>
            <a:spLocks noChangeArrowheads="1"/>
          </p:cNvSpPr>
          <p:nvPr/>
        </p:nvSpPr>
        <p:spPr bwMode="auto">
          <a:xfrm>
            <a:off x="4027488" y="4630738"/>
            <a:ext cx="4392612" cy="1373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b="1">
                <a:latin typeface="Angsana New" pitchFamily="18" charset="-34"/>
              </a:rPr>
              <a:t>วิธีที่ 2</a:t>
            </a:r>
          </a:p>
          <a:p>
            <a:r>
              <a:rPr lang="th-TH" b="1">
                <a:latin typeface="Angsana New" pitchFamily="18" charset="-34"/>
              </a:rPr>
              <a:t>     คลิกขวาที่ปุ่ม Start ปรากฎเมนูลัด</a:t>
            </a:r>
          </a:p>
          <a:p>
            <a:r>
              <a:rPr lang="th-TH" b="1">
                <a:latin typeface="Angsana New" pitchFamily="18" charset="-34"/>
              </a:rPr>
              <a:t>     คลิกที่ Explore </a:t>
            </a:r>
          </a:p>
        </p:txBody>
      </p:sp>
      <p:pic>
        <p:nvPicPr>
          <p:cNvPr id="101392" name="Picture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8475" y="1754188"/>
            <a:ext cx="3262313" cy="2697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1393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963" y="3846513"/>
            <a:ext cx="3022600" cy="269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3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ransition>
    <p:checker dir="vert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71856-51CE-4FB8-8F7C-12D3321E26BC}" type="slidenum">
              <a:rPr lang="en-US"/>
              <a:pPr/>
              <a:t>28</a:t>
            </a:fld>
            <a:endParaRPr lang="th-TH"/>
          </a:p>
        </p:txBody>
      </p:sp>
      <p:sp>
        <p:nvSpPr>
          <p:cNvPr id="102404" name="AutoShape 4"/>
          <p:cNvSpPr>
            <a:spLocks noChangeArrowheads="1"/>
          </p:cNvSpPr>
          <p:nvPr/>
        </p:nvSpPr>
        <p:spPr bwMode="auto">
          <a:xfrm>
            <a:off x="368300" y="793750"/>
            <a:ext cx="8580438" cy="72072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 dirty="0">
                <a:latin typeface="Angsana New" pitchFamily="18" charset="-34"/>
              </a:rPr>
              <a:t>การเปลี่ยนหน้าต่าง </a:t>
            </a:r>
            <a:r>
              <a:rPr lang="en-US" sz="4000" b="1" dirty="0">
                <a:latin typeface="Angsana New" pitchFamily="18" charset="-34"/>
              </a:rPr>
              <a:t>My Computer </a:t>
            </a:r>
            <a:r>
              <a:rPr lang="th-TH" sz="4000" b="1" dirty="0">
                <a:latin typeface="Angsana New" pitchFamily="18" charset="-34"/>
              </a:rPr>
              <a:t>เป็น </a:t>
            </a:r>
            <a:r>
              <a:rPr lang="en-US" sz="4000" b="1" dirty="0">
                <a:latin typeface="Angsana New" pitchFamily="18" charset="-34"/>
              </a:rPr>
              <a:t>Windows Explorer</a:t>
            </a:r>
            <a:endParaRPr lang="th-TH" sz="4000" b="1" dirty="0">
              <a:latin typeface="Angsana New" pitchFamily="18" charset="-34"/>
            </a:endParaRPr>
          </a:p>
        </p:txBody>
      </p:sp>
      <p:pic>
        <p:nvPicPr>
          <p:cNvPr id="102410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2701" y="2381580"/>
            <a:ext cx="5512924" cy="3985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9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20" name="Text Box 12"/>
          <p:cNvSpPr txBox="1">
            <a:spLocks noChangeArrowheads="1"/>
          </p:cNvSpPr>
          <p:nvPr/>
        </p:nvSpPr>
        <p:spPr bwMode="auto">
          <a:xfrm>
            <a:off x="4572000" y="1667417"/>
            <a:ext cx="3869473" cy="52322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5334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9906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4478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9050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3622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8194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32766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7338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41910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r>
              <a:rPr lang="en-US" b="1" dirty="0">
                <a:latin typeface="Angsana New" pitchFamily="18" charset="-34"/>
              </a:rPr>
              <a:t>1. </a:t>
            </a:r>
            <a:r>
              <a:rPr lang="th-TH" b="1" dirty="0">
                <a:latin typeface="Angsana New" pitchFamily="18" charset="-34"/>
              </a:rPr>
              <a:t>เปิดหน้าต่างไอคอน </a:t>
            </a:r>
            <a:r>
              <a:rPr lang="en-US" b="1" dirty="0">
                <a:latin typeface="Angsana New" pitchFamily="18" charset="-34"/>
              </a:rPr>
              <a:t>My Computer</a:t>
            </a:r>
            <a:endParaRPr lang="th-TH" b="1" dirty="0">
              <a:latin typeface="Angsana New" pitchFamily="18" charset="-34"/>
            </a:endParaRPr>
          </a:p>
        </p:txBody>
      </p:sp>
      <p:sp>
        <p:nvSpPr>
          <p:cNvPr id="21" name="Text Box 12"/>
          <p:cNvSpPr txBox="1">
            <a:spLocks noChangeArrowheads="1"/>
          </p:cNvSpPr>
          <p:nvPr/>
        </p:nvSpPr>
        <p:spPr bwMode="auto">
          <a:xfrm>
            <a:off x="5292298" y="3292057"/>
            <a:ext cx="3561770" cy="954107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5334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9906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4478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9050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3622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8194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32766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7338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41910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r>
              <a:rPr lang="en-US" b="1" dirty="0">
                <a:latin typeface="Angsana New" pitchFamily="18" charset="-34"/>
              </a:rPr>
              <a:t>2. </a:t>
            </a:r>
            <a:r>
              <a:rPr lang="th-TH" b="1" dirty="0">
                <a:latin typeface="Angsana New" pitchFamily="18" charset="-34"/>
              </a:rPr>
              <a:t>คลิกที่ปุ่ม </a:t>
            </a:r>
            <a:r>
              <a:rPr lang="en-US" b="1" dirty="0">
                <a:latin typeface="Angsana New" pitchFamily="18" charset="-34"/>
              </a:rPr>
              <a:t>Folders </a:t>
            </a:r>
            <a:r>
              <a:rPr lang="th-TH" b="1" dirty="0">
                <a:latin typeface="Angsana New" pitchFamily="18" charset="-34"/>
              </a:rPr>
              <a:t>จะเปลี่ยนเป็น</a:t>
            </a:r>
          </a:p>
          <a:p>
            <a:r>
              <a:rPr lang="th-TH" b="1" dirty="0">
                <a:latin typeface="Angsana New" pitchFamily="18" charset="-34"/>
              </a:rPr>
              <a:t>หน้าต่าง </a:t>
            </a:r>
            <a:r>
              <a:rPr lang="en-US" b="1" dirty="0">
                <a:latin typeface="Angsana New" pitchFamily="18" charset="-34"/>
              </a:rPr>
              <a:t>Windows Explorer</a:t>
            </a:r>
            <a:endParaRPr lang="th-TH" b="1" dirty="0">
              <a:latin typeface="Angsana New" pitchFamily="18" charset="-34"/>
            </a:endParaRPr>
          </a:p>
        </p:txBody>
      </p:sp>
      <p:cxnSp>
        <p:nvCxnSpPr>
          <p:cNvPr id="3" name="Straight Connector 2"/>
          <p:cNvCxnSpPr>
            <a:stCxn id="20" idx="1"/>
          </p:cNvCxnSpPr>
          <p:nvPr/>
        </p:nvCxnSpPr>
        <p:spPr>
          <a:xfrm flipH="1">
            <a:off x="4149163" y="1929027"/>
            <a:ext cx="422837" cy="0"/>
          </a:xfrm>
          <a:prstGeom prst="line">
            <a:avLst/>
          </a:prstGeom>
          <a:ln w="1905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>
            <a:endCxn id="102410" idx="0"/>
          </p:cNvCxnSpPr>
          <p:nvPr/>
        </p:nvCxnSpPr>
        <p:spPr>
          <a:xfrm>
            <a:off x="4149163" y="1929027"/>
            <a:ext cx="0" cy="452553"/>
          </a:xfrm>
          <a:prstGeom prst="straightConnector1">
            <a:avLst/>
          </a:prstGeom>
          <a:ln w="19050">
            <a:solidFill>
              <a:srgbClr val="FF33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3902927" y="3757825"/>
            <a:ext cx="1389372" cy="0"/>
          </a:xfrm>
          <a:prstGeom prst="line">
            <a:avLst/>
          </a:prstGeom>
          <a:ln w="1905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3891776" y="3292057"/>
            <a:ext cx="0" cy="477053"/>
          </a:xfrm>
          <a:prstGeom prst="straightConnector1">
            <a:avLst/>
          </a:prstGeom>
          <a:ln w="19050">
            <a:solidFill>
              <a:srgbClr val="FF33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checker dir="vert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71856-51CE-4FB8-8F7C-12D3321E26BC}" type="slidenum">
              <a:rPr lang="en-US"/>
              <a:pPr/>
              <a:t>29</a:t>
            </a:fld>
            <a:endParaRPr lang="th-TH"/>
          </a:p>
        </p:txBody>
      </p:sp>
      <p:sp>
        <p:nvSpPr>
          <p:cNvPr id="102404" name="AutoShape 4"/>
          <p:cNvSpPr>
            <a:spLocks noChangeArrowheads="1"/>
          </p:cNvSpPr>
          <p:nvPr/>
        </p:nvSpPr>
        <p:spPr bwMode="auto">
          <a:xfrm>
            <a:off x="1679575" y="793750"/>
            <a:ext cx="6096000" cy="72072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>
                <a:latin typeface="Angsana New" pitchFamily="18" charset="-34"/>
              </a:rPr>
              <a:t>การแสดงโฟลเดอร์ย่อยต่าง ๆ</a:t>
            </a:r>
          </a:p>
        </p:txBody>
      </p:sp>
      <p:pic>
        <p:nvPicPr>
          <p:cNvPr id="102410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300" y="2074863"/>
            <a:ext cx="4589463" cy="331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411" name="Rectangle 11"/>
          <p:cNvSpPr>
            <a:spLocks noChangeArrowheads="1"/>
          </p:cNvSpPr>
          <p:nvPr/>
        </p:nvSpPr>
        <p:spPr bwMode="auto">
          <a:xfrm>
            <a:off x="4984750" y="2259013"/>
            <a:ext cx="3917950" cy="1373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533400" indent="-533400"/>
            <a:r>
              <a:rPr lang="en-US">
                <a:latin typeface="Angsana New" pitchFamily="18" charset="-34"/>
              </a:rPr>
              <a:t>1. </a:t>
            </a:r>
            <a:r>
              <a:rPr lang="th-TH">
                <a:latin typeface="Angsana New" pitchFamily="18" charset="-34"/>
              </a:rPr>
              <a:t>คลิกเครื่องหมายบวก    จะเปลี่ยนเป็น   </a:t>
            </a:r>
          </a:p>
          <a:p>
            <a:pPr marL="533400" indent="-533400"/>
            <a:r>
              <a:rPr lang="th-TH">
                <a:latin typeface="Angsana New" pitchFamily="18" charset="-34"/>
              </a:rPr>
              <a:t>    เครื่องหมายลบ      จะแสดงโฟลเดอร์</a:t>
            </a:r>
          </a:p>
          <a:p>
            <a:pPr marL="533400" indent="-533400"/>
            <a:r>
              <a:rPr lang="th-TH">
                <a:latin typeface="Angsana New" pitchFamily="18" charset="-34"/>
              </a:rPr>
              <a:t>    ย่อย ๆ ภายในโฟลเดอร์ใหญ่</a:t>
            </a:r>
          </a:p>
        </p:txBody>
      </p:sp>
      <p:sp>
        <p:nvSpPr>
          <p:cNvPr id="102412" name="Rectangle 12"/>
          <p:cNvSpPr>
            <a:spLocks noChangeArrowheads="1"/>
          </p:cNvSpPr>
          <p:nvPr/>
        </p:nvSpPr>
        <p:spPr bwMode="auto">
          <a:xfrm>
            <a:off x="5000625" y="3549650"/>
            <a:ext cx="3948113" cy="2441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>
                <a:latin typeface="Angsana New" pitchFamily="18" charset="-34"/>
              </a:rPr>
              <a:t>2. คลิกเครื่องหมายลบ       จะเปลี่ยน</a:t>
            </a:r>
          </a:p>
          <a:p>
            <a:r>
              <a:rPr lang="th-TH">
                <a:latin typeface="Angsana New" pitchFamily="18" charset="-34"/>
              </a:rPr>
              <a:t>    เป็นเครื่องหมายบวก      จะซ่อน</a:t>
            </a:r>
          </a:p>
          <a:p>
            <a:r>
              <a:rPr lang="th-TH">
                <a:latin typeface="Angsana New" pitchFamily="18" charset="-34"/>
              </a:rPr>
              <a:t>   ไม่แสดงโฟลเดอร์ย่อย ๆ ภายใน </a:t>
            </a:r>
          </a:p>
          <a:p>
            <a:r>
              <a:rPr lang="th-TH">
                <a:latin typeface="Angsana New" pitchFamily="18" charset="-34"/>
              </a:rPr>
              <a:t>   โฟลเดอร์ใหญ่</a:t>
            </a:r>
          </a:p>
          <a:p>
            <a:pPr>
              <a:spcBef>
                <a:spcPct val="50000"/>
              </a:spcBef>
            </a:pPr>
            <a:r>
              <a:rPr lang="th-TH">
                <a:latin typeface="Angsana New" pitchFamily="18" charset="-34"/>
              </a:rPr>
              <a:t> </a:t>
            </a:r>
          </a:p>
        </p:txBody>
      </p:sp>
      <p:pic>
        <p:nvPicPr>
          <p:cNvPr id="102413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1550" y="4146550"/>
            <a:ext cx="190500" cy="19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14" name="Picture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3550" y="2849563"/>
            <a:ext cx="190500" cy="20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15" name="Picture 1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338" y="3705225"/>
            <a:ext cx="190500" cy="20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16" name="Picture 1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9963" y="2417763"/>
            <a:ext cx="190500" cy="19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417" name="Line 17"/>
          <p:cNvSpPr>
            <a:spLocks noChangeShapeType="1"/>
          </p:cNvSpPr>
          <p:nvPr/>
        </p:nvSpPr>
        <p:spPr bwMode="auto">
          <a:xfrm flipH="1" flipV="1">
            <a:off x="457200" y="3509963"/>
            <a:ext cx="12700" cy="26035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102418" name="Line 18"/>
          <p:cNvSpPr>
            <a:spLocks noChangeShapeType="1"/>
          </p:cNvSpPr>
          <p:nvPr/>
        </p:nvSpPr>
        <p:spPr bwMode="auto">
          <a:xfrm>
            <a:off x="458788" y="3768725"/>
            <a:ext cx="4573587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102419" name="Line 19"/>
          <p:cNvSpPr>
            <a:spLocks noChangeShapeType="1"/>
          </p:cNvSpPr>
          <p:nvPr/>
        </p:nvSpPr>
        <p:spPr bwMode="auto">
          <a:xfrm flipH="1">
            <a:off x="503238" y="2593975"/>
            <a:ext cx="3175" cy="7112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102420" name="Line 20"/>
          <p:cNvSpPr>
            <a:spLocks noChangeShapeType="1"/>
          </p:cNvSpPr>
          <p:nvPr/>
        </p:nvSpPr>
        <p:spPr bwMode="auto">
          <a:xfrm flipV="1">
            <a:off x="485775" y="2554288"/>
            <a:ext cx="4621213" cy="28575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9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  <p:extLst>
      <p:ext uri="{BB962C8B-B14F-4D97-AF65-F5344CB8AC3E}">
        <p14:creationId xmlns:p14="http://schemas.microsoft.com/office/powerpoint/2010/main" val="66677128"/>
      </p:ext>
    </p:extLst>
  </p:cSld>
  <p:clrMapOvr>
    <a:masterClrMapping/>
  </p:clrMapOvr>
  <p:transition>
    <p:checke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7" name="AutoShape 5"/>
          <p:cNvSpPr>
            <a:spLocks noChangeArrowheads="1"/>
          </p:cNvSpPr>
          <p:nvPr/>
        </p:nvSpPr>
        <p:spPr bwMode="auto">
          <a:xfrm>
            <a:off x="277813" y="903288"/>
            <a:ext cx="5543550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 dirty="0"/>
              <a:t>ชุดโปรแกรมวินโดวส์ </a:t>
            </a:r>
            <a:r>
              <a:rPr lang="en-US" sz="4000" b="1" dirty="0"/>
              <a:t>XP</a:t>
            </a:r>
            <a:endParaRPr lang="th-TH" sz="4000" b="1" dirty="0"/>
          </a:p>
        </p:txBody>
      </p:sp>
      <p:sp>
        <p:nvSpPr>
          <p:cNvPr id="25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 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27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2" name="Rectangle: Rounded Corners 1"/>
          <p:cNvSpPr/>
          <p:nvPr/>
        </p:nvSpPr>
        <p:spPr>
          <a:xfrm>
            <a:off x="281531" y="2291580"/>
            <a:ext cx="8019934" cy="724829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3333CC"/>
                </a:solidFill>
                <a:latin typeface="Angsana New" pitchFamily="18" charset="-34"/>
              </a:rPr>
              <a:t>Windows XP </a:t>
            </a:r>
            <a:r>
              <a:rPr lang="en-US" sz="4800" b="1" dirty="0">
                <a:solidFill>
                  <a:srgbClr val="FF0000"/>
                </a:solidFill>
                <a:latin typeface="Angsana New" pitchFamily="18" charset="-34"/>
              </a:rPr>
              <a:t>Home Edition</a:t>
            </a:r>
            <a:endParaRPr lang="th-TH" sz="4800" dirty="0"/>
          </a:p>
        </p:txBody>
      </p:sp>
      <p:sp>
        <p:nvSpPr>
          <p:cNvPr id="32" name="Rectangle: Rounded Corners 31"/>
          <p:cNvSpPr/>
          <p:nvPr/>
        </p:nvSpPr>
        <p:spPr>
          <a:xfrm>
            <a:off x="277816" y="3402988"/>
            <a:ext cx="8019934" cy="724829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3333CC"/>
                </a:solidFill>
                <a:latin typeface="Angsana New" pitchFamily="18" charset="-34"/>
              </a:rPr>
              <a:t>Windows XP </a:t>
            </a:r>
            <a:r>
              <a:rPr lang="en-US" sz="4800" b="1" dirty="0">
                <a:solidFill>
                  <a:srgbClr val="FF0000"/>
                </a:solidFill>
                <a:latin typeface="Angsana New" pitchFamily="18" charset="-34"/>
              </a:rPr>
              <a:t>Professional</a:t>
            </a:r>
            <a:endParaRPr lang="th-TH" sz="4800" dirty="0"/>
          </a:p>
        </p:txBody>
      </p:sp>
      <p:sp>
        <p:nvSpPr>
          <p:cNvPr id="33" name="Rectangle: Rounded Corners 32"/>
          <p:cNvSpPr/>
          <p:nvPr/>
        </p:nvSpPr>
        <p:spPr>
          <a:xfrm>
            <a:off x="277813" y="4596163"/>
            <a:ext cx="8019934" cy="724829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3333CC"/>
                </a:solidFill>
                <a:latin typeface="Angsana New" pitchFamily="18" charset="-34"/>
              </a:rPr>
              <a:t>Windows XP </a:t>
            </a:r>
            <a:r>
              <a:rPr lang="en-US" sz="4800" b="1" dirty="0">
                <a:solidFill>
                  <a:srgbClr val="FF0000"/>
                </a:solidFill>
                <a:latin typeface="Angsana New" pitchFamily="18" charset="-34"/>
              </a:rPr>
              <a:t>64 Bit Edition</a:t>
            </a:r>
            <a:endParaRPr lang="th-TH" sz="4800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fld id="{C40E3D47-5518-4F4C-AF38-94AC1432559A}" type="slidenum">
              <a:rPr lang="en-US"/>
              <a:pPr/>
              <a:t>3</a:t>
            </a:fld>
            <a:endParaRPr lang="th-TH" dirty="0"/>
          </a:p>
        </p:txBody>
      </p:sp>
    </p:spTree>
  </p:cSld>
  <p:clrMapOvr>
    <a:masterClrMapping/>
  </p:clrMapOvr>
  <p:transition>
    <p:checker dir="vert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71856-51CE-4FB8-8F7C-12D3321E26BC}" type="slidenum">
              <a:rPr lang="en-US"/>
              <a:pPr/>
              <a:t>30</a:t>
            </a:fld>
            <a:endParaRPr lang="th-TH"/>
          </a:p>
        </p:txBody>
      </p:sp>
      <p:sp>
        <p:nvSpPr>
          <p:cNvPr id="102404" name="AutoShape 4"/>
          <p:cNvSpPr>
            <a:spLocks noChangeArrowheads="1"/>
          </p:cNvSpPr>
          <p:nvPr/>
        </p:nvSpPr>
        <p:spPr bwMode="auto">
          <a:xfrm>
            <a:off x="1237785" y="793750"/>
            <a:ext cx="6979580" cy="72072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 dirty="0">
                <a:latin typeface="Angsana New" pitchFamily="18" charset="-34"/>
              </a:rPr>
              <a:t>การแสดงไฟล์หรือข้อมูลที่เก็บอยู่ในโฟลเดอร์</a:t>
            </a: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9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20" name="Text Box 12"/>
          <p:cNvSpPr txBox="1">
            <a:spLocks noChangeArrowheads="1"/>
          </p:cNvSpPr>
          <p:nvPr/>
        </p:nvSpPr>
        <p:spPr bwMode="auto">
          <a:xfrm>
            <a:off x="4572000" y="1885137"/>
            <a:ext cx="3869473" cy="954107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5334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9906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4478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9050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3622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8194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32766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7338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41910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r>
              <a:rPr lang="en-US" b="1" dirty="0">
                <a:latin typeface="Angsana New" pitchFamily="18" charset="-34"/>
              </a:rPr>
              <a:t>1. </a:t>
            </a:r>
            <a:r>
              <a:rPr lang="th-TH" b="1" dirty="0" smtClean="0">
                <a:latin typeface="Angsana New" pitchFamily="18" charset="-34"/>
              </a:rPr>
              <a:t>คลิกโฟลเดอร์ </a:t>
            </a:r>
            <a:r>
              <a:rPr lang="en-US" b="1" dirty="0">
                <a:latin typeface="Angsana New" pitchFamily="18" charset="-34"/>
              </a:rPr>
              <a:t>My </a:t>
            </a:r>
            <a:r>
              <a:rPr lang="en-US" b="1" dirty="0" smtClean="0">
                <a:latin typeface="Angsana New" pitchFamily="18" charset="-34"/>
              </a:rPr>
              <a:t>Document--&gt;</a:t>
            </a:r>
            <a:r>
              <a:rPr lang="th-TH" b="1" dirty="0" smtClean="0">
                <a:latin typeface="Angsana New" pitchFamily="18" charset="-34"/>
              </a:rPr>
              <a:t>และคลิกโฟลเดอร์ </a:t>
            </a:r>
            <a:r>
              <a:rPr lang="en-US" b="1" dirty="0">
                <a:latin typeface="Angsana New" pitchFamily="18" charset="-34"/>
              </a:rPr>
              <a:t>My Pictures</a:t>
            </a:r>
            <a:endParaRPr lang="th-TH" b="1" dirty="0">
              <a:latin typeface="Angsana New" pitchFamily="18" charset="-34"/>
            </a:endParaRPr>
          </a:p>
        </p:txBody>
      </p:sp>
      <p:sp>
        <p:nvSpPr>
          <p:cNvPr id="21" name="Text Box 12"/>
          <p:cNvSpPr txBox="1">
            <a:spLocks noChangeArrowheads="1"/>
          </p:cNvSpPr>
          <p:nvPr/>
        </p:nvSpPr>
        <p:spPr bwMode="auto">
          <a:xfrm>
            <a:off x="4572000" y="2838386"/>
            <a:ext cx="3869473" cy="1384995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5334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9906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4478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9050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362200" indent="-5334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8194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32766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7338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4191000" indent="-533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r>
              <a:rPr lang="en-US" b="1" dirty="0">
                <a:latin typeface="Angsana New" pitchFamily="18" charset="-34"/>
              </a:rPr>
              <a:t>2. </a:t>
            </a:r>
            <a:r>
              <a:rPr lang="th-TH" b="1" dirty="0">
                <a:latin typeface="Angsana New" pitchFamily="18" charset="-34"/>
              </a:rPr>
              <a:t>ไฟล์ที่เก็บอยู่ในโฟลเดอร์ </a:t>
            </a:r>
            <a:r>
              <a:rPr lang="en-US" b="1" dirty="0" smtClean="0">
                <a:latin typeface="Angsana New" pitchFamily="18" charset="-34"/>
              </a:rPr>
              <a:t/>
            </a:r>
            <a:br>
              <a:rPr lang="en-US" b="1" dirty="0" smtClean="0">
                <a:latin typeface="Angsana New" pitchFamily="18" charset="-34"/>
              </a:rPr>
            </a:br>
            <a:r>
              <a:rPr lang="en-US" b="1" dirty="0" smtClean="0">
                <a:latin typeface="Angsana New" pitchFamily="18" charset="-34"/>
              </a:rPr>
              <a:t>My </a:t>
            </a:r>
            <a:r>
              <a:rPr lang="en-US" b="1" dirty="0">
                <a:latin typeface="Angsana New" pitchFamily="18" charset="-34"/>
              </a:rPr>
              <a:t>Pictures </a:t>
            </a:r>
            <a:r>
              <a:rPr lang="th-TH" b="1" dirty="0">
                <a:latin typeface="Angsana New" pitchFamily="18" charset="-34"/>
              </a:rPr>
              <a:t>จะแสดงอยู่ช่องด้านขวา</a:t>
            </a:r>
          </a:p>
        </p:txBody>
      </p:sp>
      <p:pic>
        <p:nvPicPr>
          <p:cNvPr id="11266" name="Picture 2" descr="C:\Users\Ampa\Desktop\image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897" y="1817899"/>
            <a:ext cx="3790950" cy="2695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016401"/>
      </p:ext>
    </p:extLst>
  </p:cSld>
  <p:clrMapOvr>
    <a:masterClrMapping/>
  </p:clrMapOvr>
  <p:transition>
    <p:checker dir="vert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C55B5-9925-40C4-A2A2-917B7E190718}" type="slidenum">
              <a:rPr lang="en-US"/>
              <a:pPr/>
              <a:t>31</a:t>
            </a:fld>
            <a:endParaRPr lang="th-TH"/>
          </a:p>
        </p:txBody>
      </p:sp>
      <p:sp>
        <p:nvSpPr>
          <p:cNvPr id="103428" name="AutoShape 4"/>
          <p:cNvSpPr>
            <a:spLocks noChangeArrowheads="1"/>
          </p:cNvSpPr>
          <p:nvPr/>
        </p:nvSpPr>
        <p:spPr bwMode="auto">
          <a:xfrm>
            <a:off x="2433638" y="822325"/>
            <a:ext cx="4610100" cy="72072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>
                <a:latin typeface="Angsana New" pitchFamily="18" charset="-34"/>
              </a:rPr>
              <a:t>การสร้างโฟลเดอร์ใหม่</a:t>
            </a:r>
          </a:p>
        </p:txBody>
      </p:sp>
      <p:sp>
        <p:nvSpPr>
          <p:cNvPr id="103440" name="Rectangle 16"/>
          <p:cNvSpPr>
            <a:spLocks noChangeArrowheads="1"/>
          </p:cNvSpPr>
          <p:nvPr/>
        </p:nvSpPr>
        <p:spPr bwMode="auto">
          <a:xfrm>
            <a:off x="411163" y="1635125"/>
            <a:ext cx="8181975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thaiDist"/>
            <a:r>
              <a:rPr lang="th-TH" sz="2400" b="1" dirty="0"/>
              <a:t>	 </a:t>
            </a:r>
            <a:r>
              <a:rPr lang="th-TH" sz="3600" b="1" dirty="0">
                <a:solidFill>
                  <a:srgbClr val="3333CC"/>
                </a:solidFill>
                <a:latin typeface="Angsana New" pitchFamily="18" charset="-34"/>
              </a:rPr>
              <a:t>การจัดการไฟล์ให้เป็นหมวดหมู่ โดยการแยกเก็บไว้ในโฟลเดอร์เพื่อสะดวกในการค้นหาภายหน้า การสร้างโฟลเดอร์สามารถทำได้ดังนี้</a:t>
            </a:r>
          </a:p>
        </p:txBody>
      </p:sp>
      <p:pic>
        <p:nvPicPr>
          <p:cNvPr id="103441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340"/>
          <a:stretch>
            <a:fillRect/>
          </a:stretch>
        </p:blipFill>
        <p:spPr bwMode="auto">
          <a:xfrm>
            <a:off x="458788" y="3746500"/>
            <a:ext cx="3744912" cy="162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42" name="Picture 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5125" y="3756025"/>
            <a:ext cx="3906838" cy="247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3443" name="Rectangle 19"/>
          <p:cNvSpPr>
            <a:spLocks noChangeArrowheads="1"/>
          </p:cNvSpPr>
          <p:nvPr/>
        </p:nvSpPr>
        <p:spPr bwMode="auto">
          <a:xfrm>
            <a:off x="576263" y="3690938"/>
            <a:ext cx="3557587" cy="519112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b="1">
                <a:latin typeface="Angsana New" pitchFamily="18" charset="-34"/>
              </a:rPr>
              <a:t>1</a:t>
            </a:r>
            <a:r>
              <a:rPr lang="th-TH" b="1">
                <a:latin typeface="Angsana New" pitchFamily="18" charset="-34"/>
              </a:rPr>
              <a:t>. คลิกที่เมนู File --&gt;New--&gt;Folder</a:t>
            </a:r>
          </a:p>
        </p:txBody>
      </p:sp>
      <p:sp>
        <p:nvSpPr>
          <p:cNvPr id="103444" name="Rectangle 20"/>
          <p:cNvSpPr>
            <a:spLocks noChangeArrowheads="1"/>
          </p:cNvSpPr>
          <p:nvPr/>
        </p:nvSpPr>
        <p:spPr bwMode="auto">
          <a:xfrm>
            <a:off x="4406900" y="3863975"/>
            <a:ext cx="4286250" cy="94615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b="1">
                <a:latin typeface="Angsana New" pitchFamily="18" charset="-34"/>
              </a:rPr>
              <a:t>2</a:t>
            </a:r>
            <a:r>
              <a:rPr lang="th-TH" b="1">
                <a:latin typeface="Angsana New" pitchFamily="18" charset="-34"/>
              </a:rPr>
              <a:t>. ปรากฏ </a:t>
            </a:r>
            <a:r>
              <a:rPr lang="en-US" b="1">
                <a:latin typeface="Angsana New" pitchFamily="18" charset="-34"/>
              </a:rPr>
              <a:t>New Folder </a:t>
            </a:r>
            <a:r>
              <a:rPr lang="th-TH" b="1">
                <a:latin typeface="Angsana New" pitchFamily="18" charset="-34"/>
              </a:rPr>
              <a:t>ให้พิมพ์ชื่อโฟลเดอร์</a:t>
            </a:r>
          </a:p>
          <a:p>
            <a:r>
              <a:rPr lang="th-TH" b="1">
                <a:latin typeface="Angsana New" pitchFamily="18" charset="-34"/>
              </a:rPr>
              <a:t>    ที่ต้องการเช่น รูปภาพส่วนตัว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3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ransition>
    <p:checker dir="vert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389D6-7D4A-494D-93F6-FB4FEA24025F}" type="slidenum">
              <a:rPr lang="en-US"/>
              <a:pPr/>
              <a:t>32</a:t>
            </a:fld>
            <a:endParaRPr lang="th-TH"/>
          </a:p>
        </p:txBody>
      </p:sp>
      <p:sp>
        <p:nvSpPr>
          <p:cNvPr id="104452" name="AutoShape 4"/>
          <p:cNvSpPr>
            <a:spLocks noChangeArrowheads="1"/>
          </p:cNvSpPr>
          <p:nvPr/>
        </p:nvSpPr>
        <p:spPr bwMode="auto">
          <a:xfrm>
            <a:off x="488950" y="808038"/>
            <a:ext cx="4610100" cy="72072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>
                <a:latin typeface="Angsana New" pitchFamily="18" charset="-34"/>
              </a:rPr>
              <a:t>วิธีการเลือกไฟล์</a:t>
            </a:r>
          </a:p>
        </p:txBody>
      </p:sp>
      <p:sp>
        <p:nvSpPr>
          <p:cNvPr id="104453" name="Rectangle 5"/>
          <p:cNvSpPr>
            <a:spLocks noChangeArrowheads="1"/>
          </p:cNvSpPr>
          <p:nvPr/>
        </p:nvSpPr>
        <p:spPr bwMode="auto">
          <a:xfrm>
            <a:off x="484188" y="1679575"/>
            <a:ext cx="52927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3600" b="1">
                <a:solidFill>
                  <a:srgbClr val="3333CC"/>
                </a:solidFill>
                <a:latin typeface="Angsana New" pitchFamily="18" charset="-34"/>
              </a:rPr>
              <a:t>การเลือกไฟล์มีวิธีการเลือกอยู่</a:t>
            </a:r>
            <a:r>
              <a:rPr lang="th-TH" b="1"/>
              <a:t> </a:t>
            </a:r>
            <a:r>
              <a:rPr lang="th-TH" sz="3600" b="1">
                <a:solidFill>
                  <a:srgbClr val="3333CC"/>
                </a:solidFill>
                <a:latin typeface="Angsana New" pitchFamily="18" charset="-34"/>
              </a:rPr>
              <a:t>3 วิธี</a:t>
            </a:r>
          </a:p>
        </p:txBody>
      </p:sp>
      <p:sp>
        <p:nvSpPr>
          <p:cNvPr id="104458" name="Rectangle 10"/>
          <p:cNvSpPr>
            <a:spLocks noChangeArrowheads="1"/>
          </p:cNvSpPr>
          <p:nvPr/>
        </p:nvSpPr>
        <p:spPr bwMode="auto">
          <a:xfrm>
            <a:off x="574675" y="2371725"/>
            <a:ext cx="3497263" cy="519113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/>
              <a:t>วิธีที่ 1 การเลือกไฟล์แบบไฟล์เดียว</a:t>
            </a:r>
          </a:p>
        </p:txBody>
      </p:sp>
      <p:sp>
        <p:nvSpPr>
          <p:cNvPr id="104459" name="Rectangle 11"/>
          <p:cNvSpPr>
            <a:spLocks noChangeArrowheads="1"/>
          </p:cNvSpPr>
          <p:nvPr/>
        </p:nvSpPr>
        <p:spPr bwMode="auto">
          <a:xfrm>
            <a:off x="606425" y="2936875"/>
            <a:ext cx="3438525" cy="94615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/>
              <a:t>วิธีที่ 2 การเลือกไฟล์หลาย ๆ ไฟล์</a:t>
            </a:r>
          </a:p>
          <a:p>
            <a:r>
              <a:rPr lang="th-TH" b="1"/>
              <a:t>แบบไม่ต่อเนื่องหรืออยู่ห่างกัน</a:t>
            </a:r>
          </a:p>
        </p:txBody>
      </p:sp>
      <p:pic>
        <p:nvPicPr>
          <p:cNvPr id="1044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1438" y="1257300"/>
            <a:ext cx="3721100" cy="281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4462" name="Line 14"/>
          <p:cNvSpPr>
            <a:spLocks noChangeShapeType="1"/>
          </p:cNvSpPr>
          <p:nvPr/>
        </p:nvSpPr>
        <p:spPr bwMode="auto">
          <a:xfrm>
            <a:off x="4059238" y="2613025"/>
            <a:ext cx="2740025" cy="127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pic>
        <p:nvPicPr>
          <p:cNvPr id="104463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" y="3911600"/>
            <a:ext cx="1262063" cy="271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4465" name="Rectangle 17"/>
          <p:cNvSpPr>
            <a:spLocks noChangeArrowheads="1"/>
          </p:cNvSpPr>
          <p:nvPr/>
        </p:nvSpPr>
        <p:spPr bwMode="auto">
          <a:xfrm>
            <a:off x="2127250" y="3979863"/>
            <a:ext cx="277971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/>
              <a:t>1. เลือกไฟล์แรกให้มีแถบสี</a:t>
            </a:r>
          </a:p>
        </p:txBody>
      </p:sp>
      <p:sp>
        <p:nvSpPr>
          <p:cNvPr id="104466" name="Rectangle 18"/>
          <p:cNvSpPr>
            <a:spLocks noChangeArrowheads="1"/>
          </p:cNvSpPr>
          <p:nvPr/>
        </p:nvSpPr>
        <p:spPr bwMode="auto">
          <a:xfrm>
            <a:off x="2111375" y="4489450"/>
            <a:ext cx="357346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>
                <a:latin typeface="Angsana New" pitchFamily="18" charset="-34"/>
              </a:rPr>
              <a:t>2. กดปุ่ม &lt;Ctrl&gt; บนคีย์บอร์ดค้างไว้ </a:t>
            </a:r>
          </a:p>
        </p:txBody>
      </p:sp>
      <p:sp>
        <p:nvSpPr>
          <p:cNvPr id="104467" name="Rectangle 19"/>
          <p:cNvSpPr>
            <a:spLocks noChangeArrowheads="1"/>
          </p:cNvSpPr>
          <p:nvPr/>
        </p:nvSpPr>
        <p:spPr bwMode="auto">
          <a:xfrm>
            <a:off x="2106613" y="5113338"/>
            <a:ext cx="40894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/>
              <a:t>3.เลือกไฟล์ต่อไป ไม่ต้องการให้คลิกซ้ำ </a:t>
            </a:r>
          </a:p>
        </p:txBody>
      </p:sp>
      <p:pic>
        <p:nvPicPr>
          <p:cNvPr id="104469" name="Picture 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1263" y="4187825"/>
            <a:ext cx="1182687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4470" name="Rectangle 22"/>
          <p:cNvSpPr>
            <a:spLocks noChangeArrowheads="1"/>
          </p:cNvSpPr>
          <p:nvPr/>
        </p:nvSpPr>
        <p:spPr bwMode="auto">
          <a:xfrm>
            <a:off x="6367463" y="4805363"/>
            <a:ext cx="379412" cy="182562"/>
          </a:xfrm>
          <a:prstGeom prst="rect">
            <a:avLst/>
          </a:prstGeom>
          <a:noFill/>
          <a:ln w="9525">
            <a:solidFill>
              <a:srgbClr val="FF3300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h-TH"/>
          </a:p>
        </p:txBody>
      </p:sp>
      <p:sp>
        <p:nvSpPr>
          <p:cNvPr id="104472" name="Line 24"/>
          <p:cNvSpPr>
            <a:spLocks noChangeShapeType="1"/>
          </p:cNvSpPr>
          <p:nvPr/>
        </p:nvSpPr>
        <p:spPr bwMode="auto">
          <a:xfrm flipH="1">
            <a:off x="1098550" y="4276725"/>
            <a:ext cx="3175" cy="7112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104473" name="Line 25"/>
          <p:cNvSpPr>
            <a:spLocks noChangeShapeType="1"/>
          </p:cNvSpPr>
          <p:nvPr/>
        </p:nvSpPr>
        <p:spPr bwMode="auto">
          <a:xfrm flipV="1">
            <a:off x="1081088" y="4259263"/>
            <a:ext cx="1122362" cy="635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104474" name="Line 26"/>
          <p:cNvSpPr>
            <a:spLocks noChangeShapeType="1"/>
          </p:cNvSpPr>
          <p:nvPr/>
        </p:nvSpPr>
        <p:spPr bwMode="auto">
          <a:xfrm>
            <a:off x="5595938" y="4818063"/>
            <a:ext cx="750887" cy="3175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104476" name="Line 28"/>
          <p:cNvSpPr>
            <a:spLocks noChangeShapeType="1"/>
          </p:cNvSpPr>
          <p:nvPr/>
        </p:nvSpPr>
        <p:spPr bwMode="auto">
          <a:xfrm flipH="1">
            <a:off x="1054100" y="5319713"/>
            <a:ext cx="3175" cy="7112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104477" name="Line 29"/>
          <p:cNvSpPr>
            <a:spLocks noChangeShapeType="1"/>
          </p:cNvSpPr>
          <p:nvPr/>
        </p:nvSpPr>
        <p:spPr bwMode="auto">
          <a:xfrm flipV="1">
            <a:off x="1036638" y="5302250"/>
            <a:ext cx="1122362" cy="635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24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ransition>
    <p:checker dir="vert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76E2B-07EF-40E6-8FF9-E641B642A92E}" type="slidenum">
              <a:rPr lang="en-US"/>
              <a:pPr/>
              <a:t>33</a:t>
            </a:fld>
            <a:endParaRPr lang="th-TH"/>
          </a:p>
        </p:txBody>
      </p:sp>
      <p:sp>
        <p:nvSpPr>
          <p:cNvPr id="107528" name="Rectangle 8"/>
          <p:cNvSpPr>
            <a:spLocks noChangeArrowheads="1"/>
          </p:cNvSpPr>
          <p:nvPr/>
        </p:nvSpPr>
        <p:spPr bwMode="auto">
          <a:xfrm>
            <a:off x="520700" y="844550"/>
            <a:ext cx="3351213" cy="519113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/>
              <a:t>วิธีที่ </a:t>
            </a:r>
            <a:r>
              <a:rPr lang="en-US" b="1">
                <a:latin typeface="Angsana New" pitchFamily="18" charset="-34"/>
              </a:rPr>
              <a:t>3</a:t>
            </a:r>
            <a:r>
              <a:rPr lang="th-TH" b="1"/>
              <a:t> การเลือกไฟล์แบบทั้งหมด</a:t>
            </a:r>
          </a:p>
        </p:txBody>
      </p:sp>
      <p:sp>
        <p:nvSpPr>
          <p:cNvPr id="107530" name="Line 10"/>
          <p:cNvSpPr>
            <a:spLocks noChangeShapeType="1"/>
          </p:cNvSpPr>
          <p:nvPr/>
        </p:nvSpPr>
        <p:spPr bwMode="auto">
          <a:xfrm>
            <a:off x="4205288" y="857250"/>
            <a:ext cx="2740025" cy="127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pic>
        <p:nvPicPr>
          <p:cNvPr id="107537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" y="1492250"/>
            <a:ext cx="3233738" cy="238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538" name="Picture 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175" y="3890963"/>
            <a:ext cx="3265488" cy="2390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541" name="Picture 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925" y="1490663"/>
            <a:ext cx="3208338" cy="240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542" name="Picture 2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7975" y="3940175"/>
            <a:ext cx="3186113" cy="2374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7543" name="Rectangle 23"/>
          <p:cNvSpPr>
            <a:spLocks noChangeArrowheads="1"/>
          </p:cNvSpPr>
          <p:nvPr/>
        </p:nvSpPr>
        <p:spPr bwMode="auto">
          <a:xfrm>
            <a:off x="1100138" y="1430338"/>
            <a:ext cx="3616325" cy="519112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>
                <a:latin typeface="Angsana New" pitchFamily="18" charset="-34"/>
              </a:rPr>
              <a:t>1. คลิกที่พื้นว่างด้านบนของไฟล์แรก</a:t>
            </a:r>
          </a:p>
        </p:txBody>
      </p:sp>
      <p:sp>
        <p:nvSpPr>
          <p:cNvPr id="107544" name="Line 24"/>
          <p:cNvSpPr>
            <a:spLocks noChangeShapeType="1"/>
          </p:cNvSpPr>
          <p:nvPr/>
        </p:nvSpPr>
        <p:spPr bwMode="auto">
          <a:xfrm flipH="1">
            <a:off x="649288" y="1722438"/>
            <a:ext cx="1587" cy="449262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107545" name="Line 25"/>
          <p:cNvSpPr>
            <a:spLocks noChangeShapeType="1"/>
          </p:cNvSpPr>
          <p:nvPr/>
        </p:nvSpPr>
        <p:spPr bwMode="auto">
          <a:xfrm>
            <a:off x="646113" y="1709738"/>
            <a:ext cx="555625" cy="9525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107546" name="Rectangle 26"/>
          <p:cNvSpPr>
            <a:spLocks noChangeArrowheads="1"/>
          </p:cNvSpPr>
          <p:nvPr/>
        </p:nvSpPr>
        <p:spPr bwMode="auto">
          <a:xfrm>
            <a:off x="368300" y="2976563"/>
            <a:ext cx="4208463" cy="94615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/>
              <a:t>2. ลากกรอบล้อมรอบไฟล์ที่ต้องการเลือก</a:t>
            </a:r>
          </a:p>
          <a:p>
            <a:r>
              <a:rPr lang="th-TH"/>
              <a:t>   แล้วปล่อยเมาส์ ไฟล์จะถูกเลือกทั้งหมด </a:t>
            </a:r>
          </a:p>
        </p:txBody>
      </p:sp>
      <p:sp>
        <p:nvSpPr>
          <p:cNvPr id="107547" name="Line 27"/>
          <p:cNvSpPr>
            <a:spLocks noChangeShapeType="1"/>
          </p:cNvSpPr>
          <p:nvPr/>
        </p:nvSpPr>
        <p:spPr bwMode="auto">
          <a:xfrm>
            <a:off x="2117725" y="3856038"/>
            <a:ext cx="25400" cy="20320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107550" name="Rectangle 30"/>
          <p:cNvSpPr>
            <a:spLocks noChangeArrowheads="1"/>
          </p:cNvSpPr>
          <p:nvPr/>
        </p:nvSpPr>
        <p:spPr bwMode="auto">
          <a:xfrm>
            <a:off x="5045075" y="1312863"/>
            <a:ext cx="3255963" cy="519112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>
                <a:latin typeface="Angsana New" pitchFamily="18" charset="-34"/>
              </a:rPr>
              <a:t>หรือ 1. คลิกที่ไฟล์แรกให้มีแถบสี</a:t>
            </a:r>
          </a:p>
        </p:txBody>
      </p:sp>
      <p:sp>
        <p:nvSpPr>
          <p:cNvPr id="107551" name="Line 31"/>
          <p:cNvSpPr>
            <a:spLocks noChangeShapeType="1"/>
          </p:cNvSpPr>
          <p:nvPr/>
        </p:nvSpPr>
        <p:spPr bwMode="auto">
          <a:xfrm flipH="1">
            <a:off x="6251575" y="1765300"/>
            <a:ext cx="1588" cy="449263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107553" name="Line 33"/>
          <p:cNvSpPr>
            <a:spLocks noChangeShapeType="1"/>
          </p:cNvSpPr>
          <p:nvPr/>
        </p:nvSpPr>
        <p:spPr bwMode="auto">
          <a:xfrm flipH="1">
            <a:off x="6440488" y="5538788"/>
            <a:ext cx="1587" cy="449262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107554" name="Rectangle 34"/>
          <p:cNvSpPr>
            <a:spLocks noChangeArrowheads="1"/>
          </p:cNvSpPr>
          <p:nvPr/>
        </p:nvSpPr>
        <p:spPr bwMode="auto">
          <a:xfrm>
            <a:off x="4870450" y="4940300"/>
            <a:ext cx="4010025" cy="94615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>
                <a:latin typeface="Angsana New" pitchFamily="18" charset="-34"/>
              </a:rPr>
              <a:t> </a:t>
            </a:r>
            <a:r>
              <a:rPr lang="en-US" b="1">
                <a:latin typeface="Angsana New" pitchFamily="18" charset="-34"/>
              </a:rPr>
              <a:t>2</a:t>
            </a:r>
            <a:r>
              <a:rPr lang="th-TH" b="1">
                <a:latin typeface="Angsana New" pitchFamily="18" charset="-34"/>
              </a:rPr>
              <a:t>. คลิกเมนู </a:t>
            </a:r>
            <a:r>
              <a:rPr lang="en-US" b="1">
                <a:latin typeface="Angsana New" pitchFamily="18" charset="-34"/>
              </a:rPr>
              <a:t>Edit--&gt;Select All </a:t>
            </a:r>
            <a:r>
              <a:rPr lang="th-TH" b="1">
                <a:latin typeface="Angsana New" pitchFamily="18" charset="-34"/>
              </a:rPr>
              <a:t>ไฟล์จะถูก</a:t>
            </a:r>
          </a:p>
          <a:p>
            <a:r>
              <a:rPr lang="th-TH" b="1">
                <a:latin typeface="Angsana New" pitchFamily="18" charset="-34"/>
              </a:rPr>
              <a:t>     เลือกทั้งหมด</a:t>
            </a:r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22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ransition>
    <p:checker dir="vert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5022D-C602-4FD1-879B-42921409A5CD}" type="slidenum">
              <a:rPr lang="en-US"/>
              <a:pPr/>
              <a:t>34</a:t>
            </a:fld>
            <a:endParaRPr lang="th-TH"/>
          </a:p>
        </p:txBody>
      </p:sp>
      <p:sp>
        <p:nvSpPr>
          <p:cNvPr id="108548" name="Rectangle 4"/>
          <p:cNvSpPr>
            <a:spLocks noChangeArrowheads="1"/>
          </p:cNvSpPr>
          <p:nvPr/>
        </p:nvSpPr>
        <p:spPr bwMode="auto">
          <a:xfrm>
            <a:off x="520700" y="844550"/>
            <a:ext cx="4019550" cy="519113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b="1"/>
              <a:t>วิธีที่ </a:t>
            </a:r>
            <a:r>
              <a:rPr lang="en-US" b="1">
                <a:latin typeface="Angsana New" pitchFamily="18" charset="-34"/>
              </a:rPr>
              <a:t>3</a:t>
            </a:r>
            <a:r>
              <a:rPr lang="th-TH" b="1"/>
              <a:t> การเลือกไฟล์แบบทั้งหมด (ต่อ)</a:t>
            </a:r>
          </a:p>
        </p:txBody>
      </p:sp>
      <p:pic>
        <p:nvPicPr>
          <p:cNvPr id="10855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1852613"/>
            <a:ext cx="3652837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8559" name="Rectangle 15"/>
          <p:cNvSpPr>
            <a:spLocks noChangeArrowheads="1"/>
          </p:cNvSpPr>
          <p:nvPr/>
        </p:nvSpPr>
        <p:spPr bwMode="auto">
          <a:xfrm>
            <a:off x="792163" y="1674813"/>
            <a:ext cx="3255962" cy="519112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>
                <a:latin typeface="Angsana New" pitchFamily="18" charset="-34"/>
              </a:rPr>
              <a:t>หรือ 1. คลิกที่ไฟล์แรกให้มีแถบสี</a:t>
            </a:r>
          </a:p>
        </p:txBody>
      </p:sp>
      <p:sp>
        <p:nvSpPr>
          <p:cNvPr id="108560" name="Line 16"/>
          <p:cNvSpPr>
            <a:spLocks noChangeShapeType="1"/>
          </p:cNvSpPr>
          <p:nvPr/>
        </p:nvSpPr>
        <p:spPr bwMode="auto">
          <a:xfrm flipH="1">
            <a:off x="1998663" y="2127250"/>
            <a:ext cx="1587" cy="449263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108563" name="Rectangle 19"/>
          <p:cNvSpPr>
            <a:spLocks noChangeArrowheads="1"/>
          </p:cNvSpPr>
          <p:nvPr/>
        </p:nvSpPr>
        <p:spPr bwMode="auto">
          <a:xfrm>
            <a:off x="5000625" y="3606800"/>
            <a:ext cx="3424238" cy="519113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b="1">
                <a:latin typeface="Angsana New" pitchFamily="18" charset="-34"/>
              </a:rPr>
              <a:t>2</a:t>
            </a:r>
            <a:r>
              <a:rPr lang="th-TH" b="1">
                <a:latin typeface="Angsana New" pitchFamily="18" charset="-34"/>
              </a:rPr>
              <a:t>. กดปุ่ม Shift บนคีย์บอร์ดค้างไว้ </a:t>
            </a:r>
          </a:p>
        </p:txBody>
      </p:sp>
      <p:pic>
        <p:nvPicPr>
          <p:cNvPr id="108564" name="Picture 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9950" y="2546350"/>
            <a:ext cx="1181100" cy="776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8561" name="Line 17"/>
          <p:cNvSpPr>
            <a:spLocks noChangeShapeType="1"/>
          </p:cNvSpPr>
          <p:nvPr/>
        </p:nvSpPr>
        <p:spPr bwMode="auto">
          <a:xfrm flipH="1" flipV="1">
            <a:off x="6192838" y="3141663"/>
            <a:ext cx="14287" cy="566737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108565" name="Rectangle 21"/>
          <p:cNvSpPr>
            <a:spLocks noChangeArrowheads="1"/>
          </p:cNvSpPr>
          <p:nvPr/>
        </p:nvSpPr>
        <p:spPr bwMode="auto">
          <a:xfrm>
            <a:off x="1023938" y="4741863"/>
            <a:ext cx="3657600" cy="94615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b="1">
                <a:latin typeface="Angsana New" pitchFamily="18" charset="-34"/>
              </a:rPr>
              <a:t>3</a:t>
            </a:r>
            <a:r>
              <a:rPr lang="th-TH" b="1">
                <a:latin typeface="Angsana New" pitchFamily="18" charset="-34"/>
              </a:rPr>
              <a:t>. คลิกเลือกไฟล์สุดท้ายที่ต้องการ</a:t>
            </a:r>
          </a:p>
          <a:p>
            <a:r>
              <a:rPr lang="th-TH" b="1">
                <a:latin typeface="Angsana New" pitchFamily="18" charset="-34"/>
              </a:rPr>
              <a:t>   เลือกไฟล์จะถูกเลือกต่อเนื่อง </a:t>
            </a:r>
          </a:p>
        </p:txBody>
      </p:sp>
      <p:sp>
        <p:nvSpPr>
          <p:cNvPr id="108566" name="Line 22"/>
          <p:cNvSpPr>
            <a:spLocks noChangeShapeType="1"/>
          </p:cNvSpPr>
          <p:nvPr/>
        </p:nvSpPr>
        <p:spPr bwMode="auto">
          <a:xfrm flipH="1" flipV="1">
            <a:off x="1708150" y="4360863"/>
            <a:ext cx="14288" cy="566737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108567" name="Rectangle 23"/>
          <p:cNvSpPr>
            <a:spLocks noChangeArrowheads="1"/>
          </p:cNvSpPr>
          <p:nvPr/>
        </p:nvSpPr>
        <p:spPr bwMode="auto">
          <a:xfrm>
            <a:off x="6048375" y="3049588"/>
            <a:ext cx="436563" cy="153987"/>
          </a:xfrm>
          <a:prstGeom prst="rect">
            <a:avLst/>
          </a:prstGeom>
          <a:noFill/>
          <a:ln w="9525">
            <a:solidFill>
              <a:srgbClr val="FF3300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h-TH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7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ransition>
    <p:checker dir="vert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5B11-409F-4396-B85A-15A15ACA64BE}" type="slidenum">
              <a:rPr lang="en-US"/>
              <a:pPr/>
              <a:t>35</a:t>
            </a:fld>
            <a:endParaRPr lang="th-TH"/>
          </a:p>
        </p:txBody>
      </p:sp>
      <p:sp>
        <p:nvSpPr>
          <p:cNvPr id="110596" name="AutoShape 4"/>
          <p:cNvSpPr>
            <a:spLocks noChangeArrowheads="1"/>
          </p:cNvSpPr>
          <p:nvPr/>
        </p:nvSpPr>
        <p:spPr bwMode="auto">
          <a:xfrm>
            <a:off x="488950" y="808038"/>
            <a:ext cx="3768725" cy="72072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>
                <a:latin typeface="Angsana New" pitchFamily="18" charset="-34"/>
              </a:rPr>
              <a:t> การคัดลอกไฟล์</a:t>
            </a:r>
          </a:p>
        </p:txBody>
      </p:sp>
      <p:sp>
        <p:nvSpPr>
          <p:cNvPr id="110597" name="Rectangle 5"/>
          <p:cNvSpPr>
            <a:spLocks noChangeArrowheads="1"/>
          </p:cNvSpPr>
          <p:nvPr/>
        </p:nvSpPr>
        <p:spPr bwMode="auto">
          <a:xfrm>
            <a:off x="484188" y="1679575"/>
            <a:ext cx="385603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3600" b="1">
                <a:solidFill>
                  <a:srgbClr val="3333CC"/>
                </a:solidFill>
                <a:latin typeface="Angsana New" pitchFamily="18" charset="-34"/>
              </a:rPr>
              <a:t>การคัดลอกไฟล์ทำได้ </a:t>
            </a:r>
            <a:r>
              <a:rPr lang="en-US" sz="3600" b="1">
                <a:solidFill>
                  <a:srgbClr val="3333CC"/>
                </a:solidFill>
                <a:latin typeface="Angsana New" pitchFamily="18" charset="-34"/>
              </a:rPr>
              <a:t>2</a:t>
            </a:r>
            <a:r>
              <a:rPr lang="th-TH" sz="3600" b="1">
                <a:solidFill>
                  <a:srgbClr val="3333CC"/>
                </a:solidFill>
                <a:latin typeface="Angsana New" pitchFamily="18" charset="-34"/>
              </a:rPr>
              <a:t> วิธี</a:t>
            </a:r>
          </a:p>
        </p:txBody>
      </p:sp>
      <p:sp>
        <p:nvSpPr>
          <p:cNvPr id="110598" name="Rectangle 6"/>
          <p:cNvSpPr>
            <a:spLocks noChangeArrowheads="1"/>
          </p:cNvSpPr>
          <p:nvPr/>
        </p:nvSpPr>
        <p:spPr bwMode="auto">
          <a:xfrm>
            <a:off x="574675" y="2371725"/>
            <a:ext cx="3697288" cy="519113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/>
              <a:t>วิธีที่ 1 การคัดลอกไฟล์ด้วยเมนูคำสั่ง</a:t>
            </a:r>
          </a:p>
        </p:txBody>
      </p:sp>
      <p:pic>
        <p:nvPicPr>
          <p:cNvPr id="110613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8" y="3305175"/>
            <a:ext cx="3970337" cy="280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0614" name="Picture 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250" y="766763"/>
            <a:ext cx="3697288" cy="2538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0603" name="Rectangle 11"/>
          <p:cNvSpPr>
            <a:spLocks noChangeArrowheads="1"/>
          </p:cNvSpPr>
          <p:nvPr/>
        </p:nvSpPr>
        <p:spPr bwMode="auto">
          <a:xfrm>
            <a:off x="2170113" y="3006725"/>
            <a:ext cx="2228850" cy="94615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>
                <a:latin typeface="Angsana New" pitchFamily="18" charset="-34"/>
              </a:rPr>
              <a:t>1. เลือกไฟล์ที่ต้องการ</a:t>
            </a:r>
          </a:p>
          <a:p>
            <a:r>
              <a:rPr lang="th-TH" b="1">
                <a:latin typeface="Angsana New" pitchFamily="18" charset="-34"/>
              </a:rPr>
              <a:t>    คัดลอกให้มีแถบสี</a:t>
            </a:r>
          </a:p>
        </p:txBody>
      </p:sp>
      <p:sp>
        <p:nvSpPr>
          <p:cNvPr id="110615" name="Rectangle 23"/>
          <p:cNvSpPr>
            <a:spLocks noChangeArrowheads="1"/>
          </p:cNvSpPr>
          <p:nvPr/>
        </p:nvSpPr>
        <p:spPr bwMode="auto">
          <a:xfrm>
            <a:off x="469900" y="4743450"/>
            <a:ext cx="2917825" cy="519113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b="1">
                <a:latin typeface="Angsana New" pitchFamily="18" charset="-34"/>
              </a:rPr>
              <a:t>2. คลิกที่เมนู Edit --&gt;Copy </a:t>
            </a:r>
          </a:p>
        </p:txBody>
      </p:sp>
      <p:sp>
        <p:nvSpPr>
          <p:cNvPr id="110611" name="Line 19"/>
          <p:cNvSpPr>
            <a:spLocks noChangeShapeType="1"/>
          </p:cNvSpPr>
          <p:nvPr/>
        </p:nvSpPr>
        <p:spPr bwMode="auto">
          <a:xfrm flipH="1">
            <a:off x="3405188" y="3781425"/>
            <a:ext cx="3175" cy="422275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110610" name="Line 18"/>
          <p:cNvSpPr>
            <a:spLocks noChangeShapeType="1"/>
          </p:cNvSpPr>
          <p:nvPr/>
        </p:nvSpPr>
        <p:spPr bwMode="auto">
          <a:xfrm flipH="1" flipV="1">
            <a:off x="744538" y="3878263"/>
            <a:ext cx="6350" cy="968375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pic>
        <p:nvPicPr>
          <p:cNvPr id="110616" name="Picture 2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3150" y="3448050"/>
            <a:ext cx="3776663" cy="264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0617" name="Rectangle 25"/>
          <p:cNvSpPr>
            <a:spLocks noChangeArrowheads="1"/>
          </p:cNvSpPr>
          <p:nvPr/>
        </p:nvSpPr>
        <p:spPr bwMode="auto">
          <a:xfrm>
            <a:off x="4581525" y="1463675"/>
            <a:ext cx="4562475" cy="94615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/>
              <a:t>3. เลือกโฟลเดอร์ที่ต้องการนำไฟล์ที่คัดลอก</a:t>
            </a:r>
          </a:p>
          <a:p>
            <a:r>
              <a:rPr lang="th-TH"/>
              <a:t>  ไปไว้ เช่นให้คลิกโฟลเดอร์รูปภาพส่วนตัว </a:t>
            </a:r>
          </a:p>
        </p:txBody>
      </p:sp>
      <p:sp>
        <p:nvSpPr>
          <p:cNvPr id="110618" name="Line 26"/>
          <p:cNvSpPr>
            <a:spLocks noChangeShapeType="1"/>
          </p:cNvSpPr>
          <p:nvPr/>
        </p:nvSpPr>
        <p:spPr bwMode="auto">
          <a:xfrm flipH="1">
            <a:off x="5494338" y="2300288"/>
            <a:ext cx="3175" cy="5969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110619" name="Rectangle 27"/>
          <p:cNvSpPr>
            <a:spLocks noChangeArrowheads="1"/>
          </p:cNvSpPr>
          <p:nvPr/>
        </p:nvSpPr>
        <p:spPr bwMode="auto">
          <a:xfrm>
            <a:off x="4987925" y="4467225"/>
            <a:ext cx="3390900" cy="94615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b="1">
                <a:latin typeface="Angsana New" pitchFamily="18" charset="-34"/>
              </a:rPr>
              <a:t>4. คลิกที่เมนู Edit --&gt;Paste</a:t>
            </a:r>
          </a:p>
          <a:p>
            <a:r>
              <a:rPr lang="th-TH" b="1">
                <a:latin typeface="Angsana New" pitchFamily="18" charset="-34"/>
              </a:rPr>
              <a:t>    เพื่อวางไฟล์ในโฟลเดอร์ที่เลือก</a:t>
            </a:r>
          </a:p>
        </p:txBody>
      </p:sp>
      <p:sp>
        <p:nvSpPr>
          <p:cNvPr id="110620" name="Line 28"/>
          <p:cNvSpPr>
            <a:spLocks noChangeShapeType="1"/>
          </p:cNvSpPr>
          <p:nvPr/>
        </p:nvSpPr>
        <p:spPr bwMode="auto">
          <a:xfrm flipH="1" flipV="1">
            <a:off x="5524500" y="4073525"/>
            <a:ext cx="3175" cy="46355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21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ransition>
    <p:checker dir="vert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F7798-77A0-4DD7-8904-CB2D3C79274A}" type="slidenum">
              <a:rPr lang="en-US"/>
              <a:pPr/>
              <a:t>36</a:t>
            </a:fld>
            <a:endParaRPr lang="th-TH"/>
          </a:p>
        </p:txBody>
      </p:sp>
      <p:sp>
        <p:nvSpPr>
          <p:cNvPr id="111620" name="AutoShape 4"/>
          <p:cNvSpPr>
            <a:spLocks noChangeArrowheads="1"/>
          </p:cNvSpPr>
          <p:nvPr/>
        </p:nvSpPr>
        <p:spPr bwMode="auto">
          <a:xfrm>
            <a:off x="3000375" y="850900"/>
            <a:ext cx="3768725" cy="72072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>
                <a:latin typeface="Angsana New" pitchFamily="18" charset="-34"/>
              </a:rPr>
              <a:t> การคัดลอกไฟล์</a:t>
            </a:r>
          </a:p>
        </p:txBody>
      </p:sp>
      <p:sp>
        <p:nvSpPr>
          <p:cNvPr id="111622" name="Rectangle 6"/>
          <p:cNvSpPr>
            <a:spLocks noChangeArrowheads="1"/>
          </p:cNvSpPr>
          <p:nvPr/>
        </p:nvSpPr>
        <p:spPr bwMode="auto">
          <a:xfrm>
            <a:off x="530225" y="1717675"/>
            <a:ext cx="3273425" cy="519113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/>
              <a:t>วิธีที่ </a:t>
            </a:r>
            <a:r>
              <a:rPr lang="en-US" b="1">
                <a:latin typeface="Angsana New" pitchFamily="18" charset="-34"/>
              </a:rPr>
              <a:t>2</a:t>
            </a:r>
            <a:r>
              <a:rPr lang="th-TH" b="1"/>
              <a:t> การคัดลอกไฟล์ด้วยเมาส์</a:t>
            </a:r>
          </a:p>
        </p:txBody>
      </p:sp>
      <p:pic>
        <p:nvPicPr>
          <p:cNvPr id="111634" name="Picture 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125" y="2384425"/>
            <a:ext cx="5170488" cy="393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1635" name="Rectangle 19"/>
          <p:cNvSpPr>
            <a:spLocks noChangeArrowheads="1"/>
          </p:cNvSpPr>
          <p:nvPr/>
        </p:nvSpPr>
        <p:spPr bwMode="auto">
          <a:xfrm>
            <a:off x="3943350" y="3155950"/>
            <a:ext cx="3476625" cy="519113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b="1"/>
              <a:t>1. คลิกเลือกไฟล์ที่ต้องการคัดลอก </a:t>
            </a:r>
          </a:p>
        </p:txBody>
      </p:sp>
      <p:sp>
        <p:nvSpPr>
          <p:cNvPr id="111636" name="Rectangle 20"/>
          <p:cNvSpPr>
            <a:spLocks noChangeArrowheads="1"/>
          </p:cNvSpPr>
          <p:nvPr/>
        </p:nvSpPr>
        <p:spPr bwMode="auto">
          <a:xfrm>
            <a:off x="6503988" y="3865563"/>
            <a:ext cx="2228850" cy="94615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b="1">
                <a:latin typeface="Angsana New" pitchFamily="18" charset="-34"/>
              </a:rPr>
              <a:t>2. กดปุ่ม Ctrl </a:t>
            </a:r>
          </a:p>
          <a:p>
            <a:r>
              <a:rPr lang="th-TH" b="1">
                <a:latin typeface="Angsana New" pitchFamily="18" charset="-34"/>
              </a:rPr>
              <a:t>    ที่คีย์บอร์ดค้างไว้ </a:t>
            </a:r>
          </a:p>
        </p:txBody>
      </p:sp>
      <p:sp>
        <p:nvSpPr>
          <p:cNvPr id="111637" name="Rectangle 21"/>
          <p:cNvSpPr>
            <a:spLocks noChangeArrowheads="1"/>
          </p:cNvSpPr>
          <p:nvPr/>
        </p:nvSpPr>
        <p:spPr bwMode="auto">
          <a:xfrm>
            <a:off x="347663" y="4035425"/>
            <a:ext cx="4179887" cy="1373188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b="1">
                <a:latin typeface="Angsana New" pitchFamily="18" charset="-34"/>
              </a:rPr>
              <a:t>3. ลากไฟล์ที่เลือกไปวางที่โฟลเดอร์ชื่อ</a:t>
            </a:r>
          </a:p>
          <a:p>
            <a:r>
              <a:rPr lang="th-TH" b="1">
                <a:latin typeface="Angsana New" pitchFamily="18" charset="-34"/>
              </a:rPr>
              <a:t>   รูปภาพส่วนตัวหรือโฟลเดอร์ที่ต้องการ</a:t>
            </a:r>
          </a:p>
          <a:p>
            <a:r>
              <a:rPr lang="th-TH" b="1">
                <a:latin typeface="Angsana New" pitchFamily="18" charset="-34"/>
              </a:rPr>
              <a:t>   สังเกตที่ปลายเมาส์มีเครื่องหมาย  +</a:t>
            </a:r>
          </a:p>
        </p:txBody>
      </p:sp>
      <p:sp>
        <p:nvSpPr>
          <p:cNvPr id="111638" name="Line 22"/>
          <p:cNvSpPr>
            <a:spLocks noChangeShapeType="1"/>
          </p:cNvSpPr>
          <p:nvPr/>
        </p:nvSpPr>
        <p:spPr bwMode="auto">
          <a:xfrm flipH="1">
            <a:off x="3275013" y="5275263"/>
            <a:ext cx="3175" cy="422275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111640" name="Line 24"/>
          <p:cNvSpPr>
            <a:spLocks noChangeShapeType="1"/>
          </p:cNvSpPr>
          <p:nvPr/>
        </p:nvSpPr>
        <p:spPr bwMode="auto">
          <a:xfrm flipH="1">
            <a:off x="6135688" y="3605213"/>
            <a:ext cx="1587" cy="16129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pic>
        <p:nvPicPr>
          <p:cNvPr id="111641" name="Picture 2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338" y="4941888"/>
            <a:ext cx="1336675" cy="879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1642" name="Rectangle 26"/>
          <p:cNvSpPr>
            <a:spLocks noChangeArrowheads="1"/>
          </p:cNvSpPr>
          <p:nvPr/>
        </p:nvSpPr>
        <p:spPr bwMode="auto">
          <a:xfrm>
            <a:off x="7413625" y="5675313"/>
            <a:ext cx="379413" cy="182562"/>
          </a:xfrm>
          <a:prstGeom prst="rect">
            <a:avLst/>
          </a:prstGeom>
          <a:noFill/>
          <a:ln w="9525">
            <a:solidFill>
              <a:srgbClr val="FF3300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h-TH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7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ransition>
    <p:checker dir="vert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04714-4EA0-47F7-B5DA-528C27155A0E}" type="slidenum">
              <a:rPr lang="en-US"/>
              <a:pPr/>
              <a:t>37</a:t>
            </a:fld>
            <a:endParaRPr lang="th-TH"/>
          </a:p>
        </p:txBody>
      </p:sp>
      <p:sp>
        <p:nvSpPr>
          <p:cNvPr id="112644" name="AutoShape 4"/>
          <p:cNvSpPr>
            <a:spLocks noChangeArrowheads="1"/>
          </p:cNvSpPr>
          <p:nvPr/>
        </p:nvSpPr>
        <p:spPr bwMode="auto">
          <a:xfrm>
            <a:off x="2955925" y="779463"/>
            <a:ext cx="3768725" cy="72072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>
                <a:latin typeface="Angsana New" pitchFamily="18" charset="-34"/>
              </a:rPr>
              <a:t> การย้ายไฟล์ด้วยเมนูคำสั่ง</a:t>
            </a:r>
          </a:p>
        </p:txBody>
      </p:sp>
      <p:pic>
        <p:nvPicPr>
          <p:cNvPr id="112654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688" y="1787525"/>
            <a:ext cx="3502025" cy="273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55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850" y="2755900"/>
            <a:ext cx="4237038" cy="330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2656" name="Rectangle 16"/>
          <p:cNvSpPr>
            <a:spLocks noChangeArrowheads="1"/>
          </p:cNvSpPr>
          <p:nvPr/>
        </p:nvSpPr>
        <p:spPr bwMode="auto">
          <a:xfrm>
            <a:off x="2017713" y="2124075"/>
            <a:ext cx="3070225" cy="519113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>
                <a:latin typeface="Angsana New" pitchFamily="18" charset="-34"/>
              </a:rPr>
              <a:t>1. คลิกเลือกไฟล์ที่ต้องการย้าย </a:t>
            </a:r>
          </a:p>
        </p:txBody>
      </p:sp>
      <p:sp>
        <p:nvSpPr>
          <p:cNvPr id="112657" name="Rectangle 17"/>
          <p:cNvSpPr>
            <a:spLocks noChangeArrowheads="1"/>
          </p:cNvSpPr>
          <p:nvPr/>
        </p:nvSpPr>
        <p:spPr bwMode="auto">
          <a:xfrm>
            <a:off x="0" y="3678238"/>
            <a:ext cx="2371725" cy="519112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>
                <a:latin typeface="Angsana New" pitchFamily="18" charset="-34"/>
              </a:rPr>
              <a:t>2. คลิกเมนู Edit--&gt;Cut</a:t>
            </a:r>
          </a:p>
        </p:txBody>
      </p:sp>
      <p:sp>
        <p:nvSpPr>
          <p:cNvPr id="112650" name="Line 10"/>
          <p:cNvSpPr>
            <a:spLocks noChangeShapeType="1"/>
          </p:cNvSpPr>
          <p:nvPr/>
        </p:nvSpPr>
        <p:spPr bwMode="auto">
          <a:xfrm flipH="1">
            <a:off x="2708275" y="2605088"/>
            <a:ext cx="3175" cy="422275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112651" name="Line 11"/>
          <p:cNvSpPr>
            <a:spLocks noChangeShapeType="1"/>
          </p:cNvSpPr>
          <p:nvPr/>
        </p:nvSpPr>
        <p:spPr bwMode="auto">
          <a:xfrm flipH="1" flipV="1">
            <a:off x="1084263" y="2273300"/>
            <a:ext cx="1587" cy="1522413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112658" name="Rectangle 18"/>
          <p:cNvSpPr>
            <a:spLocks noChangeArrowheads="1"/>
          </p:cNvSpPr>
          <p:nvPr/>
        </p:nvSpPr>
        <p:spPr bwMode="auto">
          <a:xfrm>
            <a:off x="917575" y="5072063"/>
            <a:ext cx="3159125" cy="519112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>
                <a:latin typeface="Angsana New" pitchFamily="18" charset="-34"/>
              </a:rPr>
              <a:t>3. คลิกเลือกโฟลเดอร์ที่ต้องการ </a:t>
            </a:r>
          </a:p>
        </p:txBody>
      </p:sp>
      <p:sp>
        <p:nvSpPr>
          <p:cNvPr id="112659" name="Line 19"/>
          <p:cNvSpPr>
            <a:spLocks noChangeShapeType="1"/>
          </p:cNvSpPr>
          <p:nvPr/>
        </p:nvSpPr>
        <p:spPr bwMode="auto">
          <a:xfrm flipV="1">
            <a:off x="3973513" y="5422900"/>
            <a:ext cx="577850" cy="127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112660" name="Rectangle 20"/>
          <p:cNvSpPr>
            <a:spLocks noChangeArrowheads="1"/>
          </p:cNvSpPr>
          <p:nvPr/>
        </p:nvSpPr>
        <p:spPr bwMode="auto">
          <a:xfrm>
            <a:off x="5603875" y="2792413"/>
            <a:ext cx="2646363" cy="519112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b="1">
                <a:latin typeface="Angsana New" pitchFamily="18" charset="-34"/>
              </a:rPr>
              <a:t>4</a:t>
            </a:r>
            <a:r>
              <a:rPr lang="th-TH" b="1">
                <a:latin typeface="Angsana New" pitchFamily="18" charset="-34"/>
              </a:rPr>
              <a:t>. คลิกเมนู </a:t>
            </a:r>
            <a:r>
              <a:rPr lang="en-US" b="1">
                <a:latin typeface="Angsana New" pitchFamily="18" charset="-34"/>
              </a:rPr>
              <a:t>Edit </a:t>
            </a:r>
            <a:r>
              <a:rPr lang="en-US" b="1">
                <a:latin typeface="Angsana New" pitchFamily="18" charset="-34"/>
                <a:sym typeface="Wingdings" pitchFamily="2" charset="2"/>
              </a:rPr>
              <a:t>--&gt;Paste</a:t>
            </a:r>
            <a:r>
              <a:rPr lang="th-TH" b="1">
                <a:latin typeface="Angsana New" pitchFamily="18" charset="-34"/>
              </a:rPr>
              <a:t> </a:t>
            </a: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7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ransition>
    <p:checker dir="vert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3DB45-B819-4D4F-A080-CA1AE87D2301}" type="slidenum">
              <a:rPr lang="en-US"/>
              <a:pPr/>
              <a:t>38</a:t>
            </a:fld>
            <a:endParaRPr lang="th-TH"/>
          </a:p>
        </p:txBody>
      </p:sp>
      <p:pic>
        <p:nvPicPr>
          <p:cNvPr id="113678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000" y="1824038"/>
            <a:ext cx="5505450" cy="4154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3668" name="AutoShape 4"/>
          <p:cNvSpPr>
            <a:spLocks noChangeArrowheads="1"/>
          </p:cNvSpPr>
          <p:nvPr/>
        </p:nvSpPr>
        <p:spPr bwMode="auto">
          <a:xfrm>
            <a:off x="2535238" y="793750"/>
            <a:ext cx="3768725" cy="72072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>
                <a:latin typeface="Angsana New" pitchFamily="18" charset="-34"/>
              </a:rPr>
              <a:t> การย้ายไฟล์ด้วยเมาส์</a:t>
            </a:r>
          </a:p>
        </p:txBody>
      </p:sp>
      <p:sp>
        <p:nvSpPr>
          <p:cNvPr id="113671" name="Rectangle 7"/>
          <p:cNvSpPr>
            <a:spLocks noChangeArrowheads="1"/>
          </p:cNvSpPr>
          <p:nvPr/>
        </p:nvSpPr>
        <p:spPr bwMode="auto">
          <a:xfrm>
            <a:off x="3165475" y="2095500"/>
            <a:ext cx="3011488" cy="519113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>
                <a:latin typeface="Angsana New" pitchFamily="18" charset="-34"/>
              </a:rPr>
              <a:t>1. คลิกเลือกไฟล์ที่ต้องการย้าย</a:t>
            </a:r>
          </a:p>
        </p:txBody>
      </p:sp>
      <p:sp>
        <p:nvSpPr>
          <p:cNvPr id="113672" name="Rectangle 8"/>
          <p:cNvSpPr>
            <a:spLocks noChangeArrowheads="1"/>
          </p:cNvSpPr>
          <p:nvPr/>
        </p:nvSpPr>
        <p:spPr bwMode="auto">
          <a:xfrm>
            <a:off x="6122988" y="2851150"/>
            <a:ext cx="2609850" cy="519113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>
                <a:latin typeface="Angsana New" pitchFamily="18" charset="-34"/>
              </a:rPr>
              <a:t>2. กดปุ่ม </a:t>
            </a:r>
            <a:r>
              <a:rPr lang="en-US" b="1">
                <a:latin typeface="Angsana New" pitchFamily="18" charset="-34"/>
              </a:rPr>
              <a:t>Shift </a:t>
            </a:r>
            <a:r>
              <a:rPr lang="th-TH" b="1">
                <a:latin typeface="Angsana New" pitchFamily="18" charset="-34"/>
              </a:rPr>
              <a:t>ที่คีย์บอร์ด</a:t>
            </a:r>
          </a:p>
        </p:txBody>
      </p:sp>
      <p:sp>
        <p:nvSpPr>
          <p:cNvPr id="113673" name="Line 9"/>
          <p:cNvSpPr>
            <a:spLocks noChangeShapeType="1"/>
          </p:cNvSpPr>
          <p:nvPr/>
        </p:nvSpPr>
        <p:spPr bwMode="auto">
          <a:xfrm flipH="1">
            <a:off x="5857875" y="2605088"/>
            <a:ext cx="11113" cy="146685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113676" name="Line 12"/>
          <p:cNvSpPr>
            <a:spLocks noChangeShapeType="1"/>
          </p:cNvSpPr>
          <p:nvPr/>
        </p:nvSpPr>
        <p:spPr bwMode="auto">
          <a:xfrm flipH="1">
            <a:off x="2778125" y="4984750"/>
            <a:ext cx="1439863" cy="3175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pic>
        <p:nvPicPr>
          <p:cNvPr id="113679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2513" y="1660525"/>
            <a:ext cx="1227137" cy="80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3680" name="Line 16"/>
          <p:cNvSpPr>
            <a:spLocks noChangeShapeType="1"/>
          </p:cNvSpPr>
          <p:nvPr/>
        </p:nvSpPr>
        <p:spPr bwMode="auto">
          <a:xfrm flipV="1">
            <a:off x="7805738" y="2286000"/>
            <a:ext cx="17462" cy="56515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113681" name="Rectangle 17"/>
          <p:cNvSpPr>
            <a:spLocks noChangeArrowheads="1"/>
          </p:cNvSpPr>
          <p:nvPr/>
        </p:nvSpPr>
        <p:spPr bwMode="auto">
          <a:xfrm>
            <a:off x="4194175" y="4749800"/>
            <a:ext cx="3976688" cy="94615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b="1">
                <a:latin typeface="Angsana New" pitchFamily="18" charset="-34"/>
              </a:rPr>
              <a:t>3. คลิกลากไฟล์ที่ต้องการไปวางบน</a:t>
            </a:r>
          </a:p>
          <a:p>
            <a:r>
              <a:rPr lang="th-TH" b="1">
                <a:latin typeface="Angsana New" pitchFamily="18" charset="-34"/>
              </a:rPr>
              <a:t>    โฟลเดอร์ที่ต้องการ แล้วปล่อยเมาส์ </a:t>
            </a:r>
          </a:p>
        </p:txBody>
      </p:sp>
      <p:sp>
        <p:nvSpPr>
          <p:cNvPr id="113682" name="Line 18"/>
          <p:cNvSpPr>
            <a:spLocks noChangeShapeType="1"/>
          </p:cNvSpPr>
          <p:nvPr/>
        </p:nvSpPr>
        <p:spPr bwMode="auto">
          <a:xfrm flipH="1">
            <a:off x="2752725" y="5013325"/>
            <a:ext cx="1588" cy="263525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7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ransition>
    <p:checker dir="vert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033F5-2163-438E-9579-DF3BBEF37BF1}" type="slidenum">
              <a:rPr lang="en-US"/>
              <a:pPr/>
              <a:t>39</a:t>
            </a:fld>
            <a:endParaRPr lang="th-TH"/>
          </a:p>
        </p:txBody>
      </p:sp>
      <p:pic>
        <p:nvPicPr>
          <p:cNvPr id="114702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688" y="1857375"/>
            <a:ext cx="3876675" cy="291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4703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5488" y="3370263"/>
            <a:ext cx="3887787" cy="295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4693" name="AutoShape 5"/>
          <p:cNvSpPr>
            <a:spLocks noChangeArrowheads="1"/>
          </p:cNvSpPr>
          <p:nvPr/>
        </p:nvSpPr>
        <p:spPr bwMode="auto">
          <a:xfrm>
            <a:off x="2389188" y="720725"/>
            <a:ext cx="4552950" cy="72072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>
                <a:latin typeface="Angsana New" pitchFamily="18" charset="-34"/>
              </a:rPr>
              <a:t> การเปลี่ยนชื่อไฟล์และโฟลเดอร์</a:t>
            </a:r>
          </a:p>
        </p:txBody>
      </p:sp>
      <p:sp>
        <p:nvSpPr>
          <p:cNvPr id="114694" name="Rectangle 6"/>
          <p:cNvSpPr>
            <a:spLocks noChangeArrowheads="1"/>
          </p:cNvSpPr>
          <p:nvPr/>
        </p:nvSpPr>
        <p:spPr bwMode="auto">
          <a:xfrm>
            <a:off x="3775075" y="1906588"/>
            <a:ext cx="3576638" cy="519112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1. คลิกเลือกไฟล์ที่ต้องการเปลี่ยนชื่อ</a:t>
            </a:r>
          </a:p>
        </p:txBody>
      </p:sp>
      <p:sp>
        <p:nvSpPr>
          <p:cNvPr id="114697" name="Line 9"/>
          <p:cNvSpPr>
            <a:spLocks noChangeShapeType="1"/>
          </p:cNvSpPr>
          <p:nvPr/>
        </p:nvSpPr>
        <p:spPr bwMode="auto">
          <a:xfrm flipH="1">
            <a:off x="2747963" y="2298700"/>
            <a:ext cx="1063625" cy="3175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114701" name="Line 13"/>
          <p:cNvSpPr>
            <a:spLocks noChangeShapeType="1"/>
          </p:cNvSpPr>
          <p:nvPr/>
        </p:nvSpPr>
        <p:spPr bwMode="auto">
          <a:xfrm flipH="1">
            <a:off x="2752725" y="2300288"/>
            <a:ext cx="1588" cy="263525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114704" name="Rectangle 16"/>
          <p:cNvSpPr>
            <a:spLocks noChangeArrowheads="1"/>
          </p:cNvSpPr>
          <p:nvPr/>
        </p:nvSpPr>
        <p:spPr bwMode="auto">
          <a:xfrm>
            <a:off x="4762500" y="2624138"/>
            <a:ext cx="3038475" cy="1373187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2. </a:t>
            </a:r>
            <a:r>
              <a:rPr lang="th-TH" b="1" dirty="0" smtClean="0">
                <a:latin typeface="Angsana New" pitchFamily="18" charset="-34"/>
              </a:rPr>
              <a:t>คลิกเมนู </a:t>
            </a:r>
            <a:r>
              <a:rPr lang="th-TH" b="1" dirty="0">
                <a:latin typeface="Angsana New" pitchFamily="18" charset="-34"/>
              </a:rPr>
              <a:t>File --&gt;Rename</a:t>
            </a:r>
          </a:p>
          <a:p>
            <a:r>
              <a:rPr lang="th-TH" b="1" dirty="0">
                <a:latin typeface="Angsana New" pitchFamily="18" charset="-34"/>
              </a:rPr>
              <a:t>    หรือกดปุ่ม F2 ที่คีย์บอร์ด</a:t>
            </a:r>
          </a:p>
          <a:p>
            <a:r>
              <a:rPr lang="th-TH" b="1" dirty="0">
                <a:latin typeface="Angsana New" pitchFamily="18" charset="-34"/>
              </a:rPr>
              <a:t>    แล้วพิมพ์ชื่อใหม่แทน</a:t>
            </a:r>
          </a:p>
        </p:txBody>
      </p:sp>
      <p:pic>
        <p:nvPicPr>
          <p:cNvPr id="114707" name="Picture 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6063" y="2706688"/>
            <a:ext cx="814387" cy="79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4708" name="Line 20"/>
          <p:cNvSpPr>
            <a:spLocks noChangeShapeType="1"/>
          </p:cNvSpPr>
          <p:nvPr/>
        </p:nvSpPr>
        <p:spPr bwMode="auto">
          <a:xfrm flipH="1">
            <a:off x="5510213" y="3505200"/>
            <a:ext cx="3175" cy="1031875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6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ransition>
    <p:checker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E3D47-5518-4F4C-AF38-94AC1432559A}" type="slidenum">
              <a:rPr lang="en-US"/>
              <a:pPr/>
              <a:t>4</a:t>
            </a:fld>
            <a:endParaRPr lang="th-TH" dirty="0"/>
          </a:p>
        </p:txBody>
      </p:sp>
      <p:sp>
        <p:nvSpPr>
          <p:cNvPr id="84997" name="AutoShape 5"/>
          <p:cNvSpPr>
            <a:spLocks noChangeArrowheads="1"/>
          </p:cNvSpPr>
          <p:nvPr/>
        </p:nvSpPr>
        <p:spPr bwMode="auto">
          <a:xfrm>
            <a:off x="277813" y="903288"/>
            <a:ext cx="5543550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 dirty="0"/>
              <a:t>ส่วนประกอบของหน้าจอวินโดวส์</a:t>
            </a:r>
          </a:p>
        </p:txBody>
      </p:sp>
      <p:pic>
        <p:nvPicPr>
          <p:cNvPr id="85000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488" y="1828800"/>
            <a:ext cx="6210300" cy="3792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5001" name="Text Box 9"/>
          <p:cNvSpPr txBox="1">
            <a:spLocks noChangeArrowheads="1"/>
          </p:cNvSpPr>
          <p:nvPr/>
        </p:nvSpPr>
        <p:spPr bwMode="auto">
          <a:xfrm>
            <a:off x="1866900" y="2297113"/>
            <a:ext cx="1673225" cy="519112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>
                <a:latin typeface="Angsana New" pitchFamily="18" charset="-34"/>
              </a:rPr>
              <a:t>ไอคอน (</a:t>
            </a:r>
            <a:r>
              <a:rPr lang="en-US">
                <a:latin typeface="Angsana New" pitchFamily="18" charset="-34"/>
              </a:rPr>
              <a:t>Icons</a:t>
            </a:r>
            <a:r>
              <a:rPr lang="th-TH">
                <a:latin typeface="Angsana New" pitchFamily="18" charset="-34"/>
              </a:rPr>
              <a:t>) </a:t>
            </a:r>
          </a:p>
        </p:txBody>
      </p:sp>
      <p:sp>
        <p:nvSpPr>
          <p:cNvPr id="85002" name="Line 10"/>
          <p:cNvSpPr>
            <a:spLocks noChangeShapeType="1"/>
          </p:cNvSpPr>
          <p:nvPr/>
        </p:nvSpPr>
        <p:spPr bwMode="auto">
          <a:xfrm>
            <a:off x="1522413" y="2551113"/>
            <a:ext cx="333375" cy="14287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85004" name="Oval 12"/>
          <p:cNvSpPr>
            <a:spLocks noChangeArrowheads="1"/>
          </p:cNvSpPr>
          <p:nvPr/>
        </p:nvSpPr>
        <p:spPr bwMode="auto">
          <a:xfrm>
            <a:off x="1014413" y="1768475"/>
            <a:ext cx="566737" cy="287337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h-TH"/>
          </a:p>
        </p:txBody>
      </p:sp>
      <p:sp>
        <p:nvSpPr>
          <p:cNvPr id="85005" name="Text Box 13"/>
          <p:cNvSpPr txBox="1">
            <a:spLocks noChangeArrowheads="1"/>
          </p:cNvSpPr>
          <p:nvPr/>
        </p:nvSpPr>
        <p:spPr bwMode="auto">
          <a:xfrm>
            <a:off x="4973638" y="2701925"/>
            <a:ext cx="2203450" cy="519113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dirty="0">
                <a:latin typeface="Angsana New" pitchFamily="18" charset="-34"/>
              </a:rPr>
              <a:t>เดสก์ท๊อป (</a:t>
            </a:r>
            <a:r>
              <a:rPr lang="en-US" dirty="0">
                <a:latin typeface="Angsana New" pitchFamily="18" charset="-34"/>
              </a:rPr>
              <a:t>Desktop</a:t>
            </a:r>
            <a:r>
              <a:rPr lang="th-TH" dirty="0">
                <a:latin typeface="Angsana New" pitchFamily="18" charset="-34"/>
              </a:rPr>
              <a:t>) </a:t>
            </a:r>
          </a:p>
        </p:txBody>
      </p:sp>
      <p:sp>
        <p:nvSpPr>
          <p:cNvPr id="85006" name="Line 14"/>
          <p:cNvSpPr>
            <a:spLocks noChangeShapeType="1"/>
          </p:cNvSpPr>
          <p:nvPr/>
        </p:nvSpPr>
        <p:spPr bwMode="auto">
          <a:xfrm>
            <a:off x="4629150" y="2955925"/>
            <a:ext cx="333375" cy="14288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85007" name="Oval 15"/>
          <p:cNvSpPr>
            <a:spLocks noChangeArrowheads="1"/>
          </p:cNvSpPr>
          <p:nvPr/>
        </p:nvSpPr>
        <p:spPr bwMode="auto">
          <a:xfrm>
            <a:off x="1973263" y="3597275"/>
            <a:ext cx="477837" cy="392113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h-TH"/>
          </a:p>
        </p:txBody>
      </p:sp>
      <p:sp>
        <p:nvSpPr>
          <p:cNvPr id="85008" name="Text Box 16"/>
          <p:cNvSpPr txBox="1">
            <a:spLocks noChangeArrowheads="1"/>
          </p:cNvSpPr>
          <p:nvPr/>
        </p:nvSpPr>
        <p:spPr bwMode="auto">
          <a:xfrm>
            <a:off x="2795588" y="3484563"/>
            <a:ext cx="2714625" cy="519112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>
                <a:latin typeface="Angsana New" pitchFamily="18" charset="-34"/>
              </a:rPr>
              <a:t>ตัวชี้เมาส์ (</a:t>
            </a:r>
            <a:r>
              <a:rPr lang="en-US">
                <a:latin typeface="Angsana New" pitchFamily="18" charset="-34"/>
              </a:rPr>
              <a:t>Mouse Pointer</a:t>
            </a:r>
            <a:r>
              <a:rPr lang="th-TH">
                <a:latin typeface="Angsana New" pitchFamily="18" charset="-34"/>
              </a:rPr>
              <a:t>) </a:t>
            </a:r>
          </a:p>
        </p:txBody>
      </p:sp>
      <p:sp>
        <p:nvSpPr>
          <p:cNvPr id="85009" name="Line 17"/>
          <p:cNvSpPr>
            <a:spLocks noChangeShapeType="1"/>
          </p:cNvSpPr>
          <p:nvPr/>
        </p:nvSpPr>
        <p:spPr bwMode="auto">
          <a:xfrm>
            <a:off x="2451100" y="3738563"/>
            <a:ext cx="333375" cy="14287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85010" name="Text Box 18"/>
          <p:cNvSpPr txBox="1">
            <a:spLocks noChangeArrowheads="1"/>
          </p:cNvSpPr>
          <p:nvPr/>
        </p:nvSpPr>
        <p:spPr bwMode="auto">
          <a:xfrm>
            <a:off x="3797300" y="5270500"/>
            <a:ext cx="2159000" cy="519113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>
                <a:latin typeface="Angsana New" pitchFamily="18" charset="-34"/>
              </a:rPr>
              <a:t>ทาสก์บาร์ (</a:t>
            </a:r>
            <a:r>
              <a:rPr lang="en-US">
                <a:latin typeface="Angsana New" pitchFamily="18" charset="-34"/>
              </a:rPr>
              <a:t>Taskbar</a:t>
            </a:r>
            <a:r>
              <a:rPr lang="th-TH">
                <a:latin typeface="Angsana New" pitchFamily="18" charset="-34"/>
              </a:rPr>
              <a:t>) </a:t>
            </a:r>
          </a:p>
        </p:txBody>
      </p:sp>
      <p:sp>
        <p:nvSpPr>
          <p:cNvPr id="85011" name="Line 19"/>
          <p:cNvSpPr>
            <a:spLocks noChangeShapeType="1"/>
          </p:cNvSpPr>
          <p:nvPr/>
        </p:nvSpPr>
        <p:spPr bwMode="auto">
          <a:xfrm>
            <a:off x="3452813" y="5524500"/>
            <a:ext cx="333375" cy="14288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85012" name="Rectangle 20"/>
          <p:cNvSpPr>
            <a:spLocks noChangeArrowheads="1"/>
          </p:cNvSpPr>
          <p:nvPr/>
        </p:nvSpPr>
        <p:spPr bwMode="auto">
          <a:xfrm>
            <a:off x="1260475" y="6013450"/>
            <a:ext cx="2387600" cy="519113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>
                <a:latin typeface="Angsana New" pitchFamily="18" charset="-34"/>
              </a:rPr>
              <a:t>ปุ่มลัด (Quick Launch) </a:t>
            </a:r>
          </a:p>
        </p:txBody>
      </p:sp>
      <p:sp>
        <p:nvSpPr>
          <p:cNvPr id="85015" name="Line 23"/>
          <p:cNvSpPr>
            <a:spLocks noChangeShapeType="1"/>
          </p:cNvSpPr>
          <p:nvPr/>
        </p:nvSpPr>
        <p:spPr bwMode="auto">
          <a:xfrm>
            <a:off x="1812925" y="5640388"/>
            <a:ext cx="14288" cy="392112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85016" name="Oval 24"/>
          <p:cNvSpPr>
            <a:spLocks noChangeArrowheads="1"/>
          </p:cNvSpPr>
          <p:nvPr/>
        </p:nvSpPr>
        <p:spPr bwMode="auto">
          <a:xfrm>
            <a:off x="1609725" y="5397500"/>
            <a:ext cx="477838" cy="261938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h-TH"/>
          </a:p>
        </p:txBody>
      </p:sp>
      <p:sp>
        <p:nvSpPr>
          <p:cNvPr id="85017" name="Text Box 25"/>
          <p:cNvSpPr txBox="1">
            <a:spLocks noChangeArrowheads="1"/>
          </p:cNvSpPr>
          <p:nvPr/>
        </p:nvSpPr>
        <p:spPr bwMode="auto">
          <a:xfrm>
            <a:off x="5843588" y="5937250"/>
            <a:ext cx="2417762" cy="519113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>
                <a:latin typeface="Angsana New" pitchFamily="18" charset="-34"/>
              </a:rPr>
              <a:t>สเตตัลบาร์ (</a:t>
            </a:r>
            <a:r>
              <a:rPr lang="en-US">
                <a:latin typeface="Angsana New" pitchFamily="18" charset="-34"/>
              </a:rPr>
              <a:t>Status bar</a:t>
            </a:r>
            <a:r>
              <a:rPr lang="th-TH">
                <a:latin typeface="Angsana New" pitchFamily="18" charset="-34"/>
              </a:rPr>
              <a:t>) </a:t>
            </a:r>
          </a:p>
        </p:txBody>
      </p:sp>
      <p:sp>
        <p:nvSpPr>
          <p:cNvPr id="85019" name="Line 27"/>
          <p:cNvSpPr>
            <a:spLocks noChangeShapeType="1"/>
          </p:cNvSpPr>
          <p:nvPr/>
        </p:nvSpPr>
        <p:spPr bwMode="auto">
          <a:xfrm>
            <a:off x="6921500" y="5654675"/>
            <a:ext cx="14288" cy="392113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85020" name="Oval 28"/>
          <p:cNvSpPr>
            <a:spLocks noChangeArrowheads="1"/>
          </p:cNvSpPr>
          <p:nvPr/>
        </p:nvSpPr>
        <p:spPr bwMode="auto">
          <a:xfrm>
            <a:off x="6557963" y="5381625"/>
            <a:ext cx="725487" cy="277813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h-TH"/>
          </a:p>
        </p:txBody>
      </p:sp>
      <p:sp>
        <p:nvSpPr>
          <p:cNvPr id="85022" name="Text Box 30"/>
          <p:cNvSpPr txBox="1">
            <a:spLocks noChangeArrowheads="1"/>
          </p:cNvSpPr>
          <p:nvPr/>
        </p:nvSpPr>
        <p:spPr bwMode="auto">
          <a:xfrm>
            <a:off x="1162050" y="4675188"/>
            <a:ext cx="1893888" cy="519112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>
                <a:latin typeface="Angsana New" pitchFamily="18" charset="-34"/>
              </a:rPr>
              <a:t>ปุ่มสตาร์ท (</a:t>
            </a:r>
            <a:r>
              <a:rPr lang="en-US">
                <a:latin typeface="Angsana New" pitchFamily="18" charset="-34"/>
              </a:rPr>
              <a:t>Start</a:t>
            </a:r>
            <a:r>
              <a:rPr lang="th-TH">
                <a:latin typeface="Angsana New" pitchFamily="18" charset="-34"/>
              </a:rPr>
              <a:t>) </a:t>
            </a:r>
          </a:p>
        </p:txBody>
      </p:sp>
      <p:sp>
        <p:nvSpPr>
          <p:cNvPr id="85024" name="Line 32"/>
          <p:cNvSpPr>
            <a:spLocks noChangeShapeType="1"/>
          </p:cNvSpPr>
          <p:nvPr/>
        </p:nvSpPr>
        <p:spPr bwMode="auto">
          <a:xfrm flipH="1" flipV="1">
            <a:off x="1289050" y="5086350"/>
            <a:ext cx="14288" cy="392113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25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 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27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  <p:extLst>
      <p:ext uri="{BB962C8B-B14F-4D97-AF65-F5344CB8AC3E}">
        <p14:creationId xmlns:p14="http://schemas.microsoft.com/office/powerpoint/2010/main" val="3719411986"/>
      </p:ext>
    </p:extLst>
  </p:cSld>
  <p:clrMapOvr>
    <a:masterClrMapping/>
  </p:clrMapOvr>
  <p:transition>
    <p:checker dir="vert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C6BBA-98F2-4314-8EEE-12A925926FD4}" type="slidenum">
              <a:rPr lang="en-US"/>
              <a:pPr/>
              <a:t>40</a:t>
            </a:fld>
            <a:endParaRPr lang="th-TH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3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14" name="AutoShape 5"/>
          <p:cNvSpPr>
            <a:spLocks noChangeArrowheads="1"/>
          </p:cNvSpPr>
          <p:nvPr/>
        </p:nvSpPr>
        <p:spPr bwMode="auto">
          <a:xfrm>
            <a:off x="2389188" y="720725"/>
            <a:ext cx="4552950" cy="72072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 dirty="0">
                <a:latin typeface="Angsana New" pitchFamily="18" charset="-34"/>
              </a:rPr>
              <a:t> การตั้งชื่อไฟล์ในวินโดวส์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22488" y="1862667"/>
            <a:ext cx="786835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>
                <a:solidFill>
                  <a:srgbClr val="3333CC"/>
                </a:solidFill>
              </a:rPr>
              <a:t>มีหลักเกณฑ์ดังนี้</a:t>
            </a:r>
          </a:p>
          <a:p>
            <a:r>
              <a:rPr lang="th-TH" dirty="0">
                <a:solidFill>
                  <a:srgbClr val="3333CC"/>
                </a:solidFill>
              </a:rPr>
              <a:t>1. ตัวอักษร</a:t>
            </a:r>
            <a:r>
              <a:rPr lang="th-TH" dirty="0">
                <a:solidFill>
                  <a:srgbClr val="FF0000"/>
                </a:solidFill>
              </a:rPr>
              <a:t>ยาวไม่เกิน 255 ตัวอักษร </a:t>
            </a:r>
            <a:r>
              <a:rPr lang="th-TH" dirty="0">
                <a:solidFill>
                  <a:srgbClr val="3333CC"/>
                </a:solidFill>
              </a:rPr>
              <a:t>(ภาษาไทย/อังกฤษ นับรวมวรรณยุกต์ด้วย)</a:t>
            </a:r>
          </a:p>
          <a:p>
            <a:r>
              <a:rPr lang="th-TH" dirty="0">
                <a:solidFill>
                  <a:srgbClr val="3333CC"/>
                </a:solidFill>
              </a:rPr>
              <a:t>2. ต้อง</a:t>
            </a:r>
            <a:r>
              <a:rPr lang="th-TH" dirty="0">
                <a:solidFill>
                  <a:srgbClr val="FF0000"/>
                </a:solidFill>
              </a:rPr>
              <a:t>ไม่มีเครื่องหมายพิเศษ</a:t>
            </a:r>
            <a:r>
              <a:rPr lang="th-TH" dirty="0">
                <a:solidFill>
                  <a:srgbClr val="3333CC"/>
                </a:solidFill>
              </a:rPr>
              <a:t>เหล่านี้ คือ </a:t>
            </a:r>
            <a:r>
              <a:rPr lang="en-US" dirty="0">
                <a:solidFill>
                  <a:srgbClr val="FF0000"/>
                </a:solidFill>
              </a:rPr>
              <a:t>/</a:t>
            </a:r>
            <a:r>
              <a:rPr lang="th-TH" dirty="0">
                <a:solidFill>
                  <a:srgbClr val="FF0000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\ : * ! “ &lt; &gt; |</a:t>
            </a:r>
          </a:p>
          <a:p>
            <a:r>
              <a:rPr lang="th-TH" dirty="0">
                <a:solidFill>
                  <a:srgbClr val="3333CC"/>
                </a:solidFill>
              </a:rPr>
              <a:t>3. เว้นวรรคได้ แต่ก็ต้องระวัง ถ้าจะให้ดีควรใช้เครื่องหมาย </a:t>
            </a:r>
            <a:r>
              <a:rPr lang="en-US" dirty="0">
                <a:solidFill>
                  <a:srgbClr val="3333CC"/>
                </a:solidFill>
              </a:rPr>
              <a:t>_ </a:t>
            </a:r>
            <a:r>
              <a:rPr lang="en-US" dirty="0">
                <a:solidFill>
                  <a:srgbClr val="3333CC"/>
                </a:solidFill>
                <a:latin typeface="Angsana New" panose="02020603050405020304" pitchFamily="18" charset="-34"/>
              </a:rPr>
              <a:t>(Underscore) </a:t>
            </a:r>
            <a:r>
              <a:rPr lang="th-TH" dirty="0">
                <a:solidFill>
                  <a:srgbClr val="3333CC"/>
                </a:solidFill>
              </a:rPr>
              <a:t>ดีกว่า</a:t>
            </a:r>
            <a:endParaRPr lang="en-US" dirty="0">
              <a:solidFill>
                <a:srgbClr val="3333CC"/>
              </a:solidFill>
            </a:endParaRPr>
          </a:p>
          <a:p>
            <a:r>
              <a:rPr lang="th-TH" dirty="0">
                <a:solidFill>
                  <a:srgbClr val="3333CC"/>
                </a:solidFill>
              </a:rPr>
              <a:t>4. </a:t>
            </a:r>
            <a:r>
              <a:rPr lang="th-TH" dirty="0">
                <a:solidFill>
                  <a:srgbClr val="FF0000"/>
                </a:solidFill>
              </a:rPr>
              <a:t>ห้ามตั้งชื่อซ้ำไฟล์หรือโฟลเดอร์ </a:t>
            </a:r>
            <a:r>
              <a:rPr lang="th-TH" dirty="0">
                <a:solidFill>
                  <a:srgbClr val="3333CC"/>
                </a:solidFill>
              </a:rPr>
              <a:t>ถ้าตั้งซ้ำ จะมีคำว่า </a:t>
            </a:r>
            <a:r>
              <a:rPr lang="en-US" dirty="0">
                <a:solidFill>
                  <a:srgbClr val="FF0000"/>
                </a:solidFill>
                <a:latin typeface="Angsana New" panose="02020603050405020304" pitchFamily="18" charset="-34"/>
              </a:rPr>
              <a:t>Copy of </a:t>
            </a:r>
            <a:r>
              <a:rPr lang="th-TH" dirty="0">
                <a:solidFill>
                  <a:srgbClr val="3333CC"/>
                </a:solidFill>
              </a:rPr>
              <a:t>หน้าชื่อไฟล์ให้</a:t>
            </a:r>
          </a:p>
          <a:p>
            <a:r>
              <a:rPr lang="th-TH" dirty="0">
                <a:solidFill>
                  <a:srgbClr val="3333CC"/>
                </a:solidFill>
              </a:rPr>
              <a:t>    อัตโนมัติ</a:t>
            </a:r>
          </a:p>
        </p:txBody>
      </p:sp>
    </p:spTree>
  </p:cSld>
  <p:clrMapOvr>
    <a:masterClrMapping/>
  </p:clrMapOvr>
  <p:transition>
    <p:checker dir="vert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C6BBA-98F2-4314-8EEE-12A925926FD4}" type="slidenum">
              <a:rPr lang="en-US"/>
              <a:pPr/>
              <a:t>41</a:t>
            </a:fld>
            <a:endParaRPr lang="th-TH" dirty="0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3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14" name="AutoShape 5"/>
          <p:cNvSpPr>
            <a:spLocks noChangeArrowheads="1"/>
          </p:cNvSpPr>
          <p:nvPr/>
        </p:nvSpPr>
        <p:spPr bwMode="auto">
          <a:xfrm>
            <a:off x="2389188" y="720725"/>
            <a:ext cx="4552950" cy="72072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 dirty="0">
                <a:latin typeface="Angsana New" pitchFamily="18" charset="-34"/>
              </a:rPr>
              <a:t> การฟอร์แมตแฟลชไดรว์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644" y="1670210"/>
            <a:ext cx="3457464" cy="179547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6738" y="1668049"/>
            <a:ext cx="1961616" cy="2884728"/>
          </a:xfrm>
          <a:prstGeom prst="rect">
            <a:avLst/>
          </a:prstGeom>
        </p:spPr>
      </p:pic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671644" y="2156949"/>
            <a:ext cx="3509294" cy="52322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1. คลิก</a:t>
            </a:r>
            <a:r>
              <a:rPr lang="th-TH" b="1" dirty="0" smtClean="0">
                <a:latin typeface="Angsana New" pitchFamily="18" charset="-34"/>
              </a:rPr>
              <a:t>ขวาไดรว์ </a:t>
            </a:r>
            <a:r>
              <a:rPr lang="en-US" b="1" dirty="0">
                <a:latin typeface="Angsana New" pitchFamily="18" charset="-34"/>
              </a:rPr>
              <a:t>KINGSTON (F:)</a:t>
            </a:r>
            <a:endParaRPr lang="th-TH" b="1" dirty="0">
              <a:latin typeface="Angsana New" pitchFamily="18" charset="-34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5012751" y="2138547"/>
            <a:ext cx="2446504" cy="52322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2. คลิกที่เมนู </a:t>
            </a:r>
            <a:r>
              <a:rPr lang="en-US" b="1" dirty="0">
                <a:latin typeface="Angsana New" pitchFamily="18" charset="-34"/>
              </a:rPr>
              <a:t>Format…</a:t>
            </a:r>
            <a:endParaRPr lang="th-TH" b="1" dirty="0">
              <a:latin typeface="Angsana New" pitchFamily="18" charset="-34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1644" y="3589867"/>
            <a:ext cx="1703648" cy="2989670"/>
          </a:xfrm>
          <a:prstGeom prst="rect">
            <a:avLst/>
          </a:prstGeom>
        </p:spPr>
      </p:pic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1523468" y="5463125"/>
            <a:ext cx="1653017" cy="52322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3. คลิก </a:t>
            </a:r>
            <a:r>
              <a:rPr lang="en-US" b="1" dirty="0">
                <a:latin typeface="Angsana New" pitchFamily="18" charset="-34"/>
              </a:rPr>
              <a:t>Start…</a:t>
            </a:r>
            <a:endParaRPr lang="th-TH" b="1" dirty="0">
              <a:latin typeface="Angsana New" pitchFamily="18" charset="-34"/>
            </a:endParaRPr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4556738" y="4607648"/>
            <a:ext cx="3606315" cy="954107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4. เตือนว่าข้อมูลจะถูกลบ จะทำการฟอร์แมต คลิกปุ่ม </a:t>
            </a:r>
            <a:r>
              <a:rPr lang="en-US" b="1" dirty="0">
                <a:latin typeface="Angsana New" pitchFamily="18" charset="-34"/>
              </a:rPr>
              <a:t>OK</a:t>
            </a:r>
            <a:endParaRPr lang="th-TH" b="1" dirty="0">
              <a:latin typeface="Angsana New" pitchFamily="18" charset="-34"/>
            </a:endParaRPr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3562240" y="5563926"/>
            <a:ext cx="4633000" cy="52322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5. รอสักครู่ขณะโปรแกรมกำลังทำการฟอร์แมต</a:t>
            </a:r>
          </a:p>
        </p:txBody>
      </p:sp>
      <p:sp>
        <p:nvSpPr>
          <p:cNvPr id="18" name="Rectangle 6"/>
          <p:cNvSpPr>
            <a:spLocks noChangeArrowheads="1"/>
          </p:cNvSpPr>
          <p:nvPr/>
        </p:nvSpPr>
        <p:spPr bwMode="auto">
          <a:xfrm>
            <a:off x="2400376" y="6087146"/>
            <a:ext cx="6598400" cy="52322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6. ขึ้นข้อความว่า </a:t>
            </a:r>
            <a:r>
              <a:rPr lang="en-US" b="1" dirty="0">
                <a:latin typeface="Angsana New" pitchFamily="18" charset="-34"/>
              </a:rPr>
              <a:t>Format Complete </a:t>
            </a:r>
            <a:r>
              <a:rPr lang="th-TH" b="1" dirty="0">
                <a:latin typeface="Angsana New" pitchFamily="18" charset="-34"/>
              </a:rPr>
              <a:t>ฟอร์แมตสมบูรณ์ คลิกปุ่ม </a:t>
            </a:r>
            <a:r>
              <a:rPr lang="en-US" b="1" dirty="0">
                <a:latin typeface="Angsana New" pitchFamily="18" charset="-34"/>
              </a:rPr>
              <a:t>OK</a:t>
            </a:r>
            <a:endParaRPr lang="th-TH" b="1" dirty="0">
              <a:latin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11980678"/>
      </p:ext>
    </p:extLst>
  </p:cSld>
  <p:clrMapOvr>
    <a:masterClrMapping/>
  </p:clrMapOvr>
  <p:transition>
    <p:checker dir="vert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C6BBA-98F2-4314-8EEE-12A925926FD4}" type="slidenum">
              <a:rPr lang="en-US"/>
              <a:pPr/>
              <a:t>42</a:t>
            </a:fld>
            <a:endParaRPr lang="th-TH" dirty="0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3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14" name="AutoShape 5"/>
          <p:cNvSpPr>
            <a:spLocks noChangeArrowheads="1"/>
          </p:cNvSpPr>
          <p:nvPr/>
        </p:nvSpPr>
        <p:spPr bwMode="auto">
          <a:xfrm>
            <a:off x="2389188" y="720725"/>
            <a:ext cx="4552950" cy="72072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 dirty="0">
                <a:latin typeface="Angsana New" pitchFamily="18" charset="-34"/>
              </a:rPr>
              <a:t> หน่วยวัดของคอมพิวเตอร์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61244" y="1612900"/>
            <a:ext cx="84215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>
                <a:solidFill>
                  <a:srgbClr val="3333CC"/>
                </a:solidFill>
              </a:rPr>
              <a:t>เครื่องคอมพิวเตอร์ มีหน่วยวัดเป็น</a:t>
            </a:r>
            <a:r>
              <a:rPr lang="th-TH" dirty="0">
                <a:solidFill>
                  <a:srgbClr val="FF0000"/>
                </a:solidFill>
              </a:rPr>
              <a:t>ไบต์ </a:t>
            </a:r>
            <a:r>
              <a:rPr lang="en-US" dirty="0">
                <a:solidFill>
                  <a:srgbClr val="FF0000"/>
                </a:solidFill>
                <a:latin typeface="Angsana New" panose="02020603050405020304" pitchFamily="18" charset="-34"/>
              </a:rPr>
              <a:t>(Byte) </a:t>
            </a:r>
            <a:r>
              <a:rPr lang="th-TH" dirty="0">
                <a:solidFill>
                  <a:srgbClr val="3333CC"/>
                </a:solidFill>
              </a:rPr>
              <a:t>เก็บข้อมูลเป็นตัวอักษรจะมีหน่วยวัดเป็น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61245" y="2096708"/>
            <a:ext cx="839893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Angsana New" panose="02020603050405020304" pitchFamily="18" charset="-34"/>
              </a:rPr>
              <a:t>KB (</a:t>
            </a:r>
            <a:r>
              <a:rPr lang="en-US" b="1" dirty="0" err="1">
                <a:solidFill>
                  <a:srgbClr val="FF0000"/>
                </a:solidFill>
                <a:latin typeface="Angsana New" panose="02020603050405020304" pitchFamily="18" charset="-34"/>
              </a:rPr>
              <a:t>KiloByte</a:t>
            </a:r>
            <a:r>
              <a:rPr lang="en-US" b="1" dirty="0">
                <a:solidFill>
                  <a:srgbClr val="FF0000"/>
                </a:solidFill>
                <a:latin typeface="Angsana New" panose="02020603050405020304" pitchFamily="18" charset="-34"/>
              </a:rPr>
              <a:t>)</a:t>
            </a:r>
            <a:r>
              <a:rPr lang="en-US" dirty="0">
                <a:solidFill>
                  <a:srgbClr val="3333CC"/>
                </a:solidFill>
              </a:rPr>
              <a:t>	</a:t>
            </a:r>
            <a:r>
              <a:rPr lang="th-TH" dirty="0">
                <a:solidFill>
                  <a:srgbClr val="3333CC"/>
                </a:solidFill>
              </a:rPr>
              <a:t>กิโลไบต์	 	เก็บข้อมูลเป็นพันตัวอักษร</a:t>
            </a:r>
          </a:p>
          <a:p>
            <a:r>
              <a:rPr lang="en-US" b="1" dirty="0">
                <a:solidFill>
                  <a:srgbClr val="FF0000"/>
                </a:solidFill>
                <a:latin typeface="Angsana New" panose="02020603050405020304" pitchFamily="18" charset="-34"/>
              </a:rPr>
              <a:t>MB (</a:t>
            </a:r>
            <a:r>
              <a:rPr lang="en-US" b="1" dirty="0" err="1">
                <a:solidFill>
                  <a:srgbClr val="FF0000"/>
                </a:solidFill>
                <a:latin typeface="Angsana New" panose="02020603050405020304" pitchFamily="18" charset="-34"/>
              </a:rPr>
              <a:t>MegaByte</a:t>
            </a:r>
            <a:r>
              <a:rPr lang="en-US" b="1" dirty="0">
                <a:solidFill>
                  <a:srgbClr val="FF0000"/>
                </a:solidFill>
                <a:latin typeface="Angsana New" panose="02020603050405020304" pitchFamily="18" charset="-34"/>
              </a:rPr>
              <a:t>)</a:t>
            </a:r>
            <a:r>
              <a:rPr lang="en-US" dirty="0">
                <a:solidFill>
                  <a:srgbClr val="3333CC"/>
                </a:solidFill>
              </a:rPr>
              <a:t>	</a:t>
            </a:r>
            <a:r>
              <a:rPr lang="th-TH" dirty="0">
                <a:solidFill>
                  <a:srgbClr val="3333CC"/>
                </a:solidFill>
              </a:rPr>
              <a:t>เมกะไบต์	 	เก็บข้อมูลเป็นล้านตัวอักษร</a:t>
            </a:r>
          </a:p>
          <a:p>
            <a:r>
              <a:rPr lang="en-US" b="1" dirty="0">
                <a:solidFill>
                  <a:srgbClr val="FF0000"/>
                </a:solidFill>
                <a:latin typeface="Angsana New" panose="02020603050405020304" pitchFamily="18" charset="-34"/>
              </a:rPr>
              <a:t>GB (</a:t>
            </a:r>
            <a:r>
              <a:rPr lang="en-US" b="1" dirty="0" err="1">
                <a:solidFill>
                  <a:srgbClr val="FF0000"/>
                </a:solidFill>
                <a:latin typeface="Angsana New" panose="02020603050405020304" pitchFamily="18" charset="-34"/>
              </a:rPr>
              <a:t>GigaByte</a:t>
            </a:r>
            <a:r>
              <a:rPr lang="en-US" b="1" dirty="0">
                <a:solidFill>
                  <a:srgbClr val="FF0000"/>
                </a:solidFill>
                <a:latin typeface="Angsana New" panose="02020603050405020304" pitchFamily="18" charset="-34"/>
              </a:rPr>
              <a:t>)</a:t>
            </a:r>
            <a:r>
              <a:rPr lang="en-US" dirty="0">
                <a:solidFill>
                  <a:srgbClr val="3333CC"/>
                </a:solidFill>
              </a:rPr>
              <a:t>	</a:t>
            </a:r>
            <a:r>
              <a:rPr lang="th-TH" dirty="0">
                <a:solidFill>
                  <a:srgbClr val="3333CC"/>
                </a:solidFill>
              </a:rPr>
              <a:t>กิกะไบต์	 	เก็บข้อมูลเป็นพันล้านตัวอักษร</a:t>
            </a:r>
          </a:p>
          <a:p>
            <a:r>
              <a:rPr lang="en-US" b="1" dirty="0">
                <a:solidFill>
                  <a:srgbClr val="FF0000"/>
                </a:solidFill>
                <a:latin typeface="Angsana New" panose="02020603050405020304" pitchFamily="18" charset="-34"/>
              </a:rPr>
              <a:t>TB (</a:t>
            </a:r>
            <a:r>
              <a:rPr lang="en-US" b="1" dirty="0" err="1">
                <a:solidFill>
                  <a:srgbClr val="FF0000"/>
                </a:solidFill>
                <a:latin typeface="Angsana New" panose="02020603050405020304" pitchFamily="18" charset="-34"/>
              </a:rPr>
              <a:t>TeraByte</a:t>
            </a:r>
            <a:r>
              <a:rPr lang="en-US" b="1" dirty="0">
                <a:solidFill>
                  <a:srgbClr val="FF0000"/>
                </a:solidFill>
                <a:latin typeface="Angsana New" panose="02020603050405020304" pitchFamily="18" charset="-34"/>
              </a:rPr>
              <a:t>)</a:t>
            </a:r>
            <a:r>
              <a:rPr lang="en-US" dirty="0">
                <a:solidFill>
                  <a:srgbClr val="3333CC"/>
                </a:solidFill>
              </a:rPr>
              <a:t>	</a:t>
            </a:r>
            <a:r>
              <a:rPr lang="th-TH" dirty="0">
                <a:solidFill>
                  <a:srgbClr val="3333CC"/>
                </a:solidFill>
              </a:rPr>
              <a:t>เทราไบต์	 	เก็บข้อมูลเป็นล้านล้านตัวอักษร</a:t>
            </a:r>
          </a:p>
          <a:p>
            <a:endParaRPr lang="th-TH" dirty="0">
              <a:solidFill>
                <a:srgbClr val="3333CC"/>
              </a:solidFill>
            </a:endParaRPr>
          </a:p>
        </p:txBody>
      </p:sp>
      <p:sp>
        <p:nvSpPr>
          <p:cNvPr id="3" name="Rectangle: Rounded Corners 2"/>
          <p:cNvSpPr/>
          <p:nvPr/>
        </p:nvSpPr>
        <p:spPr>
          <a:xfrm>
            <a:off x="1090964" y="3917105"/>
            <a:ext cx="3194756" cy="1230489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1</a:t>
            </a:r>
            <a:r>
              <a:rPr lang="en-US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TB </a:t>
            </a:r>
            <a:r>
              <a:rPr lang="en-US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</a:t>
            </a:r>
            <a:r>
              <a:rPr lang="th-TH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1024 </a:t>
            </a:r>
            <a:r>
              <a:rPr lang="en-US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GB</a:t>
            </a:r>
          </a:p>
          <a:p>
            <a:r>
              <a:rPr lang="en-US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1 </a:t>
            </a:r>
            <a:r>
              <a:rPr lang="th-TH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เทราไบต์ </a:t>
            </a:r>
            <a:r>
              <a:rPr lang="en-US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 1024 </a:t>
            </a:r>
            <a:r>
              <a:rPr lang="th-TH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กิกะไบต์</a:t>
            </a:r>
          </a:p>
          <a:p>
            <a:r>
              <a:rPr lang="th-TH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1 </a:t>
            </a:r>
            <a:r>
              <a:rPr lang="en-US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TB </a:t>
            </a:r>
            <a:r>
              <a:rPr lang="th-TH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อ่านว่า 1 เทราไบต์</a:t>
            </a:r>
          </a:p>
        </p:txBody>
      </p:sp>
      <p:sp>
        <p:nvSpPr>
          <p:cNvPr id="15" name="Rectangle: Rounded Corners 14"/>
          <p:cNvSpPr/>
          <p:nvPr/>
        </p:nvSpPr>
        <p:spPr>
          <a:xfrm>
            <a:off x="1090964" y="5245775"/>
            <a:ext cx="3194756" cy="1230489"/>
          </a:xfrm>
          <a:prstGeom prst="roundRect">
            <a:avLst/>
          </a:prstGeom>
          <a:solidFill>
            <a:srgbClr val="99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1</a:t>
            </a:r>
            <a:r>
              <a:rPr lang="en-US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MB </a:t>
            </a:r>
            <a:r>
              <a:rPr lang="en-US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</a:t>
            </a:r>
            <a:r>
              <a:rPr lang="th-TH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1024 </a:t>
            </a:r>
            <a:r>
              <a:rPr lang="en-US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Bytes</a:t>
            </a:r>
          </a:p>
          <a:p>
            <a:r>
              <a:rPr lang="en-US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1 </a:t>
            </a:r>
            <a:r>
              <a:rPr lang="th-TH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เมกะไบต์ </a:t>
            </a:r>
            <a:r>
              <a:rPr lang="en-US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 1024 </a:t>
            </a:r>
            <a:r>
              <a:rPr lang="th-TH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ไบต์</a:t>
            </a:r>
          </a:p>
          <a:p>
            <a:r>
              <a:rPr lang="th-TH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1 </a:t>
            </a:r>
            <a:r>
              <a:rPr lang="en-US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MB </a:t>
            </a:r>
            <a:r>
              <a:rPr lang="th-TH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อ่านว่า 1 เมกะไบต์</a:t>
            </a:r>
          </a:p>
        </p:txBody>
      </p:sp>
      <p:sp>
        <p:nvSpPr>
          <p:cNvPr id="17" name="Rectangle: Rounded Corners 16"/>
          <p:cNvSpPr/>
          <p:nvPr/>
        </p:nvSpPr>
        <p:spPr>
          <a:xfrm>
            <a:off x="4639730" y="3917105"/>
            <a:ext cx="3194756" cy="1230489"/>
          </a:xfrm>
          <a:prstGeom prst="roundRect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1</a:t>
            </a:r>
            <a:r>
              <a:rPr lang="en-US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GB </a:t>
            </a:r>
            <a:r>
              <a:rPr lang="en-US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</a:t>
            </a:r>
            <a:r>
              <a:rPr lang="th-TH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1024 </a:t>
            </a:r>
            <a:r>
              <a:rPr lang="en-US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MB</a:t>
            </a:r>
          </a:p>
          <a:p>
            <a:r>
              <a:rPr lang="en-US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1 </a:t>
            </a:r>
            <a:r>
              <a:rPr lang="th-TH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กิกะไบต์ </a:t>
            </a:r>
            <a:r>
              <a:rPr lang="en-US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 1024 </a:t>
            </a:r>
            <a:r>
              <a:rPr lang="th-TH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เมกะไบต์</a:t>
            </a:r>
          </a:p>
          <a:p>
            <a:r>
              <a:rPr lang="th-TH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1 </a:t>
            </a:r>
            <a:r>
              <a:rPr lang="en-US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GB </a:t>
            </a:r>
            <a:r>
              <a:rPr lang="th-TH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อ่านว่า 1 กิกะไบต์</a:t>
            </a:r>
          </a:p>
        </p:txBody>
      </p:sp>
      <p:sp>
        <p:nvSpPr>
          <p:cNvPr id="18" name="Rectangle: Rounded Corners 17"/>
          <p:cNvSpPr/>
          <p:nvPr/>
        </p:nvSpPr>
        <p:spPr>
          <a:xfrm>
            <a:off x="4639730" y="5245775"/>
            <a:ext cx="3194756" cy="1230489"/>
          </a:xfrm>
          <a:prstGeom prst="roundRect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1</a:t>
            </a:r>
            <a:r>
              <a:rPr lang="en-US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Bytes</a:t>
            </a:r>
            <a:endParaRPr lang="en-US" dirty="0">
              <a:solidFill>
                <a:schemeClr val="tx1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r>
              <a:rPr lang="en-US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1 Bytes</a:t>
            </a:r>
            <a:r>
              <a:rPr lang="th-TH" b="1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</a:t>
            </a:r>
            <a:r>
              <a:rPr lang="th-TH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อ่านว่า</a:t>
            </a:r>
            <a:r>
              <a:rPr lang="en-US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1</a:t>
            </a:r>
            <a:r>
              <a:rPr lang="th-TH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ไบต์</a:t>
            </a:r>
          </a:p>
          <a:p>
            <a:r>
              <a:rPr lang="th-TH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เท่ากับ 1 ตัวอักษร</a:t>
            </a:r>
          </a:p>
        </p:txBody>
      </p:sp>
    </p:spTree>
    <p:extLst>
      <p:ext uri="{BB962C8B-B14F-4D97-AF65-F5344CB8AC3E}">
        <p14:creationId xmlns:p14="http://schemas.microsoft.com/office/powerpoint/2010/main" val="2213174128"/>
      </p:ext>
    </p:extLst>
  </p:cSld>
  <p:clrMapOvr>
    <a:masterClrMapping/>
  </p:clrMapOvr>
  <p:transition>
    <p:checker dir="vert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C6BBA-98F2-4314-8EEE-12A925926FD4}" type="slidenum">
              <a:rPr lang="en-US"/>
              <a:pPr/>
              <a:t>43</a:t>
            </a:fld>
            <a:endParaRPr lang="th-TH" dirty="0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3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14" name="AutoShape 5"/>
          <p:cNvSpPr>
            <a:spLocks noChangeArrowheads="1"/>
          </p:cNvSpPr>
          <p:nvPr/>
        </p:nvSpPr>
        <p:spPr bwMode="auto">
          <a:xfrm>
            <a:off x="1361370" y="720725"/>
            <a:ext cx="6608586" cy="72072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 dirty="0">
                <a:latin typeface="Angsana New" pitchFamily="18" charset="-34"/>
              </a:rPr>
              <a:t> การค้นหาไฟล์ที่ต้องการด้วยคำสั่ง </a:t>
            </a:r>
            <a:r>
              <a:rPr lang="en-US" sz="4000" b="1" dirty="0">
                <a:latin typeface="Angsana New" pitchFamily="18" charset="-34"/>
              </a:rPr>
              <a:t>Search</a:t>
            </a:r>
            <a:endParaRPr lang="th-TH" sz="4000" b="1" dirty="0">
              <a:latin typeface="Angsana New" pitchFamily="18" charset="-34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61244" y="1612900"/>
            <a:ext cx="84215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>
                <a:solidFill>
                  <a:srgbClr val="3333CC"/>
                </a:solidFill>
              </a:rPr>
              <a:t>สามารถค้นหาได้ด้วย</a:t>
            </a:r>
            <a:r>
              <a:rPr lang="th-TH" dirty="0">
                <a:solidFill>
                  <a:srgbClr val="FF0000"/>
                </a:solidFill>
              </a:rPr>
              <a:t>โปรแกรม </a:t>
            </a:r>
            <a:r>
              <a:rPr lang="en-US" dirty="0">
                <a:solidFill>
                  <a:srgbClr val="FF0000"/>
                </a:solidFill>
                <a:latin typeface="Angsana New" panose="02020603050405020304" pitchFamily="18" charset="-34"/>
              </a:rPr>
              <a:t>Windows Explorer</a:t>
            </a:r>
            <a:endParaRPr lang="th-TH" dirty="0">
              <a:solidFill>
                <a:srgbClr val="FF0000"/>
              </a:solidFill>
              <a:latin typeface="Angsana New" panose="02020603050405020304" pitchFamily="18" charset="-34"/>
            </a:endParaRPr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671644" y="2156949"/>
            <a:ext cx="4006225" cy="52322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1. เปิด </a:t>
            </a:r>
            <a:r>
              <a:rPr lang="en-US" b="1" dirty="0">
                <a:latin typeface="Angsana New" pitchFamily="18" charset="-34"/>
              </a:rPr>
              <a:t>My Computer </a:t>
            </a:r>
            <a:r>
              <a:rPr lang="th-TH" b="1" dirty="0">
                <a:latin typeface="Angsana New" pitchFamily="18" charset="-34"/>
              </a:rPr>
              <a:t>คลิกที่ปุ่ม </a:t>
            </a:r>
            <a:r>
              <a:rPr lang="en-US" b="1" dirty="0">
                <a:latin typeface="Angsana New" pitchFamily="18" charset="-34"/>
              </a:rPr>
              <a:t>Search</a:t>
            </a:r>
            <a:endParaRPr lang="th-TH" b="1" dirty="0">
              <a:latin typeface="Angsana New" pitchFamily="18" charset="-34"/>
            </a:endParaRPr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671644" y="2828638"/>
            <a:ext cx="3930884" cy="52322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2. คลิกเลือกคำสั่ง </a:t>
            </a:r>
            <a:r>
              <a:rPr lang="en-US" b="1" dirty="0">
                <a:latin typeface="Angsana New" pitchFamily="18" charset="-34"/>
              </a:rPr>
              <a:t>All files and Folders</a:t>
            </a:r>
            <a:endParaRPr lang="th-TH" b="1" dirty="0">
              <a:latin typeface="Angsana New" pitchFamily="18" charset="-34"/>
            </a:endParaRPr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671644" y="3500327"/>
            <a:ext cx="3145413" cy="52322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3. พิมพ์ชื่อไฟล์ที่ต้องการค้นหา</a:t>
            </a:r>
          </a:p>
        </p:txBody>
      </p:sp>
      <p:sp>
        <p:nvSpPr>
          <p:cNvPr id="22" name="Rectangle 6"/>
          <p:cNvSpPr>
            <a:spLocks noChangeArrowheads="1"/>
          </p:cNvSpPr>
          <p:nvPr/>
        </p:nvSpPr>
        <p:spPr bwMode="auto">
          <a:xfrm>
            <a:off x="671644" y="4165364"/>
            <a:ext cx="4371710" cy="52322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4. </a:t>
            </a:r>
            <a:r>
              <a:rPr lang="th-TH" b="1" dirty="0" smtClean="0">
                <a:latin typeface="Angsana New" pitchFamily="18" charset="-34"/>
              </a:rPr>
              <a:t>คลิกปุ่ม </a:t>
            </a:r>
            <a:r>
              <a:rPr lang="en-US" b="1" dirty="0">
                <a:latin typeface="Angsana New" pitchFamily="18" charset="-34"/>
              </a:rPr>
              <a:t>Search </a:t>
            </a:r>
            <a:r>
              <a:rPr lang="th-TH" b="1" dirty="0">
                <a:latin typeface="Angsana New" pitchFamily="18" charset="-34"/>
              </a:rPr>
              <a:t>เพื่อสั่งให้เริ่มค้นหาไฟล์</a:t>
            </a:r>
          </a:p>
        </p:txBody>
      </p:sp>
      <p:sp>
        <p:nvSpPr>
          <p:cNvPr id="23" name="Rectangle 6"/>
          <p:cNvSpPr>
            <a:spLocks noChangeArrowheads="1"/>
          </p:cNvSpPr>
          <p:nvPr/>
        </p:nvSpPr>
        <p:spPr bwMode="auto">
          <a:xfrm>
            <a:off x="671644" y="4813240"/>
            <a:ext cx="4296369" cy="52322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5. เมื่อพบไฟล์จะแสดงชื่อไฟล์ ช่องด้านขวา</a:t>
            </a:r>
          </a:p>
        </p:txBody>
      </p:sp>
      <p:pic>
        <p:nvPicPr>
          <p:cNvPr id="12290" name="Picture 2" descr="C:\Users\Ampa\Desktop\image5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5749" y="1472812"/>
            <a:ext cx="3299279" cy="2306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Ampa\Desktop\image5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7828" y="3757868"/>
            <a:ext cx="3186172" cy="1861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4481351"/>
      </p:ext>
    </p:extLst>
  </p:cSld>
  <p:clrMapOvr>
    <a:masterClrMapping/>
  </p:clrMapOvr>
  <p:transition>
    <p:checker dir="vert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C6BBA-98F2-4314-8EEE-12A925926FD4}" type="slidenum">
              <a:rPr lang="en-US"/>
              <a:pPr/>
              <a:t>44</a:t>
            </a:fld>
            <a:endParaRPr lang="th-TH" dirty="0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3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14" name="AutoShape 5"/>
          <p:cNvSpPr>
            <a:spLocks noChangeArrowheads="1"/>
          </p:cNvSpPr>
          <p:nvPr/>
        </p:nvSpPr>
        <p:spPr bwMode="auto">
          <a:xfrm>
            <a:off x="1361370" y="720725"/>
            <a:ext cx="6608586" cy="72072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 dirty="0">
                <a:latin typeface="Angsana New" pitchFamily="18" charset="-34"/>
              </a:rPr>
              <a:t> การลบไฟล์แบบสามารถกู้กลับคืนมาได้</a:t>
            </a: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391736" y="1765063"/>
            <a:ext cx="3695242" cy="461665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 dirty="0">
                <a:latin typeface="Angsana New" pitchFamily="18" charset="-34"/>
              </a:rPr>
              <a:t>1. </a:t>
            </a:r>
            <a:r>
              <a:rPr lang="th-TH" sz="2400" b="1" dirty="0">
                <a:solidFill>
                  <a:srgbClr val="FF0000"/>
                </a:solidFill>
                <a:latin typeface="Angsana New" pitchFamily="18" charset="-34"/>
              </a:rPr>
              <a:t>คลิกเลือกไฟล์</a:t>
            </a:r>
            <a:r>
              <a:rPr lang="th-TH" sz="2400" b="1" dirty="0">
                <a:latin typeface="Angsana New" pitchFamily="18" charset="-34"/>
              </a:rPr>
              <a:t>หรือ</a:t>
            </a:r>
            <a:r>
              <a:rPr lang="th-TH" sz="2400" b="1" dirty="0">
                <a:solidFill>
                  <a:srgbClr val="FF0000"/>
                </a:solidFill>
                <a:latin typeface="Angsana New" pitchFamily="18" charset="-34"/>
              </a:rPr>
              <a:t>โฟลเดอร์ที่ต้องการลบ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91736" y="2226728"/>
            <a:ext cx="4793300" cy="461665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 dirty="0">
                <a:latin typeface="Angsana New" pitchFamily="18" charset="-34"/>
              </a:rPr>
              <a:t>2. </a:t>
            </a:r>
            <a:r>
              <a:rPr lang="th-TH" sz="2400" b="1" dirty="0" smtClean="0">
                <a:latin typeface="Angsana New" pitchFamily="18" charset="-34"/>
              </a:rPr>
              <a:t>คลิกเมนู </a:t>
            </a:r>
            <a:r>
              <a:rPr lang="en-US" sz="2400" b="1" dirty="0">
                <a:solidFill>
                  <a:srgbClr val="FF0000"/>
                </a:solidFill>
                <a:latin typeface="Angsana New" pitchFamily="18" charset="-34"/>
              </a:rPr>
              <a:t>File </a:t>
            </a:r>
            <a:r>
              <a:rPr lang="en-US" sz="2400" b="1" dirty="0">
                <a:solidFill>
                  <a:srgbClr val="FF0000"/>
                </a:solidFill>
                <a:latin typeface="Angsana New" pitchFamily="18" charset="-34"/>
                <a:sym typeface="Wingdings" panose="05000000000000000000" pitchFamily="2" charset="2"/>
              </a:rPr>
              <a:t>--&gt; Delete </a:t>
            </a:r>
            <a:r>
              <a:rPr lang="th-TH" sz="2400" b="1" dirty="0">
                <a:latin typeface="Angsana New" pitchFamily="18" charset="-34"/>
                <a:sym typeface="Wingdings" panose="05000000000000000000" pitchFamily="2" charset="2"/>
              </a:rPr>
              <a:t>หรือ</a:t>
            </a:r>
            <a:r>
              <a:rPr lang="th-TH" sz="2400" b="1" dirty="0">
                <a:solidFill>
                  <a:srgbClr val="FF0000"/>
                </a:solidFill>
                <a:latin typeface="Angsana New" pitchFamily="18" charset="-34"/>
                <a:sym typeface="Wingdings" panose="05000000000000000000" pitchFamily="2" charset="2"/>
              </a:rPr>
              <a:t>กดปุ่ม </a:t>
            </a:r>
            <a:r>
              <a:rPr lang="en-US" sz="2400" b="1" dirty="0">
                <a:solidFill>
                  <a:srgbClr val="FF0000"/>
                </a:solidFill>
                <a:latin typeface="Angsana New" pitchFamily="18" charset="-34"/>
                <a:sym typeface="Wingdings" panose="05000000000000000000" pitchFamily="2" charset="2"/>
              </a:rPr>
              <a:t>Delete </a:t>
            </a:r>
            <a:r>
              <a:rPr lang="th-TH" sz="2400" b="1" dirty="0">
                <a:latin typeface="Angsana New" pitchFamily="18" charset="-34"/>
                <a:sym typeface="Wingdings" panose="05000000000000000000" pitchFamily="2" charset="2"/>
              </a:rPr>
              <a:t>ที่คีย์บอร์ด</a:t>
            </a:r>
            <a:endParaRPr lang="th-TH" sz="2400" b="1" dirty="0">
              <a:latin typeface="Angsana New" pitchFamily="18" charset="-34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391736" y="2691210"/>
            <a:ext cx="3725700" cy="461665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 dirty="0">
                <a:latin typeface="Angsana New" pitchFamily="18" charset="-34"/>
              </a:rPr>
              <a:t>3. ปรากฏกรอบยืนยันการลบ </a:t>
            </a:r>
            <a:r>
              <a:rPr lang="th-TH" sz="2400" b="1" dirty="0">
                <a:solidFill>
                  <a:srgbClr val="FF0000"/>
                </a:solidFill>
                <a:latin typeface="Angsana New" pitchFamily="18" charset="-34"/>
              </a:rPr>
              <a:t>คลิกที่ปุ่ม </a:t>
            </a:r>
            <a:r>
              <a:rPr lang="en-US" sz="2400" b="1" dirty="0">
                <a:solidFill>
                  <a:srgbClr val="FF0000"/>
                </a:solidFill>
                <a:latin typeface="Angsana New" pitchFamily="18" charset="-34"/>
              </a:rPr>
              <a:t>Yes</a:t>
            </a:r>
            <a:endParaRPr lang="th-TH" sz="2400" b="1" dirty="0">
              <a:solidFill>
                <a:srgbClr val="FF0000"/>
              </a:solidFill>
              <a:latin typeface="Angsana New" pitchFamily="18" charset="-34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391736" y="3152875"/>
            <a:ext cx="2231701" cy="461665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 dirty="0">
                <a:latin typeface="Angsana New" pitchFamily="18" charset="-34"/>
              </a:rPr>
              <a:t>4. คลิกเลือก </a:t>
            </a:r>
            <a:r>
              <a:rPr lang="en-US" sz="2400" b="1" dirty="0">
                <a:solidFill>
                  <a:srgbClr val="FF0000"/>
                </a:solidFill>
                <a:latin typeface="Angsana New" pitchFamily="18" charset="-34"/>
              </a:rPr>
              <a:t>Recycle Bin</a:t>
            </a:r>
            <a:endParaRPr lang="th-TH" sz="2400" b="1" dirty="0">
              <a:solidFill>
                <a:srgbClr val="FF0000"/>
              </a:solidFill>
              <a:latin typeface="Angsana New" pitchFamily="18" charset="-34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391736" y="3614540"/>
            <a:ext cx="3538148" cy="461665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 dirty="0">
                <a:latin typeface="Angsana New" pitchFamily="18" charset="-34"/>
              </a:rPr>
              <a:t>5. คลิกเมาส์ขวาที่ไฟล์ที่ต้องการกู้กลับคืน</a:t>
            </a:r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391736" y="4076205"/>
            <a:ext cx="3841116" cy="461665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 dirty="0">
                <a:latin typeface="Angsana New" pitchFamily="18" charset="-34"/>
              </a:rPr>
              <a:t>6. </a:t>
            </a:r>
            <a:r>
              <a:rPr lang="th-TH" sz="2400" b="1" dirty="0" smtClean="0">
                <a:latin typeface="Angsana New" pitchFamily="18" charset="-34"/>
              </a:rPr>
              <a:t>คลิกเมนู </a:t>
            </a:r>
            <a:r>
              <a:rPr lang="en-US" sz="2400" b="1" dirty="0">
                <a:solidFill>
                  <a:srgbClr val="FF0000"/>
                </a:solidFill>
                <a:latin typeface="Angsana New" pitchFamily="18" charset="-34"/>
              </a:rPr>
              <a:t>Restore</a:t>
            </a:r>
            <a:r>
              <a:rPr lang="en-US" sz="2400" b="1" dirty="0">
                <a:latin typeface="Angsana New" pitchFamily="18" charset="-34"/>
              </a:rPr>
              <a:t> </a:t>
            </a:r>
            <a:r>
              <a:rPr lang="th-TH" sz="2400" b="1" dirty="0">
                <a:latin typeface="Angsana New" pitchFamily="18" charset="-34"/>
              </a:rPr>
              <a:t>ไฟล์จะกู้กลับคืนไว้ที่เดิม</a:t>
            </a:r>
          </a:p>
        </p:txBody>
      </p:sp>
      <p:pic>
        <p:nvPicPr>
          <p:cNvPr id="13314" name="Picture 2" descr="C:\Users\Ampa\Desktop\image6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8207" y="1677164"/>
            <a:ext cx="3624446" cy="2190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Ampa\Desktop\image6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9061" y="3845372"/>
            <a:ext cx="3136002" cy="1078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C:\Users\Ampa\Desktop\image6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7068" y="4652185"/>
            <a:ext cx="3371618" cy="2132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2115001"/>
      </p:ext>
    </p:extLst>
  </p:cSld>
  <p:clrMapOvr>
    <a:masterClrMapping/>
  </p:clrMapOvr>
  <p:transition>
    <p:checker dir="vert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Ampa\Desktop\image6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75"/>
          <a:stretch/>
        </p:blipFill>
        <p:spPr bwMode="auto">
          <a:xfrm>
            <a:off x="4971174" y="1379006"/>
            <a:ext cx="3378540" cy="1555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C6BBA-98F2-4314-8EEE-12A925926FD4}" type="slidenum">
              <a:rPr lang="en-US"/>
              <a:pPr/>
              <a:t>45</a:t>
            </a:fld>
            <a:endParaRPr lang="th-TH" dirty="0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3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14" name="AutoShape 5"/>
          <p:cNvSpPr>
            <a:spLocks noChangeArrowheads="1"/>
          </p:cNvSpPr>
          <p:nvPr/>
        </p:nvSpPr>
        <p:spPr bwMode="auto">
          <a:xfrm>
            <a:off x="2670882" y="720725"/>
            <a:ext cx="3989562" cy="72072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 dirty="0">
                <a:latin typeface="Angsana New" pitchFamily="18" charset="-34"/>
              </a:rPr>
              <a:t> การลบไฟล์แบบถาวร</a:t>
            </a: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475701" y="1633729"/>
            <a:ext cx="3110147" cy="52322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1. คลิกเมาส์ขวาที่ </a:t>
            </a:r>
            <a:r>
              <a:rPr lang="en-US" b="1" dirty="0">
                <a:solidFill>
                  <a:srgbClr val="FF0000"/>
                </a:solidFill>
                <a:latin typeface="Angsana New" pitchFamily="18" charset="-34"/>
              </a:rPr>
              <a:t>Recycle Bin</a:t>
            </a:r>
            <a:endParaRPr lang="th-TH" b="1" dirty="0">
              <a:solidFill>
                <a:srgbClr val="FF0000"/>
              </a:solidFill>
              <a:latin typeface="Angsana New" pitchFamily="18" charset="-34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475701" y="2156949"/>
            <a:ext cx="3223959" cy="52322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2. </a:t>
            </a:r>
            <a:r>
              <a:rPr lang="th-TH" b="1" dirty="0" smtClean="0">
                <a:latin typeface="Angsana New" pitchFamily="18" charset="-34"/>
              </a:rPr>
              <a:t>คลิกเมนู </a:t>
            </a:r>
            <a:r>
              <a:rPr lang="en-US" b="1" dirty="0">
                <a:solidFill>
                  <a:srgbClr val="FF0000"/>
                </a:solidFill>
                <a:latin typeface="Angsana New" pitchFamily="18" charset="-34"/>
              </a:rPr>
              <a:t>Empty Recycle Bin</a:t>
            </a:r>
            <a:endParaRPr lang="th-TH" b="1" dirty="0">
              <a:solidFill>
                <a:srgbClr val="FF0000"/>
              </a:solidFill>
              <a:latin typeface="Angsana New" pitchFamily="18" charset="-34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75701" y="2663705"/>
            <a:ext cx="4572085" cy="52322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3. ปรากฏข้อความยืนยันการลบ </a:t>
            </a:r>
            <a:r>
              <a:rPr lang="th-TH" b="1" dirty="0">
                <a:solidFill>
                  <a:srgbClr val="FF0000"/>
                </a:solidFill>
                <a:latin typeface="Angsana New" pitchFamily="18" charset="-34"/>
              </a:rPr>
              <a:t>คลิกที่ปุ่ม </a:t>
            </a:r>
            <a:r>
              <a:rPr lang="en-US" b="1" dirty="0">
                <a:solidFill>
                  <a:srgbClr val="FF0000"/>
                </a:solidFill>
                <a:latin typeface="Angsana New" pitchFamily="18" charset="-34"/>
              </a:rPr>
              <a:t>Yes</a:t>
            </a:r>
            <a:endParaRPr lang="th-TH" b="1" dirty="0">
              <a:solidFill>
                <a:srgbClr val="FF0000"/>
              </a:solidFill>
              <a:latin typeface="Angsana New" pitchFamily="18" charset="-34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475701" y="3171469"/>
            <a:ext cx="5535490" cy="52322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4. ไฟล์ใน </a:t>
            </a:r>
            <a:r>
              <a:rPr lang="en-US" b="1" dirty="0">
                <a:solidFill>
                  <a:srgbClr val="FF0000"/>
                </a:solidFill>
                <a:latin typeface="Angsana New" pitchFamily="18" charset="-34"/>
              </a:rPr>
              <a:t>Recycle Bin </a:t>
            </a:r>
            <a:r>
              <a:rPr lang="th-TH" b="1" dirty="0">
                <a:latin typeface="Angsana New" pitchFamily="18" charset="-34"/>
              </a:rPr>
              <a:t>หรือเรียกกันว่า </a:t>
            </a:r>
            <a:r>
              <a:rPr lang="th-TH" b="1" dirty="0">
                <a:solidFill>
                  <a:srgbClr val="FF0000"/>
                </a:solidFill>
                <a:latin typeface="Angsana New" pitchFamily="18" charset="-34"/>
              </a:rPr>
              <a:t>ถังขยะ </a:t>
            </a:r>
            <a:r>
              <a:rPr lang="th-TH" b="1" dirty="0">
                <a:latin typeface="Angsana New" pitchFamily="18" charset="-34"/>
              </a:rPr>
              <a:t>จะหายไป</a:t>
            </a:r>
          </a:p>
        </p:txBody>
      </p:sp>
      <p:pic>
        <p:nvPicPr>
          <p:cNvPr id="14339" name="Picture 3" descr="C:\Users\Ampa\Desktop\image6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08" y="3933636"/>
            <a:ext cx="4580180" cy="2564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C:\Users\Ampa\Desktop\image7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009836"/>
            <a:ext cx="3488985" cy="2564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0909742"/>
      </p:ext>
    </p:extLst>
  </p:cSld>
  <p:clrMapOvr>
    <a:masterClrMapping/>
  </p:clrMapOvr>
  <p:transition>
    <p:checker dir="vert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C6BBA-98F2-4314-8EEE-12A925926FD4}" type="slidenum">
              <a:rPr lang="en-US"/>
              <a:pPr/>
              <a:t>46</a:t>
            </a:fld>
            <a:endParaRPr lang="th-TH" dirty="0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3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14" name="AutoShape 5"/>
          <p:cNvSpPr>
            <a:spLocks noChangeArrowheads="1"/>
          </p:cNvSpPr>
          <p:nvPr/>
        </p:nvSpPr>
        <p:spPr bwMode="auto">
          <a:xfrm>
            <a:off x="2044701" y="1308553"/>
            <a:ext cx="4479924" cy="72072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 dirty="0">
                <a:latin typeface="Angsana New" pitchFamily="18" charset="-34"/>
              </a:rPr>
              <a:t> การลบไฟล์แบบใช้คีย์บอร์ด</a:t>
            </a: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267009" y="2494429"/>
            <a:ext cx="6797307" cy="156966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/>
            <a:r>
              <a:rPr lang="th-TH" sz="3200" b="1" dirty="0">
                <a:latin typeface="Angsana New" pitchFamily="18" charset="-34"/>
              </a:rPr>
              <a:t>การลบไฟล์สามารถใช้แป้นพิมพ์/คีย์บอร์ดลบไฟล์ได้ทันที ด้วย</a:t>
            </a:r>
            <a:r>
              <a:rPr lang="th-TH" sz="3200" b="1" dirty="0" smtClean="0">
                <a:latin typeface="Angsana New" pitchFamily="18" charset="-34"/>
              </a:rPr>
              <a:t>การ</a:t>
            </a:r>
            <a:r>
              <a:rPr lang="th-TH" sz="3200" b="1" dirty="0" smtClean="0">
                <a:solidFill>
                  <a:srgbClr val="FF0000"/>
                </a:solidFill>
                <a:latin typeface="Angsana New" pitchFamily="18" charset="-34"/>
              </a:rPr>
              <a:t>กด</a:t>
            </a:r>
            <a:r>
              <a:rPr lang="th-TH" sz="3200" b="1" dirty="0">
                <a:solidFill>
                  <a:srgbClr val="FF0000"/>
                </a:solidFill>
                <a:latin typeface="Angsana New" pitchFamily="18" charset="-34"/>
              </a:rPr>
              <a:t>ปุ่ม </a:t>
            </a:r>
            <a:r>
              <a:rPr lang="en-US" sz="3200" b="1" dirty="0">
                <a:solidFill>
                  <a:srgbClr val="FF0000"/>
                </a:solidFill>
                <a:latin typeface="Angsana New" pitchFamily="18" charset="-34"/>
              </a:rPr>
              <a:t>Shift </a:t>
            </a:r>
            <a:r>
              <a:rPr lang="th-TH" sz="3200" b="1" dirty="0">
                <a:latin typeface="Angsana New" pitchFamily="18" charset="-34"/>
              </a:rPr>
              <a:t>ค้างไว้ </a:t>
            </a:r>
            <a:r>
              <a:rPr lang="th-TH" sz="3200" b="1" dirty="0" smtClean="0">
                <a:latin typeface="Angsana New" pitchFamily="18" charset="-34"/>
              </a:rPr>
              <a:t>และ</a:t>
            </a:r>
          </a:p>
          <a:p>
            <a:pPr algn="ctr"/>
            <a:r>
              <a:rPr lang="th-TH" sz="3200" b="1" dirty="0" smtClean="0">
                <a:latin typeface="Angsana New" pitchFamily="18" charset="-34"/>
              </a:rPr>
              <a:t> </a:t>
            </a:r>
            <a:r>
              <a:rPr lang="th-TH" sz="3200" b="1" dirty="0">
                <a:solidFill>
                  <a:srgbClr val="FF0000"/>
                </a:solidFill>
                <a:latin typeface="Angsana New" pitchFamily="18" charset="-34"/>
              </a:rPr>
              <a:t>กดปุ่ม </a:t>
            </a:r>
            <a:r>
              <a:rPr lang="en-US" sz="3200" b="1" dirty="0">
                <a:solidFill>
                  <a:srgbClr val="FF0000"/>
                </a:solidFill>
                <a:latin typeface="Angsana New" pitchFamily="18" charset="-34"/>
              </a:rPr>
              <a:t>Del </a:t>
            </a:r>
            <a:r>
              <a:rPr lang="th-TH" sz="3200" b="1" dirty="0">
                <a:latin typeface="Angsana New" pitchFamily="18" charset="-34"/>
              </a:rPr>
              <a:t>หรือ </a:t>
            </a:r>
            <a:r>
              <a:rPr lang="en-US" sz="3200" b="1" dirty="0" err="1">
                <a:solidFill>
                  <a:srgbClr val="FF0000"/>
                </a:solidFill>
                <a:latin typeface="Angsana New" pitchFamily="18" charset="-34"/>
              </a:rPr>
              <a:t>Detele</a:t>
            </a:r>
            <a:r>
              <a:rPr lang="en-US" sz="3200" b="1" dirty="0">
                <a:latin typeface="Angsana New" pitchFamily="18" charset="-34"/>
              </a:rPr>
              <a:t> </a:t>
            </a:r>
            <a:r>
              <a:rPr lang="th-TH" sz="3200" b="1" dirty="0">
                <a:latin typeface="Angsana New" pitchFamily="18" charset="-34"/>
              </a:rPr>
              <a:t>บนคียบอร์ด</a:t>
            </a:r>
          </a:p>
        </p:txBody>
      </p:sp>
    </p:spTree>
    <p:extLst>
      <p:ext uri="{BB962C8B-B14F-4D97-AF65-F5344CB8AC3E}">
        <p14:creationId xmlns:p14="http://schemas.microsoft.com/office/powerpoint/2010/main" val="753467354"/>
      </p:ext>
    </p:extLst>
  </p:cSld>
  <p:clrMapOvr>
    <a:masterClrMapping/>
  </p:clrMapOvr>
  <p:transition>
    <p:checker dir="vert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C6BBA-98F2-4314-8EEE-12A925926FD4}" type="slidenum">
              <a:rPr lang="en-US"/>
              <a:pPr/>
              <a:t>47</a:t>
            </a:fld>
            <a:endParaRPr lang="th-TH" dirty="0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3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14" name="AutoShape 5"/>
          <p:cNvSpPr>
            <a:spLocks noChangeArrowheads="1"/>
          </p:cNvSpPr>
          <p:nvPr/>
        </p:nvSpPr>
        <p:spPr bwMode="auto">
          <a:xfrm>
            <a:off x="1959682" y="720725"/>
            <a:ext cx="5411962" cy="72072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 dirty="0">
                <a:latin typeface="Angsana New" pitchFamily="18" charset="-34"/>
              </a:rPr>
              <a:t> การเปลี่ยนรูปภาพบนเดสก์ท๊อป</a:t>
            </a: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549259" y="1563577"/>
            <a:ext cx="3828292" cy="52322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1. คลิกเมาส์ขวาที่พื้นว่างบนเดสก์ท๊อป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549259" y="2123502"/>
            <a:ext cx="3346671" cy="52322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b="1" dirty="0" smtClean="0">
                <a:latin typeface="Angsana New" pitchFamily="18" charset="-34"/>
              </a:rPr>
              <a:t>2. </a:t>
            </a:r>
            <a:r>
              <a:rPr lang="th-TH" b="1" dirty="0" smtClean="0">
                <a:latin typeface="Angsana New" pitchFamily="18" charset="-34"/>
              </a:rPr>
              <a:t>ปรากฏ</a:t>
            </a:r>
            <a:r>
              <a:rPr lang="th-TH" b="1" dirty="0">
                <a:latin typeface="Angsana New" pitchFamily="18" charset="-34"/>
              </a:rPr>
              <a:t>เมนูลัด </a:t>
            </a:r>
            <a:r>
              <a:rPr lang="th-TH" b="1" dirty="0" smtClean="0">
                <a:latin typeface="Angsana New" pitchFamily="18" charset="-34"/>
              </a:rPr>
              <a:t>คลิก</a:t>
            </a:r>
            <a:r>
              <a:rPr lang="en-US" b="1" dirty="0" smtClean="0">
                <a:latin typeface="Angsana New" pitchFamily="18" charset="-34"/>
              </a:rPr>
              <a:t> </a:t>
            </a:r>
            <a:r>
              <a:rPr lang="en-US" b="1" dirty="0" smtClean="0">
                <a:solidFill>
                  <a:srgbClr val="FF0000"/>
                </a:solidFill>
                <a:latin typeface="Angsana New" pitchFamily="18" charset="-34"/>
              </a:rPr>
              <a:t>Properties</a:t>
            </a:r>
            <a:endParaRPr lang="th-TH" b="1" dirty="0">
              <a:solidFill>
                <a:srgbClr val="FF0000"/>
              </a:solidFill>
              <a:latin typeface="Angsana New" pitchFamily="18" charset="-34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560398" y="2689710"/>
            <a:ext cx="2696572" cy="52322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b="1" dirty="0" smtClean="0">
                <a:latin typeface="Angsana New" pitchFamily="18" charset="-34"/>
              </a:rPr>
              <a:t>3</a:t>
            </a:r>
            <a:r>
              <a:rPr lang="th-TH" b="1" dirty="0" smtClean="0">
                <a:latin typeface="Angsana New" pitchFamily="18" charset="-34"/>
              </a:rPr>
              <a:t>. คลิกแท็บ</a:t>
            </a:r>
            <a:r>
              <a:rPr lang="th-TH" b="1" dirty="0">
                <a:latin typeface="Angsana New" pitchFamily="18" charset="-34"/>
              </a:rPr>
              <a:t>คำสั่ง </a:t>
            </a:r>
            <a:r>
              <a:rPr lang="en-US" b="1" dirty="0">
                <a:solidFill>
                  <a:srgbClr val="FF0000"/>
                </a:solidFill>
                <a:latin typeface="Angsana New" pitchFamily="18" charset="-34"/>
              </a:rPr>
              <a:t>Desktop</a:t>
            </a:r>
            <a:endParaRPr lang="th-TH" b="1" dirty="0">
              <a:solidFill>
                <a:srgbClr val="FF0000"/>
              </a:solidFill>
              <a:latin typeface="Angsana New" pitchFamily="18" charset="-34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3960089" y="2088441"/>
            <a:ext cx="4612160" cy="954107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b="1" dirty="0" smtClean="0">
                <a:latin typeface="Angsana New" pitchFamily="18" charset="-34"/>
              </a:rPr>
              <a:t>4. </a:t>
            </a:r>
            <a:r>
              <a:rPr lang="th-TH" b="1" dirty="0" smtClean="0">
                <a:latin typeface="Angsana New" pitchFamily="18" charset="-34"/>
              </a:rPr>
              <a:t>คลิก</a:t>
            </a:r>
            <a:r>
              <a:rPr lang="th-TH" b="1" dirty="0">
                <a:latin typeface="Angsana New" pitchFamily="18" charset="-34"/>
              </a:rPr>
              <a:t>เลือกชื่อไฟล์รูปภาพที่ช่อง </a:t>
            </a:r>
            <a:r>
              <a:rPr lang="en-US" b="1" dirty="0" smtClean="0">
                <a:solidFill>
                  <a:srgbClr val="FF0000"/>
                </a:solidFill>
                <a:latin typeface="Angsana New" pitchFamily="18" charset="-34"/>
              </a:rPr>
              <a:t>Background</a:t>
            </a:r>
          </a:p>
          <a:p>
            <a:r>
              <a:rPr lang="en-US" b="1" dirty="0" smtClean="0">
                <a:latin typeface="Angsana New" pitchFamily="18" charset="-34"/>
              </a:rPr>
              <a:t>5. </a:t>
            </a:r>
            <a:r>
              <a:rPr lang="th-TH" b="1" dirty="0" smtClean="0">
                <a:latin typeface="Angsana New" pitchFamily="18" charset="-34"/>
              </a:rPr>
              <a:t>คลิกปุ่ม  </a:t>
            </a:r>
            <a:r>
              <a:rPr lang="en-US" b="1" dirty="0" smtClean="0">
                <a:solidFill>
                  <a:srgbClr val="FF0000"/>
                </a:solidFill>
                <a:latin typeface="Angsana New" pitchFamily="18" charset="-34"/>
              </a:rPr>
              <a:t>OK </a:t>
            </a:r>
            <a:r>
              <a:rPr lang="en-US" b="1" dirty="0" smtClean="0">
                <a:latin typeface="Angsana New" pitchFamily="18" charset="-34"/>
              </a:rPr>
              <a:t> </a:t>
            </a:r>
            <a:endParaRPr lang="th-TH" b="1" dirty="0" smtClean="0">
              <a:latin typeface="Angsana New" pitchFamily="18" charset="-34"/>
            </a:endParaRPr>
          </a:p>
        </p:txBody>
      </p:sp>
      <p:pic>
        <p:nvPicPr>
          <p:cNvPr id="15364" name="Picture 4" descr="C:\Users\Ampa\Desktop\image7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37" y="3989840"/>
            <a:ext cx="3876675" cy="1819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5" name="Picture 5" descr="C:\Users\Ampa\Desktop\image78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-1"/>
          <a:stretch/>
        </p:blipFill>
        <p:spPr bwMode="auto">
          <a:xfrm>
            <a:off x="4947306" y="3212930"/>
            <a:ext cx="3624943" cy="2859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5556091"/>
      </p:ext>
    </p:extLst>
  </p:cSld>
  <p:clrMapOvr>
    <a:masterClrMapping/>
  </p:clrMapOvr>
  <p:transition>
    <p:checker dir="vert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C6BBA-98F2-4314-8EEE-12A925926FD4}" type="slidenum">
              <a:rPr lang="en-US"/>
              <a:pPr/>
              <a:t>48</a:t>
            </a:fld>
            <a:endParaRPr lang="th-TH" dirty="0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3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14" name="AutoShape 5"/>
          <p:cNvSpPr>
            <a:spLocks noChangeArrowheads="1"/>
          </p:cNvSpPr>
          <p:nvPr/>
        </p:nvSpPr>
        <p:spPr bwMode="auto">
          <a:xfrm>
            <a:off x="644526" y="720725"/>
            <a:ext cx="8042274" cy="72072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 dirty="0">
                <a:latin typeface="Angsana New" pitchFamily="18" charset="-34"/>
              </a:rPr>
              <a:t> การเปลี่ยนรูปภาพบนเดสก์ท๊อปเป็นรูปภาพจากที่อื่น</a:t>
            </a: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671644" y="1829568"/>
            <a:ext cx="5524269" cy="52322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1. คลิกเมาส์ขวาที่พื้นว่างบนเดสก์ท๊อปคลิกที่ </a:t>
            </a:r>
            <a:r>
              <a:rPr lang="en-US" b="1" dirty="0">
                <a:solidFill>
                  <a:srgbClr val="FF0000"/>
                </a:solidFill>
                <a:latin typeface="Angsana New" pitchFamily="18" charset="-34"/>
              </a:rPr>
              <a:t>Properties</a:t>
            </a:r>
            <a:endParaRPr lang="th-TH" b="1" dirty="0">
              <a:solidFill>
                <a:srgbClr val="FF0000"/>
              </a:solidFill>
              <a:latin typeface="Angsana New" pitchFamily="18" charset="-34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671644" y="2501257"/>
            <a:ext cx="2856872" cy="52322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2. คลิกที่แท็บคำสั่ง </a:t>
            </a:r>
            <a:r>
              <a:rPr lang="en-US" b="1" dirty="0">
                <a:solidFill>
                  <a:srgbClr val="FF0000"/>
                </a:solidFill>
                <a:latin typeface="Angsana New" pitchFamily="18" charset="-34"/>
              </a:rPr>
              <a:t>Desktop</a:t>
            </a:r>
            <a:endParaRPr lang="th-TH" b="1" dirty="0">
              <a:solidFill>
                <a:srgbClr val="FF0000"/>
              </a:solidFill>
              <a:latin typeface="Angsana New" pitchFamily="18" charset="-34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671644" y="3172946"/>
            <a:ext cx="2367956" cy="52322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3. คลิกที่ปุ่ม </a:t>
            </a:r>
            <a:r>
              <a:rPr lang="en-US" b="1" dirty="0">
                <a:solidFill>
                  <a:srgbClr val="FF0000"/>
                </a:solidFill>
                <a:latin typeface="Angsana New" pitchFamily="18" charset="-34"/>
              </a:rPr>
              <a:t>Browse…</a:t>
            </a:r>
            <a:endParaRPr lang="th-TH" b="1" dirty="0">
              <a:solidFill>
                <a:srgbClr val="FF0000"/>
              </a:solidFill>
              <a:latin typeface="Angsana New" pitchFamily="18" charset="-34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671644" y="3837983"/>
            <a:ext cx="3129383" cy="52322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4. คลิกเลือกโฟล์เดอร์ที่ต้องการ</a:t>
            </a:r>
            <a:endParaRPr lang="th-TH" b="1" dirty="0">
              <a:solidFill>
                <a:srgbClr val="FF0000"/>
              </a:solidFill>
              <a:latin typeface="Angsana New" pitchFamily="18" charset="-34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671644" y="4485859"/>
            <a:ext cx="2459328" cy="52322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5. คลิกเลือกไฟล์รูปภาพ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4449" y="3340880"/>
            <a:ext cx="2555748" cy="2786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 descr="C:\Users\Ampa\Desktop\image7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3121" y="1943412"/>
            <a:ext cx="2571942" cy="2459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1843442"/>
      </p:ext>
    </p:extLst>
  </p:cSld>
  <p:clrMapOvr>
    <a:masterClrMapping/>
  </p:clrMapOvr>
  <p:transition>
    <p:checker dir="vert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C6BBA-98F2-4314-8EEE-12A925926FD4}" type="slidenum">
              <a:rPr lang="en-US"/>
              <a:pPr/>
              <a:t>49</a:t>
            </a:fld>
            <a:endParaRPr lang="th-TH" dirty="0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3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14" name="AutoShape 5"/>
          <p:cNvSpPr>
            <a:spLocks noChangeArrowheads="1"/>
          </p:cNvSpPr>
          <p:nvPr/>
        </p:nvSpPr>
        <p:spPr bwMode="auto">
          <a:xfrm>
            <a:off x="1225904" y="720725"/>
            <a:ext cx="6879518" cy="72072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 dirty="0">
                <a:latin typeface="Angsana New" pitchFamily="18" charset="-34"/>
              </a:rPr>
              <a:t> การเลือกภาพพักหน้าจอ </a:t>
            </a:r>
            <a:r>
              <a:rPr lang="en-US" sz="4000" b="1" dirty="0">
                <a:latin typeface="Angsana New" pitchFamily="18" charset="-34"/>
              </a:rPr>
              <a:t>(Screen Saver)</a:t>
            </a:r>
            <a:endParaRPr lang="th-TH" sz="4000" b="1" dirty="0">
              <a:latin typeface="Angsana New" pitchFamily="18" charset="-34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505903" y="1612900"/>
            <a:ext cx="8249160" cy="107721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r>
              <a:rPr lang="th-TH" sz="3200" b="1" dirty="0">
                <a:solidFill>
                  <a:srgbClr val="FF0000"/>
                </a:solidFill>
                <a:latin typeface="Angsana New" pitchFamily="18" charset="-34"/>
              </a:rPr>
              <a:t>ภาพพักหน้าจอ </a:t>
            </a:r>
            <a:r>
              <a:rPr lang="th-TH" sz="3200" b="1" dirty="0">
                <a:latin typeface="Angsana New" pitchFamily="18" charset="-34"/>
              </a:rPr>
              <a:t>คือ โปรแกรมที่แสดงภาพต่าง ๆ ขึ้นมา เมื่อเปิดเครื่องทิ้งไว้</a:t>
            </a:r>
          </a:p>
          <a:p>
            <a:r>
              <a:rPr lang="th-TH" sz="3200" b="1" dirty="0">
                <a:latin typeface="Angsana New" pitchFamily="18" charset="-34"/>
              </a:rPr>
              <a:t>และไม่ได้ใช้งานนาน ๆ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615199" y="2861568"/>
            <a:ext cx="3828292" cy="52322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1. คลิกเมาส์ขวาที่พื้นว่างบนเดสก์ท๊อป</a:t>
            </a:r>
            <a:endParaRPr lang="th-TH" b="1" dirty="0">
              <a:solidFill>
                <a:srgbClr val="FF0000"/>
              </a:solidFill>
              <a:latin typeface="Angsana New" pitchFamily="18" charset="-34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615199" y="3533257"/>
            <a:ext cx="3371436" cy="52322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2. ปรากฏเมนูลัด </a:t>
            </a:r>
            <a:r>
              <a:rPr lang="th-TH" b="1" dirty="0" smtClean="0">
                <a:latin typeface="Angsana New" pitchFamily="18" charset="-34"/>
              </a:rPr>
              <a:t>คลิก </a:t>
            </a:r>
            <a:r>
              <a:rPr lang="en-US" b="1" dirty="0">
                <a:solidFill>
                  <a:srgbClr val="FF0000"/>
                </a:solidFill>
                <a:latin typeface="Angsana New" pitchFamily="18" charset="-34"/>
              </a:rPr>
              <a:t>Properties</a:t>
            </a:r>
            <a:endParaRPr lang="th-TH" b="1" dirty="0">
              <a:solidFill>
                <a:srgbClr val="FF0000"/>
              </a:solidFill>
              <a:latin typeface="Angsana New" pitchFamily="18" charset="-34"/>
            </a:endParaRPr>
          </a:p>
        </p:txBody>
      </p:sp>
      <p:pic>
        <p:nvPicPr>
          <p:cNvPr id="17410" name="Picture 2" descr="C:\Users\Ampa\Desktop\image8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4194" y="3533257"/>
            <a:ext cx="4180974" cy="2410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8609156"/>
      </p:ext>
    </p:extLst>
  </p:cSld>
  <p:clrMapOvr>
    <a:masterClrMapping/>
  </p:clrMapOvr>
  <p:transition>
    <p:checker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C379C-9B3F-412F-96E9-6B229C9D504F}" type="slidenum">
              <a:rPr lang="en-US"/>
              <a:pPr/>
              <a:t>5</a:t>
            </a:fld>
            <a:endParaRPr lang="th-TH"/>
          </a:p>
        </p:txBody>
      </p:sp>
      <p:sp>
        <p:nvSpPr>
          <p:cNvPr id="89092" name="AutoShape 4"/>
          <p:cNvSpPr>
            <a:spLocks noChangeArrowheads="1"/>
          </p:cNvSpPr>
          <p:nvPr/>
        </p:nvSpPr>
        <p:spPr bwMode="auto">
          <a:xfrm>
            <a:off x="1633538" y="700243"/>
            <a:ext cx="6275387" cy="70485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 dirty="0"/>
              <a:t>การใช้เมาส์และตัวชี้เมาส์</a:t>
            </a:r>
          </a:p>
        </p:txBody>
      </p:sp>
      <p:sp>
        <p:nvSpPr>
          <p:cNvPr id="89093" name="Rectangle 5"/>
          <p:cNvSpPr>
            <a:spLocks noChangeArrowheads="1"/>
          </p:cNvSpPr>
          <p:nvPr/>
        </p:nvSpPr>
        <p:spPr bwMode="auto">
          <a:xfrm>
            <a:off x="1601788" y="1589242"/>
            <a:ext cx="721201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thaiDist"/>
            <a:r>
              <a:rPr lang="th-TH" sz="4000" b="1" dirty="0">
                <a:solidFill>
                  <a:srgbClr val="0000FF"/>
                </a:solidFill>
              </a:rPr>
              <a:t>การคลิกเมาส์ </a:t>
            </a:r>
            <a:r>
              <a:rPr lang="th-TH" sz="4000" b="1" dirty="0">
                <a:solidFill>
                  <a:srgbClr val="0000FF"/>
                </a:solidFill>
                <a:latin typeface="Angsana New" pitchFamily="18" charset="-34"/>
              </a:rPr>
              <a:t>(</a:t>
            </a:r>
            <a:r>
              <a:rPr lang="en-US" sz="4000" b="1" dirty="0">
                <a:solidFill>
                  <a:srgbClr val="0000FF"/>
                </a:solidFill>
                <a:latin typeface="Angsana New" pitchFamily="18" charset="-34"/>
              </a:rPr>
              <a:t>Click</a:t>
            </a:r>
            <a:r>
              <a:rPr lang="th-TH" sz="4000" b="1" dirty="0">
                <a:solidFill>
                  <a:srgbClr val="0000FF"/>
                </a:solidFill>
                <a:latin typeface="Angsana New" pitchFamily="18" charset="-34"/>
              </a:rPr>
              <a:t>) </a:t>
            </a:r>
          </a:p>
        </p:txBody>
      </p:sp>
      <p:pic>
        <p:nvPicPr>
          <p:cNvPr id="89106" name="Picture 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" y="1516217"/>
            <a:ext cx="795338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9107" name="Picture 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938" y="2167247"/>
            <a:ext cx="854075" cy="785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9108" name="Picture 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968008"/>
            <a:ext cx="923925" cy="795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9109" name="Picture 2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850" y="5065519"/>
            <a:ext cx="955675" cy="754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9110" name="Rectangle 22"/>
          <p:cNvSpPr>
            <a:spLocks noChangeArrowheads="1"/>
          </p:cNvSpPr>
          <p:nvPr/>
        </p:nvSpPr>
        <p:spPr bwMode="auto">
          <a:xfrm>
            <a:off x="1611313" y="2926733"/>
            <a:ext cx="721201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thaiDist"/>
            <a:r>
              <a:rPr lang="th-TH" sz="4000" b="1" dirty="0">
                <a:solidFill>
                  <a:srgbClr val="0000FF"/>
                </a:solidFill>
              </a:rPr>
              <a:t>การแดรกเมาส์ หรือลากแล้วปล่อย </a:t>
            </a:r>
            <a:r>
              <a:rPr lang="th-TH" sz="3600" b="1" dirty="0">
                <a:solidFill>
                  <a:srgbClr val="0000FF"/>
                </a:solidFill>
                <a:latin typeface="Angsana New" pitchFamily="18" charset="-34"/>
              </a:rPr>
              <a:t>(Drag and Drop)</a:t>
            </a:r>
          </a:p>
        </p:txBody>
      </p:sp>
      <p:sp>
        <p:nvSpPr>
          <p:cNvPr id="89111" name="Rectangle 23"/>
          <p:cNvSpPr>
            <a:spLocks noChangeArrowheads="1"/>
          </p:cNvSpPr>
          <p:nvPr/>
        </p:nvSpPr>
        <p:spPr bwMode="auto">
          <a:xfrm>
            <a:off x="1585913" y="2264084"/>
            <a:ext cx="721201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thaiDist"/>
            <a:r>
              <a:rPr lang="th-TH" sz="4000" b="1">
                <a:solidFill>
                  <a:srgbClr val="0000FF"/>
                </a:solidFill>
              </a:rPr>
              <a:t>การดับเบิ้ลคลิกเมาส์ (</a:t>
            </a:r>
            <a:r>
              <a:rPr lang="th-TH" sz="4000" b="1">
                <a:solidFill>
                  <a:srgbClr val="0000FF"/>
                </a:solidFill>
                <a:latin typeface="Angsana New" pitchFamily="18" charset="-34"/>
              </a:rPr>
              <a:t>Double Click)</a:t>
            </a:r>
          </a:p>
        </p:txBody>
      </p:sp>
      <p:sp>
        <p:nvSpPr>
          <p:cNvPr id="89112" name="Rectangle 24"/>
          <p:cNvSpPr>
            <a:spLocks noChangeArrowheads="1"/>
          </p:cNvSpPr>
          <p:nvPr/>
        </p:nvSpPr>
        <p:spPr bwMode="auto">
          <a:xfrm>
            <a:off x="1643063" y="5018125"/>
            <a:ext cx="721201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thaiDist"/>
            <a:r>
              <a:rPr lang="th-TH" sz="4000" b="1">
                <a:solidFill>
                  <a:srgbClr val="0000FF"/>
                </a:solidFill>
              </a:rPr>
              <a:t>การคลิกเมาส์ขวา </a:t>
            </a:r>
            <a:r>
              <a:rPr lang="th-TH" sz="4000" b="1">
                <a:solidFill>
                  <a:srgbClr val="0000FF"/>
                </a:solidFill>
                <a:latin typeface="Angsana New" pitchFamily="18" charset="-34"/>
              </a:rPr>
              <a:t>(Right Click)</a:t>
            </a: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6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17" name="Rectangle 22"/>
          <p:cNvSpPr>
            <a:spLocks noChangeArrowheads="1"/>
          </p:cNvSpPr>
          <p:nvPr/>
        </p:nvSpPr>
        <p:spPr bwMode="auto">
          <a:xfrm>
            <a:off x="1607598" y="3647842"/>
            <a:ext cx="721201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thaiDist"/>
            <a:r>
              <a:rPr lang="th-TH" sz="4000" b="1" dirty="0">
                <a:solidFill>
                  <a:srgbClr val="0000FF"/>
                </a:solidFill>
              </a:rPr>
              <a:t>การแดรกเมาส์เลือกวัตถุ</a:t>
            </a:r>
            <a:endParaRPr lang="th-TH" sz="3600" b="1" dirty="0">
              <a:solidFill>
                <a:srgbClr val="0000FF"/>
              </a:solidFill>
              <a:latin typeface="Angsana New" pitchFamily="18" charset="-34"/>
            </a:endParaRPr>
          </a:p>
        </p:txBody>
      </p:sp>
      <p:sp>
        <p:nvSpPr>
          <p:cNvPr id="18" name="Rectangle 22"/>
          <p:cNvSpPr>
            <a:spLocks noChangeArrowheads="1"/>
          </p:cNvSpPr>
          <p:nvPr/>
        </p:nvSpPr>
        <p:spPr bwMode="auto">
          <a:xfrm>
            <a:off x="1611236" y="4361714"/>
            <a:ext cx="721201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thaiDist"/>
            <a:r>
              <a:rPr lang="th-TH" sz="4000" b="1" dirty="0">
                <a:solidFill>
                  <a:srgbClr val="0000FF"/>
                </a:solidFill>
              </a:rPr>
              <a:t>การแดรกเมาส์ย้ายวัตถุ </a:t>
            </a:r>
            <a:r>
              <a:rPr lang="en-US" sz="3600" b="1" dirty="0">
                <a:solidFill>
                  <a:srgbClr val="0000FF"/>
                </a:solidFill>
                <a:latin typeface="Angsana New" pitchFamily="18" charset="-34"/>
              </a:rPr>
              <a:t>(Drag and Drop)</a:t>
            </a:r>
            <a:endParaRPr lang="th-TH" sz="3600" b="1" dirty="0">
              <a:solidFill>
                <a:srgbClr val="0000FF"/>
              </a:solidFill>
              <a:latin typeface="Angsana New" pitchFamily="18" charset="-34"/>
            </a:endParaRPr>
          </a:p>
        </p:txBody>
      </p:sp>
    </p:spTree>
  </p:cSld>
  <p:clrMapOvr>
    <a:masterClrMapping/>
  </p:clrMapOvr>
  <p:transition>
    <p:checker dir="vert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C6BBA-98F2-4314-8EEE-12A925926FD4}" type="slidenum">
              <a:rPr lang="en-US"/>
              <a:pPr/>
              <a:t>50</a:t>
            </a:fld>
            <a:endParaRPr lang="th-TH" dirty="0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3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14" name="AutoShape 5"/>
          <p:cNvSpPr>
            <a:spLocks noChangeArrowheads="1"/>
          </p:cNvSpPr>
          <p:nvPr/>
        </p:nvSpPr>
        <p:spPr bwMode="auto">
          <a:xfrm>
            <a:off x="1225904" y="720725"/>
            <a:ext cx="6879518" cy="72072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 dirty="0">
                <a:latin typeface="Angsana New" pitchFamily="18" charset="-34"/>
              </a:rPr>
              <a:t> การเลือกภาพพักหน้าจอ </a:t>
            </a:r>
            <a:r>
              <a:rPr lang="en-US" sz="4000" b="1" dirty="0">
                <a:latin typeface="Angsana New" pitchFamily="18" charset="-34"/>
              </a:rPr>
              <a:t>(Screen Saver) </a:t>
            </a:r>
            <a:r>
              <a:rPr lang="th-TH" sz="4000" b="1" dirty="0">
                <a:latin typeface="Angsana New" pitchFamily="18" charset="-34"/>
              </a:rPr>
              <a:t>(ต่อ)</a:t>
            </a: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439048" y="1587449"/>
            <a:ext cx="2318263" cy="461665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 dirty="0">
                <a:latin typeface="Angsana New" pitchFamily="18" charset="-34"/>
              </a:rPr>
              <a:t>3. </a:t>
            </a:r>
            <a:r>
              <a:rPr lang="th-TH" sz="2400" b="1" dirty="0" smtClean="0">
                <a:latin typeface="Angsana New" pitchFamily="18" charset="-34"/>
              </a:rPr>
              <a:t>คลิกแท็บ </a:t>
            </a:r>
            <a:r>
              <a:rPr lang="en-US" sz="2400" b="1" dirty="0">
                <a:solidFill>
                  <a:srgbClr val="FF0000"/>
                </a:solidFill>
                <a:latin typeface="Angsana New" pitchFamily="18" charset="-34"/>
              </a:rPr>
              <a:t>Screen Saver</a:t>
            </a:r>
            <a:endParaRPr lang="th-TH" sz="2400" b="1" dirty="0">
              <a:solidFill>
                <a:srgbClr val="FF0000"/>
              </a:solidFill>
              <a:latin typeface="Angsana New" pitchFamily="18" charset="-34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439048" y="2259138"/>
            <a:ext cx="4370107" cy="461665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 dirty="0">
                <a:latin typeface="Angsana New" pitchFamily="18" charset="-34"/>
              </a:rPr>
              <a:t>4. </a:t>
            </a:r>
            <a:r>
              <a:rPr lang="th-TH" sz="2400" b="1" dirty="0" smtClean="0">
                <a:latin typeface="Angsana New" pitchFamily="18" charset="-34"/>
              </a:rPr>
              <a:t>คลิกช่อง </a:t>
            </a:r>
            <a:r>
              <a:rPr lang="en-US" sz="2400" b="1" dirty="0">
                <a:solidFill>
                  <a:srgbClr val="FF0000"/>
                </a:solidFill>
                <a:latin typeface="Angsana New" pitchFamily="18" charset="-34"/>
              </a:rPr>
              <a:t>Screen Saver </a:t>
            </a:r>
            <a:r>
              <a:rPr lang="th-TH" sz="2400" b="1" dirty="0">
                <a:latin typeface="Angsana New" pitchFamily="18" charset="-34"/>
              </a:rPr>
              <a:t>เลือกไฟล์ภาพเคลื่อนไหว</a:t>
            </a:r>
            <a:endParaRPr lang="th-TH" sz="2400" b="1" dirty="0">
              <a:solidFill>
                <a:srgbClr val="FF0000"/>
              </a:solidFill>
              <a:latin typeface="Angsana New" pitchFamily="18" charset="-34"/>
            </a:endParaRPr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439048" y="2930827"/>
            <a:ext cx="4171335" cy="461665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 dirty="0">
                <a:latin typeface="Angsana New" pitchFamily="18" charset="-34"/>
              </a:rPr>
              <a:t>5. </a:t>
            </a:r>
            <a:r>
              <a:rPr lang="th-TH" sz="2400" b="1" dirty="0" smtClean="0">
                <a:latin typeface="Angsana New" pitchFamily="18" charset="-34"/>
              </a:rPr>
              <a:t>คลิกปุ่ม </a:t>
            </a:r>
            <a:r>
              <a:rPr lang="en-US" sz="2400" b="1" dirty="0">
                <a:solidFill>
                  <a:srgbClr val="FF0000"/>
                </a:solidFill>
                <a:latin typeface="Angsana New" pitchFamily="18" charset="-34"/>
              </a:rPr>
              <a:t>Preview </a:t>
            </a:r>
            <a:r>
              <a:rPr lang="th-TH" sz="2400" b="1" dirty="0">
                <a:latin typeface="Angsana New" pitchFamily="18" charset="-34"/>
              </a:rPr>
              <a:t>ปล่อยเมาส์ ขอดูภาพตัวอย่าง</a:t>
            </a:r>
            <a:endParaRPr lang="th-TH" sz="2400" b="1" dirty="0">
              <a:solidFill>
                <a:srgbClr val="FF0000"/>
              </a:solidFill>
              <a:latin typeface="Angsana New" pitchFamily="18" charset="-34"/>
            </a:endParaRPr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439048" y="3595864"/>
            <a:ext cx="5243743" cy="461665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 dirty="0">
                <a:latin typeface="Angsana New" pitchFamily="18" charset="-34"/>
              </a:rPr>
              <a:t>6. พิมพ์ตัวเลขหรือคลิกปุ่มลูกศรขึ้น-ลง เพื่อกำหนดเวลากี่นาที</a:t>
            </a:r>
            <a:endParaRPr lang="th-TH" sz="2400" b="1" dirty="0">
              <a:solidFill>
                <a:srgbClr val="FF0000"/>
              </a:solidFill>
              <a:latin typeface="Angsana New" pitchFamily="18" charset="-34"/>
            </a:endParaRPr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439048" y="4243740"/>
            <a:ext cx="1390124" cy="461665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 dirty="0">
                <a:latin typeface="Angsana New" pitchFamily="18" charset="-34"/>
              </a:rPr>
              <a:t>7. </a:t>
            </a:r>
            <a:r>
              <a:rPr lang="th-TH" sz="2400" b="1" dirty="0" smtClean="0">
                <a:latin typeface="Angsana New" pitchFamily="18" charset="-34"/>
              </a:rPr>
              <a:t>คลิกปุ่ม </a:t>
            </a:r>
            <a:r>
              <a:rPr lang="en-US" sz="2400" b="1" dirty="0">
                <a:solidFill>
                  <a:srgbClr val="FF0000"/>
                </a:solidFill>
                <a:latin typeface="Angsana New" pitchFamily="18" charset="-34"/>
              </a:rPr>
              <a:t>OK</a:t>
            </a:r>
            <a:endParaRPr lang="th-TH" sz="2400" b="1" dirty="0">
              <a:solidFill>
                <a:srgbClr val="FF0000"/>
              </a:solidFill>
              <a:latin typeface="Angsana New" pitchFamily="18" charset="-34"/>
            </a:endParaRPr>
          </a:p>
        </p:txBody>
      </p:sp>
      <p:sp>
        <p:nvSpPr>
          <p:cNvPr id="18" name="Rectangle 6"/>
          <p:cNvSpPr>
            <a:spLocks noChangeArrowheads="1"/>
          </p:cNvSpPr>
          <p:nvPr/>
        </p:nvSpPr>
        <p:spPr bwMode="auto">
          <a:xfrm>
            <a:off x="439048" y="4932590"/>
            <a:ext cx="6875600" cy="830997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 dirty="0">
                <a:latin typeface="Angsana New" pitchFamily="18" charset="-34"/>
              </a:rPr>
              <a:t>8. เมื่อพักหรือหยุดการทำงานตามระยะเวลาที่กำหนด ภาพพักหน้าจอจะเริ่มทำงาน</a:t>
            </a:r>
          </a:p>
          <a:p>
            <a:r>
              <a:rPr lang="th-TH" sz="2400" b="1" dirty="0">
                <a:latin typeface="Angsana New" pitchFamily="18" charset="-34"/>
              </a:rPr>
              <a:t>ถ้าขยับเมาส์ภาพจะกลับมาใช้งานตามเดิม</a:t>
            </a: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7520" y="1671128"/>
            <a:ext cx="3374255" cy="2981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0217485"/>
      </p:ext>
    </p:extLst>
  </p:cSld>
  <p:clrMapOvr>
    <a:masterClrMapping/>
  </p:clrMapOvr>
  <p:transition>
    <p:checker dir="vert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C6BBA-98F2-4314-8EEE-12A925926FD4}" type="slidenum">
              <a:rPr lang="en-US"/>
              <a:pPr/>
              <a:t>51</a:t>
            </a:fld>
            <a:endParaRPr lang="th-TH" dirty="0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3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14" name="AutoShape 5"/>
          <p:cNvSpPr>
            <a:spLocks noChangeArrowheads="1"/>
          </p:cNvSpPr>
          <p:nvPr/>
        </p:nvSpPr>
        <p:spPr bwMode="auto">
          <a:xfrm>
            <a:off x="1225904" y="720725"/>
            <a:ext cx="6879518" cy="72072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 dirty="0">
                <a:latin typeface="Angsana New" pitchFamily="18" charset="-34"/>
              </a:rPr>
              <a:t> การเลือกภาพพักหน้าจอแบบตัวอักษรวิ่ง</a:t>
            </a: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671644" y="1818282"/>
            <a:ext cx="2675732" cy="52322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1. </a:t>
            </a:r>
            <a:r>
              <a:rPr lang="th-TH" b="1" dirty="0" smtClean="0">
                <a:latin typeface="Angsana New" pitchFamily="18" charset="-34"/>
              </a:rPr>
              <a:t>คลิกแท็บ </a:t>
            </a:r>
            <a:r>
              <a:rPr lang="en-US" b="1" dirty="0">
                <a:solidFill>
                  <a:srgbClr val="FF0000"/>
                </a:solidFill>
                <a:latin typeface="Angsana New" pitchFamily="18" charset="-34"/>
              </a:rPr>
              <a:t>Screen Saver</a:t>
            </a:r>
            <a:endParaRPr lang="th-TH" b="1" dirty="0">
              <a:solidFill>
                <a:srgbClr val="FF0000"/>
              </a:solidFill>
              <a:latin typeface="Angsana New" pitchFamily="18" charset="-34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671644" y="2489971"/>
            <a:ext cx="3177473" cy="954107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2. คลิกลูกศรช่อง </a:t>
            </a:r>
            <a:r>
              <a:rPr lang="en-US" b="1" dirty="0">
                <a:solidFill>
                  <a:srgbClr val="FF0000"/>
                </a:solidFill>
                <a:latin typeface="Angsana New" pitchFamily="18" charset="-34"/>
              </a:rPr>
              <a:t>Screen </a:t>
            </a:r>
            <a:r>
              <a:rPr lang="en-US" b="1" dirty="0" smtClean="0">
                <a:solidFill>
                  <a:srgbClr val="FF0000"/>
                </a:solidFill>
                <a:latin typeface="Angsana New" pitchFamily="18" charset="-34"/>
              </a:rPr>
              <a:t>Saver</a:t>
            </a:r>
          </a:p>
          <a:p>
            <a:r>
              <a:rPr lang="en-US" b="1" dirty="0" smtClean="0">
                <a:solidFill>
                  <a:srgbClr val="FF0000"/>
                </a:solidFill>
                <a:latin typeface="Angsana New" pitchFamily="18" charset="-34"/>
              </a:rPr>
              <a:t> </a:t>
            </a:r>
            <a:r>
              <a:rPr lang="th-TH" b="1" dirty="0">
                <a:latin typeface="Angsana New" pitchFamily="18" charset="-34"/>
              </a:rPr>
              <a:t>เลือกคำสั่ง </a:t>
            </a:r>
            <a:r>
              <a:rPr lang="en-US" b="1" dirty="0">
                <a:solidFill>
                  <a:srgbClr val="FF0000"/>
                </a:solidFill>
                <a:latin typeface="Angsana New" pitchFamily="18" charset="-34"/>
              </a:rPr>
              <a:t>Marquee</a:t>
            </a:r>
            <a:endParaRPr lang="th-TH" b="1" dirty="0">
              <a:solidFill>
                <a:srgbClr val="FF0000"/>
              </a:solidFill>
              <a:latin typeface="Angsana New" pitchFamily="18" charset="-34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671644" y="3492520"/>
            <a:ext cx="2020105" cy="52322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3. </a:t>
            </a:r>
            <a:r>
              <a:rPr lang="th-TH" b="1" dirty="0" smtClean="0">
                <a:latin typeface="Angsana New" pitchFamily="18" charset="-34"/>
              </a:rPr>
              <a:t>คลิกปุ่ม </a:t>
            </a:r>
            <a:r>
              <a:rPr lang="en-US" b="1" dirty="0">
                <a:solidFill>
                  <a:srgbClr val="FF0000"/>
                </a:solidFill>
                <a:latin typeface="Angsana New" pitchFamily="18" charset="-34"/>
              </a:rPr>
              <a:t>Settings</a:t>
            </a:r>
            <a:endParaRPr lang="th-TH" b="1" dirty="0">
              <a:solidFill>
                <a:srgbClr val="FF0000"/>
              </a:solidFill>
              <a:latin typeface="Angsana New" pitchFamily="18" charset="-34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671644" y="4103127"/>
            <a:ext cx="4134465" cy="954107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4. พิมพ์ข้อความใหม่ว่า </a:t>
            </a:r>
            <a:endParaRPr lang="th-TH" b="1" dirty="0" smtClean="0">
              <a:latin typeface="Angsana New" pitchFamily="18" charset="-34"/>
            </a:endParaRPr>
          </a:p>
          <a:p>
            <a:r>
              <a:rPr lang="th-TH" b="1" dirty="0" smtClean="0">
                <a:solidFill>
                  <a:srgbClr val="FF0000"/>
                </a:solidFill>
                <a:latin typeface="Angsana New" pitchFamily="18" charset="-34"/>
              </a:rPr>
              <a:t>งด</a:t>
            </a:r>
            <a:r>
              <a:rPr lang="th-TH" b="1" dirty="0">
                <a:solidFill>
                  <a:srgbClr val="FF0000"/>
                </a:solidFill>
                <a:latin typeface="Angsana New" pitchFamily="18" charset="-34"/>
              </a:rPr>
              <a:t>ใช้งานชั่วคราว กำลังดาวน์โหลดงานอยู่</a:t>
            </a: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671644" y="5044925"/>
            <a:ext cx="2863284" cy="52322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5. คลิกที่คำสั่ง </a:t>
            </a:r>
            <a:r>
              <a:rPr lang="en-US" b="1" dirty="0">
                <a:solidFill>
                  <a:srgbClr val="FF0000"/>
                </a:solidFill>
                <a:latin typeface="Angsana New" pitchFamily="18" charset="-34"/>
              </a:rPr>
              <a:t>Format Text</a:t>
            </a:r>
            <a:endParaRPr lang="th-TH" b="1" dirty="0">
              <a:solidFill>
                <a:srgbClr val="FF0000"/>
              </a:solidFill>
              <a:latin typeface="Angsana New" pitchFamily="18" charset="-34"/>
            </a:endParaRPr>
          </a:p>
        </p:txBody>
      </p:sp>
      <p:pic>
        <p:nvPicPr>
          <p:cNvPr id="18436" name="Picture 4" descr="C:\Users\Ampa\Desktop\image8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9681" y="1548706"/>
            <a:ext cx="2880663" cy="2836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7" name="Picture 5" descr="C:\Users\Ampa\Desktop\image8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9681" y="4395010"/>
            <a:ext cx="3476307" cy="1539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5329685"/>
      </p:ext>
    </p:extLst>
  </p:cSld>
  <p:clrMapOvr>
    <a:masterClrMapping/>
  </p:clrMapOvr>
  <p:transition>
    <p:checker dir="vert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C6BBA-98F2-4314-8EEE-12A925926FD4}" type="slidenum">
              <a:rPr lang="en-US"/>
              <a:pPr/>
              <a:t>52</a:t>
            </a:fld>
            <a:endParaRPr lang="th-TH" dirty="0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3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14" name="AutoShape 5"/>
          <p:cNvSpPr>
            <a:spLocks noChangeArrowheads="1"/>
          </p:cNvSpPr>
          <p:nvPr/>
        </p:nvSpPr>
        <p:spPr bwMode="auto">
          <a:xfrm>
            <a:off x="1225904" y="720725"/>
            <a:ext cx="6879518" cy="72072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 dirty="0">
                <a:latin typeface="Angsana New" pitchFamily="18" charset="-34"/>
              </a:rPr>
              <a:t> การเลือกภาพพักหน้าจอแบบตัวอักษรวิ่ง (ต่อ)</a:t>
            </a: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671644" y="1818282"/>
            <a:ext cx="5407249" cy="52322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6. เลือกแบบตัวอักษร ลักษณะของตัวอักษร และขนาด</a:t>
            </a:r>
            <a:endParaRPr lang="th-TH" b="1" dirty="0">
              <a:solidFill>
                <a:srgbClr val="FF0000"/>
              </a:solidFill>
              <a:latin typeface="Angsana New" pitchFamily="18" charset="-34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671644" y="2489971"/>
            <a:ext cx="7027886" cy="52322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7. ขนาดตัวอักษรภาษาไทยสูงสุด 72 สามารถพิมพ์เพิ่มเป็นขนาด 200 ได้</a:t>
            </a:r>
            <a:endParaRPr lang="th-TH" b="1" dirty="0">
              <a:solidFill>
                <a:srgbClr val="FF0000"/>
              </a:solidFill>
              <a:latin typeface="Angsana New" pitchFamily="18" charset="-34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671644" y="3161660"/>
            <a:ext cx="4871847" cy="954107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8. </a:t>
            </a:r>
            <a:r>
              <a:rPr lang="th-TH" b="1" dirty="0" smtClean="0">
                <a:latin typeface="Angsana New" pitchFamily="18" charset="-34"/>
              </a:rPr>
              <a:t>คลิกปุ่ม </a:t>
            </a:r>
            <a:r>
              <a:rPr lang="en-US" b="1" dirty="0">
                <a:solidFill>
                  <a:srgbClr val="FF0000"/>
                </a:solidFill>
                <a:latin typeface="Angsana New" pitchFamily="18" charset="-34"/>
              </a:rPr>
              <a:t>OK</a:t>
            </a:r>
            <a:r>
              <a:rPr lang="en-US" b="1" dirty="0">
                <a:latin typeface="Angsana New" pitchFamily="18" charset="-34"/>
              </a:rPr>
              <a:t> </a:t>
            </a:r>
            <a:r>
              <a:rPr lang="th-TH" b="1" dirty="0">
                <a:latin typeface="Angsana New" pitchFamily="18" charset="-34"/>
              </a:rPr>
              <a:t>ตัวอักษรจะเปลี่ยนไปตามที่เลือก</a:t>
            </a:r>
          </a:p>
          <a:p>
            <a:r>
              <a:rPr lang="th-TH" b="1" dirty="0" smtClean="0">
                <a:latin typeface="Angsana New" pitchFamily="18" charset="-34"/>
              </a:rPr>
              <a:t>คลิกปุ่ม </a:t>
            </a:r>
            <a:r>
              <a:rPr lang="en-US" b="1" dirty="0">
                <a:solidFill>
                  <a:srgbClr val="FF0000"/>
                </a:solidFill>
                <a:latin typeface="Angsana New" pitchFamily="18" charset="-34"/>
              </a:rPr>
              <a:t>OK </a:t>
            </a:r>
            <a:r>
              <a:rPr lang="th-TH" b="1" dirty="0">
                <a:latin typeface="Angsana New" pitchFamily="18" charset="-34"/>
              </a:rPr>
              <a:t>อีกครั้ง กลับหน้าต่าง </a:t>
            </a:r>
            <a:r>
              <a:rPr lang="en-US" b="1" dirty="0">
                <a:solidFill>
                  <a:srgbClr val="FF0000"/>
                </a:solidFill>
                <a:latin typeface="Angsana New" pitchFamily="18" charset="-34"/>
              </a:rPr>
              <a:t>Screen Saver</a:t>
            </a:r>
            <a:endParaRPr lang="th-TH" b="1" dirty="0">
              <a:solidFill>
                <a:srgbClr val="FF0000"/>
              </a:solidFill>
              <a:latin typeface="Angsana New" pitchFamily="18" charset="-34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671644" y="4278247"/>
            <a:ext cx="4381328" cy="52322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9. </a:t>
            </a:r>
            <a:r>
              <a:rPr lang="th-TH" b="1" dirty="0" smtClean="0">
                <a:latin typeface="Angsana New" pitchFamily="18" charset="-34"/>
              </a:rPr>
              <a:t>คลิกปุ่ม</a:t>
            </a:r>
            <a:r>
              <a:rPr lang="th-TH" b="1" dirty="0">
                <a:latin typeface="Angsana New" pitchFamily="18" charset="-34"/>
              </a:rPr>
              <a:t>ลูกศร </a:t>
            </a:r>
            <a:r>
              <a:rPr lang="en-US" b="1" dirty="0">
                <a:solidFill>
                  <a:srgbClr val="FF0000"/>
                </a:solidFill>
                <a:latin typeface="Angsana New" pitchFamily="18" charset="-34"/>
              </a:rPr>
              <a:t>Wait:</a:t>
            </a:r>
            <a:r>
              <a:rPr lang="en-US" b="1" dirty="0">
                <a:latin typeface="Angsana New" pitchFamily="18" charset="-34"/>
              </a:rPr>
              <a:t> </a:t>
            </a:r>
            <a:r>
              <a:rPr lang="th-TH" b="1" dirty="0">
                <a:latin typeface="Angsana New" pitchFamily="18" charset="-34"/>
              </a:rPr>
              <a:t>กำหนดเวลา 1 นาที</a:t>
            </a:r>
            <a:endParaRPr lang="th-TH" b="1" dirty="0">
              <a:solidFill>
                <a:srgbClr val="FF0000"/>
              </a:solidFill>
              <a:latin typeface="Angsana New" pitchFamily="18" charset="-34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671644" y="4926123"/>
            <a:ext cx="5955476" cy="52322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10. </a:t>
            </a:r>
            <a:r>
              <a:rPr lang="th-TH" b="1" dirty="0" smtClean="0">
                <a:latin typeface="Angsana New" pitchFamily="18" charset="-34"/>
              </a:rPr>
              <a:t>คลิกปุ่ม </a:t>
            </a:r>
            <a:r>
              <a:rPr lang="en-US" b="1" dirty="0">
                <a:solidFill>
                  <a:srgbClr val="FF0000"/>
                </a:solidFill>
                <a:latin typeface="Angsana New" pitchFamily="18" charset="-34"/>
              </a:rPr>
              <a:t>OK </a:t>
            </a:r>
            <a:r>
              <a:rPr lang="th-TH" b="1" dirty="0">
                <a:latin typeface="Angsana New" pitchFamily="18" charset="-34"/>
              </a:rPr>
              <a:t>แล้วรอ 1 นาที จะแสดงข้อความพักหน้าจอ</a:t>
            </a:r>
            <a:endParaRPr lang="th-TH" b="1" dirty="0">
              <a:solidFill>
                <a:srgbClr val="FF0000"/>
              </a:solidFill>
              <a:latin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61213593"/>
      </p:ext>
    </p:extLst>
  </p:cSld>
  <p:clrMapOvr>
    <a:masterClrMapping/>
  </p:clrMapOvr>
  <p:transition>
    <p:checker dir="vert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C6BBA-98F2-4314-8EEE-12A925926FD4}" type="slidenum">
              <a:rPr lang="en-US"/>
              <a:pPr/>
              <a:t>53</a:t>
            </a:fld>
            <a:endParaRPr lang="th-TH" dirty="0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3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14" name="AutoShape 5"/>
          <p:cNvSpPr>
            <a:spLocks noChangeArrowheads="1"/>
          </p:cNvSpPr>
          <p:nvPr/>
        </p:nvSpPr>
        <p:spPr bwMode="auto">
          <a:xfrm>
            <a:off x="1677459" y="720725"/>
            <a:ext cx="5976408" cy="72072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 dirty="0">
                <a:latin typeface="Angsana New" pitchFamily="18" charset="-34"/>
              </a:rPr>
              <a:t> การปรับวันที่และเวลาบนทาสก์บาร์</a:t>
            </a: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368510" y="1677136"/>
            <a:ext cx="2318263" cy="461665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 dirty="0">
                <a:latin typeface="Angsana New" pitchFamily="18" charset="-34"/>
              </a:rPr>
              <a:t>1. </a:t>
            </a:r>
            <a:r>
              <a:rPr lang="th-TH" sz="2400" b="1" dirty="0" smtClean="0">
                <a:latin typeface="Angsana New" pitchFamily="18" charset="-34"/>
              </a:rPr>
              <a:t>คลิกแท็บ </a:t>
            </a:r>
            <a:r>
              <a:rPr lang="en-US" sz="2400" b="1" dirty="0">
                <a:solidFill>
                  <a:srgbClr val="FF0000"/>
                </a:solidFill>
                <a:latin typeface="Angsana New" pitchFamily="18" charset="-34"/>
              </a:rPr>
              <a:t>Screen Saver</a:t>
            </a:r>
            <a:endParaRPr lang="th-TH" sz="2400" b="1" dirty="0">
              <a:solidFill>
                <a:srgbClr val="FF0000"/>
              </a:solidFill>
              <a:latin typeface="Angsana New" pitchFamily="18" charset="-34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68510" y="2141991"/>
            <a:ext cx="2920992" cy="461665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 dirty="0">
                <a:latin typeface="Angsana New" pitchFamily="18" charset="-34"/>
              </a:rPr>
              <a:t>2. คลิกลูกศร </a:t>
            </a:r>
            <a:r>
              <a:rPr lang="th-TH" sz="2400" b="1" dirty="0">
                <a:solidFill>
                  <a:srgbClr val="FF0000"/>
                </a:solidFill>
                <a:latin typeface="Angsana New" pitchFamily="18" charset="-34"/>
              </a:rPr>
              <a:t>เลือกเดือนที่ต้องการ</a:t>
            </a: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368510" y="2616514"/>
            <a:ext cx="2226892" cy="461665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 dirty="0">
                <a:latin typeface="Angsana New" pitchFamily="18" charset="-34"/>
              </a:rPr>
              <a:t>3. </a:t>
            </a:r>
            <a:r>
              <a:rPr lang="th-TH" sz="2400" b="1" dirty="0" smtClean="0">
                <a:latin typeface="Angsana New" pitchFamily="18" charset="-34"/>
              </a:rPr>
              <a:t>คลิกลูกศร </a:t>
            </a:r>
            <a:r>
              <a:rPr lang="th-TH" sz="2400" b="1" dirty="0">
                <a:solidFill>
                  <a:srgbClr val="FF0000"/>
                </a:solidFill>
                <a:latin typeface="Angsana New" pitchFamily="18" charset="-34"/>
              </a:rPr>
              <a:t>เลือกปี ค.ศ.</a:t>
            </a: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383738" y="3078179"/>
            <a:ext cx="2196435" cy="461665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 dirty="0">
                <a:latin typeface="Angsana New" pitchFamily="18" charset="-34"/>
              </a:rPr>
              <a:t>4. คลิก</a:t>
            </a:r>
            <a:r>
              <a:rPr lang="th-TH" sz="2400" b="1" dirty="0">
                <a:solidFill>
                  <a:srgbClr val="FF0000"/>
                </a:solidFill>
                <a:latin typeface="Angsana New" pitchFamily="18" charset="-34"/>
              </a:rPr>
              <a:t>เลือกวันที่ปัจจุบัน</a:t>
            </a: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374104" y="3539844"/>
            <a:ext cx="3148619" cy="461665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 dirty="0">
                <a:latin typeface="Angsana New" pitchFamily="18" charset="-34"/>
              </a:rPr>
              <a:t>5. เลือกตัวเลข ปรับเวลาตามต้องการ</a:t>
            </a:r>
            <a:endParaRPr lang="th-TH" sz="2400" b="1" dirty="0">
              <a:solidFill>
                <a:srgbClr val="FF0000"/>
              </a:solidFill>
              <a:latin typeface="Angsana New" pitchFamily="18" charset="-34"/>
            </a:endParaRPr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383738" y="3957935"/>
            <a:ext cx="3570208" cy="461665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 dirty="0">
                <a:latin typeface="Angsana New" pitchFamily="18" charset="-34"/>
              </a:rPr>
              <a:t>6. </a:t>
            </a:r>
            <a:r>
              <a:rPr lang="th-TH" sz="2400" b="1" dirty="0" smtClean="0">
                <a:latin typeface="Angsana New" pitchFamily="18" charset="-34"/>
              </a:rPr>
              <a:t>คลิกปุ่ม </a:t>
            </a:r>
            <a:r>
              <a:rPr lang="en-US" sz="2400" b="1" dirty="0">
                <a:solidFill>
                  <a:srgbClr val="FF0000"/>
                </a:solidFill>
                <a:latin typeface="Angsana New" pitchFamily="18" charset="-34"/>
              </a:rPr>
              <a:t>OK</a:t>
            </a:r>
            <a:r>
              <a:rPr lang="en-US" sz="2400" b="1" dirty="0">
                <a:latin typeface="Angsana New" pitchFamily="18" charset="-34"/>
              </a:rPr>
              <a:t> </a:t>
            </a:r>
            <a:r>
              <a:rPr lang="th-TH" sz="2400" b="1" dirty="0">
                <a:latin typeface="Angsana New" pitchFamily="18" charset="-34"/>
              </a:rPr>
              <a:t>เพื่อตกลงการเปลี่ยนแปลง</a:t>
            </a:r>
            <a:endParaRPr lang="th-TH" sz="2400" b="1" dirty="0">
              <a:solidFill>
                <a:srgbClr val="FF0000"/>
              </a:solidFill>
              <a:latin typeface="Angsana New" pitchFamily="18" charset="-34"/>
            </a:endParaRPr>
          </a:p>
        </p:txBody>
      </p:sp>
      <p:pic>
        <p:nvPicPr>
          <p:cNvPr id="20482" name="Picture 2" descr="C:\Users\Ampa\Desktop\image9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121" y="4568958"/>
            <a:ext cx="3094766" cy="1341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3" name="Picture 3" descr="C:\Users\Ampa\Desktop\image9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3945" y="1551713"/>
            <a:ext cx="4631775" cy="3140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5" name="Picture 5" descr="C:\Users\Ampa\Desktop\image9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3770675"/>
            <a:ext cx="4181876" cy="2662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4877576"/>
      </p:ext>
    </p:extLst>
  </p:cSld>
  <p:clrMapOvr>
    <a:masterClrMapping/>
  </p:clrMapOvr>
  <p:transition>
    <p:checker dir="vert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C6BBA-98F2-4314-8EEE-12A925926FD4}" type="slidenum">
              <a:rPr lang="en-US"/>
              <a:pPr/>
              <a:t>54</a:t>
            </a:fld>
            <a:endParaRPr lang="th-TH" dirty="0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3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14" name="AutoShape 5"/>
          <p:cNvSpPr>
            <a:spLocks noChangeArrowheads="1"/>
          </p:cNvSpPr>
          <p:nvPr/>
        </p:nvSpPr>
        <p:spPr bwMode="auto">
          <a:xfrm>
            <a:off x="1677459" y="720725"/>
            <a:ext cx="5976408" cy="72072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 dirty="0">
                <a:latin typeface="Angsana New" pitchFamily="18" charset="-34"/>
              </a:rPr>
              <a:t> การเปลี่ยนภาษาบนทาสก์บาร์</a:t>
            </a: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505903" y="1612900"/>
            <a:ext cx="8249160" cy="107721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r>
              <a:rPr lang="th-TH" sz="3200" b="1" dirty="0">
                <a:latin typeface="Angsana New" pitchFamily="18" charset="-34"/>
              </a:rPr>
              <a:t>ก่อนเปลี่ยนภาษาให้ดับเบิ้ลคลิกไอคอน </a:t>
            </a:r>
            <a:r>
              <a:rPr lang="en-US" sz="3200" b="1" dirty="0">
                <a:solidFill>
                  <a:srgbClr val="FF0000"/>
                </a:solidFill>
                <a:latin typeface="Angsana New" pitchFamily="18" charset="-34"/>
              </a:rPr>
              <a:t>My </a:t>
            </a:r>
            <a:r>
              <a:rPr lang="en-US" sz="3200" b="1" dirty="0" smtClean="0">
                <a:solidFill>
                  <a:srgbClr val="FF0000"/>
                </a:solidFill>
                <a:latin typeface="Angsana New" pitchFamily="18" charset="-34"/>
              </a:rPr>
              <a:t>Computer/Computer </a:t>
            </a:r>
            <a:r>
              <a:rPr lang="th-TH" sz="3200" b="1" dirty="0" smtClean="0">
                <a:solidFill>
                  <a:srgbClr val="FF0000"/>
                </a:solidFill>
                <a:latin typeface="Angsana New" pitchFamily="18" charset="-34"/>
              </a:rPr>
              <a:t/>
            </a:r>
            <a:br>
              <a:rPr lang="th-TH" sz="3200" b="1" dirty="0" smtClean="0">
                <a:solidFill>
                  <a:srgbClr val="FF0000"/>
                </a:solidFill>
                <a:latin typeface="Angsana New" pitchFamily="18" charset="-34"/>
              </a:rPr>
            </a:br>
            <a:r>
              <a:rPr lang="th-TH" sz="3200" b="1" dirty="0" smtClean="0">
                <a:latin typeface="Angsana New" pitchFamily="18" charset="-34"/>
              </a:rPr>
              <a:t>เพื่อ</a:t>
            </a:r>
            <a:r>
              <a:rPr lang="th-TH" sz="3200" b="1" dirty="0">
                <a:latin typeface="Angsana New" pitchFamily="18" charset="-34"/>
              </a:rPr>
              <a:t>เปิด</a:t>
            </a:r>
            <a:r>
              <a:rPr lang="th-TH" sz="3200" b="1" dirty="0" smtClean="0">
                <a:latin typeface="Angsana New" pitchFamily="18" charset="-34"/>
              </a:rPr>
              <a:t>หน้าต่างใช้</a:t>
            </a:r>
            <a:r>
              <a:rPr lang="th-TH" sz="3200" b="1" dirty="0">
                <a:latin typeface="Angsana New" pitchFamily="18" charset="-34"/>
              </a:rPr>
              <a:t>งานหรือเปิดโปรแกรมใดก็ได้บนจอภาพ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615199" y="2861568"/>
            <a:ext cx="3974165" cy="52322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1. </a:t>
            </a:r>
            <a:r>
              <a:rPr lang="th-TH" b="1" dirty="0" smtClean="0">
                <a:latin typeface="Angsana New" pitchFamily="18" charset="-34"/>
              </a:rPr>
              <a:t>คลิกปุ่ม         </a:t>
            </a:r>
            <a:r>
              <a:rPr lang="th-TH" b="1" dirty="0">
                <a:latin typeface="Angsana New" pitchFamily="18" charset="-34"/>
              </a:rPr>
              <a:t>หรือ          บนทาสก์บาร์</a:t>
            </a:r>
            <a:endParaRPr lang="th-TH" b="1" dirty="0">
              <a:solidFill>
                <a:srgbClr val="FF0000"/>
              </a:solidFill>
              <a:latin typeface="Angsana New" pitchFamily="18" charset="-34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615199" y="3533257"/>
            <a:ext cx="5892960" cy="52322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2. กดปุ่ม </a:t>
            </a:r>
            <a:r>
              <a:rPr lang="en-US" b="1" dirty="0">
                <a:latin typeface="Angsana New" pitchFamily="18" charset="-34"/>
              </a:rPr>
              <a:t>   </a:t>
            </a:r>
            <a:r>
              <a:rPr lang="th-TH" b="1" dirty="0">
                <a:latin typeface="Angsana New" pitchFamily="18" charset="-34"/>
              </a:rPr>
              <a:t>บนคีย์บอร์ด เพื่อสลับภาษาไทย และภาษาอังกฤษ</a:t>
            </a:r>
            <a:endParaRPr lang="th-TH" b="1" dirty="0">
              <a:solidFill>
                <a:srgbClr val="FF0000"/>
              </a:solidFill>
              <a:latin typeface="Angsana New" pitchFamily="18" charset="-34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9390" y="2861568"/>
            <a:ext cx="353117" cy="44942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29384" y="2890465"/>
            <a:ext cx="383453" cy="442445"/>
          </a:xfrm>
          <a:prstGeom prst="rect">
            <a:avLst/>
          </a:prstGeom>
        </p:spPr>
      </p:pic>
      <p:pic>
        <p:nvPicPr>
          <p:cNvPr id="21507" name="Picture 3" descr="C:\Users\Ampa\Desktop\image9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079" y="4313917"/>
            <a:ext cx="3384377" cy="1118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 descr="C:\Users\Ampa\Desktop\image10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999" y="4426857"/>
            <a:ext cx="2542347" cy="1005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5497329"/>
      </p:ext>
    </p:extLst>
  </p:cSld>
  <p:clrMapOvr>
    <a:masterClrMapping/>
  </p:clrMapOvr>
  <p:transition>
    <p:checker dir="vert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C6BBA-98F2-4314-8EEE-12A925926FD4}" type="slidenum">
              <a:rPr lang="en-US"/>
              <a:pPr/>
              <a:t>55</a:t>
            </a:fld>
            <a:endParaRPr lang="th-TH" dirty="0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3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14" name="AutoShape 5"/>
          <p:cNvSpPr>
            <a:spLocks noChangeArrowheads="1"/>
          </p:cNvSpPr>
          <p:nvPr/>
        </p:nvSpPr>
        <p:spPr bwMode="auto">
          <a:xfrm>
            <a:off x="1203326" y="720725"/>
            <a:ext cx="6924674" cy="72072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 dirty="0">
                <a:latin typeface="Angsana New" pitchFamily="18" charset="-34"/>
              </a:rPr>
              <a:t> การสร้างชอร์ตคัตบนเดสก์ท๊อป </a:t>
            </a:r>
            <a:r>
              <a:rPr lang="en-US" sz="4000" b="1" dirty="0">
                <a:latin typeface="Angsana New" pitchFamily="18" charset="-34"/>
              </a:rPr>
              <a:t>(</a:t>
            </a:r>
            <a:r>
              <a:rPr lang="en-US" sz="4000" b="1" dirty="0" err="1">
                <a:latin typeface="Angsana New" pitchFamily="18" charset="-34"/>
              </a:rPr>
              <a:t>ShortCut</a:t>
            </a:r>
            <a:r>
              <a:rPr lang="en-US" sz="4000" b="1" dirty="0">
                <a:latin typeface="Angsana New" pitchFamily="18" charset="-34"/>
              </a:rPr>
              <a:t>)</a:t>
            </a:r>
            <a:endParaRPr lang="th-TH" sz="4000" b="1" dirty="0">
              <a:latin typeface="Angsana New" pitchFamily="18" charset="-34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505903" y="1612900"/>
            <a:ext cx="8249160" cy="107721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r>
              <a:rPr lang="th-TH" sz="3200" b="1" dirty="0">
                <a:solidFill>
                  <a:srgbClr val="FF0000"/>
                </a:solidFill>
                <a:latin typeface="Angsana New" pitchFamily="18" charset="-34"/>
              </a:rPr>
              <a:t>ชอร์ตคัต </a:t>
            </a:r>
            <a:r>
              <a:rPr lang="en-US" sz="3200" b="1" dirty="0">
                <a:solidFill>
                  <a:srgbClr val="FF0000"/>
                </a:solidFill>
                <a:latin typeface="Angsana New" pitchFamily="18" charset="-34"/>
              </a:rPr>
              <a:t>(</a:t>
            </a:r>
            <a:r>
              <a:rPr lang="en-US" sz="3200" b="1" dirty="0" err="1">
                <a:solidFill>
                  <a:srgbClr val="FF0000"/>
                </a:solidFill>
                <a:latin typeface="Angsana New" pitchFamily="18" charset="-34"/>
              </a:rPr>
              <a:t>ShortCut</a:t>
            </a:r>
            <a:r>
              <a:rPr lang="en-US" sz="3200" b="1" dirty="0">
                <a:solidFill>
                  <a:srgbClr val="FF0000"/>
                </a:solidFill>
                <a:latin typeface="Angsana New" pitchFamily="18" charset="-34"/>
              </a:rPr>
              <a:t>) </a:t>
            </a:r>
            <a:r>
              <a:rPr lang="th-TH" sz="3200" b="1" dirty="0">
                <a:latin typeface="Angsana New" pitchFamily="18" charset="-34"/>
              </a:rPr>
              <a:t>คือ ไฟล์หรือไอคอนชนิดหนึ่ง สร้างขึ้นเพื่อเรียกใช้ไฟล์หรือโฟลเดอร์หรือโปรแกรมนั้น ได้ทันที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615199" y="2861568"/>
            <a:ext cx="2925801" cy="954107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514350" indent="-514350">
              <a:buAutoNum type="arabicPeriod"/>
            </a:pPr>
            <a:r>
              <a:rPr lang="th-TH" b="1" dirty="0" smtClean="0">
                <a:latin typeface="Angsana New" pitchFamily="18" charset="-34"/>
              </a:rPr>
              <a:t>คลิก</a:t>
            </a:r>
            <a:r>
              <a:rPr lang="th-TH" b="1" dirty="0">
                <a:latin typeface="Angsana New" pitchFamily="18" charset="-34"/>
              </a:rPr>
              <a:t>ขวาพื้นเดสก์ท๊อป </a:t>
            </a:r>
            <a:endParaRPr lang="th-TH" b="1" dirty="0" smtClean="0">
              <a:latin typeface="Angsana New" pitchFamily="18" charset="-34"/>
            </a:endParaRPr>
          </a:p>
          <a:p>
            <a:r>
              <a:rPr lang="th-TH" b="1" dirty="0" smtClean="0">
                <a:solidFill>
                  <a:srgbClr val="FF0000"/>
                </a:solidFill>
                <a:latin typeface="Angsana New" pitchFamily="18" charset="-34"/>
              </a:rPr>
              <a:t>         คลิก </a:t>
            </a:r>
            <a:r>
              <a:rPr lang="en-US" b="1" dirty="0">
                <a:solidFill>
                  <a:srgbClr val="FF0000"/>
                </a:solidFill>
                <a:latin typeface="Angsana New" pitchFamily="18" charset="-34"/>
              </a:rPr>
              <a:t>New --&gt; Shortcut</a:t>
            </a:r>
            <a:endParaRPr lang="th-TH" b="1" dirty="0">
              <a:solidFill>
                <a:srgbClr val="FF0000"/>
              </a:solidFill>
              <a:latin typeface="Angsana New" pitchFamily="18" charset="-34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615198" y="3761863"/>
            <a:ext cx="2925801" cy="52322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2. </a:t>
            </a:r>
            <a:r>
              <a:rPr lang="th-TH" b="1" dirty="0" smtClean="0">
                <a:latin typeface="Angsana New" pitchFamily="18" charset="-34"/>
              </a:rPr>
              <a:t>     คลิก</a:t>
            </a:r>
            <a:r>
              <a:rPr lang="th-TH" b="1" dirty="0">
                <a:latin typeface="Angsana New" pitchFamily="18" charset="-34"/>
              </a:rPr>
              <a:t>ที่ปุ่ม </a:t>
            </a:r>
            <a:r>
              <a:rPr lang="en-US" b="1" dirty="0">
                <a:solidFill>
                  <a:srgbClr val="FF0000"/>
                </a:solidFill>
                <a:latin typeface="Angsana New" pitchFamily="18" charset="-34"/>
              </a:rPr>
              <a:t>Browse</a:t>
            </a:r>
            <a:endParaRPr lang="th-TH" b="1" dirty="0">
              <a:solidFill>
                <a:srgbClr val="FF0000"/>
              </a:solidFill>
              <a:latin typeface="Angsana New" pitchFamily="18" charset="-34"/>
            </a:endParaRPr>
          </a:p>
        </p:txBody>
      </p:sp>
      <p:pic>
        <p:nvPicPr>
          <p:cNvPr id="22530" name="Picture 2" descr="C:\Users\Ampa\Desktop\image10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1886" y="2690118"/>
            <a:ext cx="3830425" cy="3830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3872106"/>
      </p:ext>
    </p:extLst>
  </p:cSld>
  <p:clrMapOvr>
    <a:masterClrMapping/>
  </p:clrMapOvr>
  <p:transition>
    <p:checker dir="vert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C6BBA-98F2-4314-8EEE-12A925926FD4}" type="slidenum">
              <a:rPr lang="en-US"/>
              <a:pPr/>
              <a:t>56</a:t>
            </a:fld>
            <a:endParaRPr lang="th-TH" dirty="0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3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14" name="AutoShape 5"/>
          <p:cNvSpPr>
            <a:spLocks noChangeArrowheads="1"/>
          </p:cNvSpPr>
          <p:nvPr/>
        </p:nvSpPr>
        <p:spPr bwMode="auto">
          <a:xfrm>
            <a:off x="1429104" y="720725"/>
            <a:ext cx="6473118" cy="72072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 dirty="0">
                <a:latin typeface="Angsana New" pitchFamily="18" charset="-34"/>
              </a:rPr>
              <a:t> การแสดงหรือซ่อนไอคอนบนเดสก์ท๊อป</a:t>
            </a: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370119" y="1644110"/>
            <a:ext cx="3794629" cy="830997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 dirty="0">
                <a:latin typeface="Angsana New" pitchFamily="18" charset="-34"/>
              </a:rPr>
              <a:t>1. คลิกเมาส์ขวาบนเดสก์ท๊อป ปรากฏเมนูลัด</a:t>
            </a:r>
            <a:endParaRPr lang="th-TH" sz="2400" b="1" dirty="0">
              <a:solidFill>
                <a:srgbClr val="FF0000"/>
              </a:solidFill>
              <a:latin typeface="Angsana New" pitchFamily="18" charset="-34"/>
            </a:endParaRPr>
          </a:p>
          <a:p>
            <a:r>
              <a:rPr lang="th-TH" sz="2400" b="1" dirty="0">
                <a:solidFill>
                  <a:srgbClr val="FF0000"/>
                </a:solidFill>
                <a:latin typeface="Angsana New" pitchFamily="18" charset="-34"/>
              </a:rPr>
              <a:t>คลิกเมนู </a:t>
            </a:r>
            <a:r>
              <a:rPr lang="en-US" sz="2400" b="1" dirty="0">
                <a:solidFill>
                  <a:srgbClr val="FF0000"/>
                </a:solidFill>
                <a:latin typeface="Angsana New" pitchFamily="18" charset="-34"/>
              </a:rPr>
              <a:t>Arrange Icon By</a:t>
            </a:r>
            <a:endParaRPr lang="th-TH" sz="2400" b="1" dirty="0">
              <a:solidFill>
                <a:srgbClr val="FF0000"/>
              </a:solidFill>
              <a:latin typeface="Angsana New" pitchFamily="18" charset="-34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70119" y="2699625"/>
            <a:ext cx="3071675" cy="830997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 dirty="0">
                <a:latin typeface="Angsana New" pitchFamily="18" charset="-34"/>
              </a:rPr>
              <a:t>2. คลิกที่เมนู </a:t>
            </a:r>
            <a:r>
              <a:rPr lang="en-US" sz="2400" b="1" dirty="0">
                <a:solidFill>
                  <a:srgbClr val="FF0000"/>
                </a:solidFill>
                <a:latin typeface="Angsana New" pitchFamily="18" charset="-34"/>
              </a:rPr>
              <a:t>Show Desktop Icons </a:t>
            </a:r>
            <a:endParaRPr lang="th-TH" sz="2400" b="1" dirty="0" smtClean="0">
              <a:solidFill>
                <a:srgbClr val="FF0000"/>
              </a:solidFill>
              <a:latin typeface="Angsana New" pitchFamily="18" charset="-34"/>
            </a:endParaRPr>
          </a:p>
          <a:p>
            <a:r>
              <a:rPr lang="th-TH" sz="2400" b="1" dirty="0" smtClean="0">
                <a:latin typeface="Angsana New" pitchFamily="18" charset="-34"/>
              </a:rPr>
              <a:t>ให้</a:t>
            </a:r>
            <a:r>
              <a:rPr lang="th-TH" sz="2400" b="1" dirty="0">
                <a:latin typeface="Angsana New" pitchFamily="18" charset="-34"/>
              </a:rPr>
              <a:t>เครื่องหมายถูกหายไป</a:t>
            </a:r>
            <a:endParaRPr lang="th-TH" sz="2400" b="1" dirty="0">
              <a:solidFill>
                <a:srgbClr val="FF0000"/>
              </a:solidFill>
              <a:latin typeface="Angsana New" pitchFamily="18" charset="-34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370119" y="3643457"/>
            <a:ext cx="3757760" cy="1200329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 dirty="0">
                <a:latin typeface="Angsana New" pitchFamily="18" charset="-34"/>
              </a:rPr>
              <a:t>3. </a:t>
            </a:r>
            <a:r>
              <a:rPr lang="th-TH" sz="2400" b="1" dirty="0">
                <a:solidFill>
                  <a:srgbClr val="FF0000"/>
                </a:solidFill>
                <a:latin typeface="Angsana New" pitchFamily="18" charset="-34"/>
              </a:rPr>
              <a:t>รอสักครู่ ไอคอนบนเดสก์ท๊อปจะถูกซ่อน </a:t>
            </a:r>
            <a:endParaRPr lang="th-TH" sz="2400" b="1" dirty="0" smtClean="0">
              <a:solidFill>
                <a:srgbClr val="FF0000"/>
              </a:solidFill>
              <a:latin typeface="Angsana New" pitchFamily="18" charset="-34"/>
            </a:endParaRPr>
          </a:p>
          <a:p>
            <a:r>
              <a:rPr lang="th-TH" sz="2400" b="1" dirty="0" smtClean="0">
                <a:latin typeface="Angsana New" pitchFamily="18" charset="-34"/>
              </a:rPr>
              <a:t>ทั้งหมด </a:t>
            </a:r>
            <a:r>
              <a:rPr lang="th-TH" sz="2400" b="1" dirty="0">
                <a:latin typeface="Angsana New" pitchFamily="18" charset="-34"/>
              </a:rPr>
              <a:t>ถ้าต้องการแสดงไอคอนตามเดิม</a:t>
            </a:r>
          </a:p>
          <a:p>
            <a:r>
              <a:rPr lang="th-TH" sz="2400" b="1" dirty="0">
                <a:latin typeface="Angsana New" pitchFamily="18" charset="-34"/>
              </a:rPr>
              <a:t>ให้คลิกเมนู </a:t>
            </a:r>
            <a:r>
              <a:rPr lang="en-US" sz="2400" b="1" dirty="0">
                <a:solidFill>
                  <a:srgbClr val="FF0000"/>
                </a:solidFill>
                <a:latin typeface="Angsana New" pitchFamily="18" charset="-34"/>
              </a:rPr>
              <a:t>Show Desktop Icons </a:t>
            </a:r>
            <a:r>
              <a:rPr lang="th-TH" sz="2400" b="1" dirty="0">
                <a:latin typeface="Angsana New" pitchFamily="18" charset="-34"/>
              </a:rPr>
              <a:t>ซ้ำอีกครั้ง</a:t>
            </a:r>
          </a:p>
        </p:txBody>
      </p:sp>
      <p:pic>
        <p:nvPicPr>
          <p:cNvPr id="23554" name="Picture 2" descr="C:\Users\Ampa\Desktop\image10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8033" y="1644109"/>
            <a:ext cx="4224402" cy="3820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7700376"/>
      </p:ext>
    </p:extLst>
  </p:cSld>
  <p:clrMapOvr>
    <a:masterClrMapping/>
  </p:clrMapOvr>
  <p:transition>
    <p:checker dir="vert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C6BBA-98F2-4314-8EEE-12A925926FD4}" type="slidenum">
              <a:rPr lang="en-US"/>
              <a:pPr/>
              <a:t>57</a:t>
            </a:fld>
            <a:endParaRPr lang="th-TH"/>
          </a:p>
        </p:txBody>
      </p:sp>
      <p:pic>
        <p:nvPicPr>
          <p:cNvPr id="87052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6288" y="3948113"/>
            <a:ext cx="2587625" cy="216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7043" name="Line 3"/>
          <p:cNvSpPr>
            <a:spLocks noChangeShapeType="1"/>
          </p:cNvSpPr>
          <p:nvPr/>
        </p:nvSpPr>
        <p:spPr bwMode="auto">
          <a:xfrm>
            <a:off x="700088" y="3357563"/>
            <a:ext cx="7775575" cy="0"/>
          </a:xfrm>
          <a:prstGeom prst="line">
            <a:avLst/>
          </a:prstGeom>
          <a:noFill/>
          <a:ln w="38100">
            <a:solidFill>
              <a:srgbClr val="0066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87044" name="Text Box 4"/>
          <p:cNvSpPr txBox="1">
            <a:spLocks noChangeArrowheads="1"/>
          </p:cNvSpPr>
          <p:nvPr/>
        </p:nvSpPr>
        <p:spPr bwMode="auto">
          <a:xfrm>
            <a:off x="5451475" y="1997075"/>
            <a:ext cx="1528763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6600" b="1">
                <a:solidFill>
                  <a:srgbClr val="FF00FF"/>
                </a:solidFill>
              </a:rPr>
              <a:t>บทที่</a:t>
            </a:r>
            <a:r>
              <a:rPr lang="th-TH" sz="3200" b="1">
                <a:solidFill>
                  <a:srgbClr val="FF00FF"/>
                </a:solidFill>
              </a:rPr>
              <a:t> </a:t>
            </a:r>
            <a:r>
              <a:rPr lang="en-US" sz="3200" b="1">
                <a:solidFill>
                  <a:srgbClr val="FF00FF"/>
                </a:solidFill>
              </a:rPr>
              <a:t> </a:t>
            </a:r>
            <a:endParaRPr lang="th-TH" sz="3200" b="1">
              <a:solidFill>
                <a:srgbClr val="FF00FF"/>
              </a:solidFill>
            </a:endParaRPr>
          </a:p>
        </p:txBody>
      </p:sp>
      <p:sp>
        <p:nvSpPr>
          <p:cNvPr id="87045" name="WordArt 5"/>
          <p:cNvSpPr>
            <a:spLocks noChangeArrowheads="1" noChangeShapeType="1" noTextEdit="1"/>
          </p:cNvSpPr>
          <p:nvPr/>
        </p:nvSpPr>
        <p:spPr bwMode="auto">
          <a:xfrm>
            <a:off x="6964363" y="1701800"/>
            <a:ext cx="863600" cy="14160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kern="1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</a:rPr>
              <a:t>2</a:t>
            </a:r>
          </a:p>
        </p:txBody>
      </p:sp>
      <p:sp>
        <p:nvSpPr>
          <p:cNvPr id="87046" name="Text Box 6"/>
          <p:cNvSpPr txBox="1">
            <a:spLocks noChangeArrowheads="1"/>
          </p:cNvSpPr>
          <p:nvPr/>
        </p:nvSpPr>
        <p:spPr bwMode="gray">
          <a:xfrm>
            <a:off x="782638" y="2016125"/>
            <a:ext cx="3813175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6600" b="1">
                <a:solidFill>
                  <a:srgbClr val="FF3300"/>
                </a:solidFill>
                <a:latin typeface="Tahoma" pitchFamily="34" charset="0"/>
                <a:ea typeface="Gulim" pitchFamily="34" charset="-127"/>
              </a:rPr>
              <a:t>จบการนำเสนอ</a:t>
            </a:r>
          </a:p>
        </p:txBody>
      </p:sp>
      <p:sp>
        <p:nvSpPr>
          <p:cNvPr id="87047" name="Rectangle 7"/>
          <p:cNvSpPr>
            <a:spLocks noChangeArrowheads="1"/>
          </p:cNvSpPr>
          <p:nvPr/>
        </p:nvSpPr>
        <p:spPr bwMode="auto">
          <a:xfrm>
            <a:off x="828675" y="3459163"/>
            <a:ext cx="7615238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5400" b="1">
                <a:solidFill>
                  <a:srgbClr val="FF3300"/>
                </a:solidFill>
              </a:rPr>
              <a:t>การใช้โปรแกรมระบบปฏิบัติการวินโดวส์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3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  <p:extLst>
      <p:ext uri="{BB962C8B-B14F-4D97-AF65-F5344CB8AC3E}">
        <p14:creationId xmlns:p14="http://schemas.microsoft.com/office/powerpoint/2010/main" val="1348263831"/>
      </p:ext>
    </p:extLst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6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2F517-9A9E-4DC9-9F51-00952345F120}" type="slidenum">
              <a:rPr lang="en-US"/>
              <a:pPr/>
              <a:t>6</a:t>
            </a:fld>
            <a:endParaRPr lang="th-TH"/>
          </a:p>
        </p:txBody>
      </p:sp>
      <p:grpSp>
        <p:nvGrpSpPr>
          <p:cNvPr id="90159" name="Group 47"/>
          <p:cNvGrpSpPr>
            <a:grpSpLocks/>
          </p:cNvGrpSpPr>
          <p:nvPr/>
        </p:nvGrpSpPr>
        <p:grpSpPr bwMode="auto">
          <a:xfrm>
            <a:off x="3246438" y="1614488"/>
            <a:ext cx="3133725" cy="4308475"/>
            <a:chOff x="1437" y="993"/>
            <a:chExt cx="1974" cy="2714"/>
          </a:xfrm>
        </p:grpSpPr>
        <p:pic>
          <p:nvPicPr>
            <p:cNvPr id="90160" name="Picture 4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2" y="993"/>
              <a:ext cx="1969" cy="25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0161" name="Picture 4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37" y="3490"/>
              <a:ext cx="1974" cy="2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90116" name="AutoShape 4"/>
          <p:cNvSpPr>
            <a:spLocks noChangeArrowheads="1"/>
          </p:cNvSpPr>
          <p:nvPr/>
        </p:nvSpPr>
        <p:spPr bwMode="auto">
          <a:xfrm>
            <a:off x="1316038" y="650875"/>
            <a:ext cx="6275387" cy="582613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/>
              <a:t>การเรียกใช้โปรแกรมต่าง ๆ ในวินโดวส์</a:t>
            </a:r>
          </a:p>
        </p:txBody>
      </p:sp>
      <p:grpSp>
        <p:nvGrpSpPr>
          <p:cNvPr id="90150" name="Group 38"/>
          <p:cNvGrpSpPr>
            <a:grpSpLocks/>
          </p:cNvGrpSpPr>
          <p:nvPr/>
        </p:nvGrpSpPr>
        <p:grpSpPr bwMode="auto">
          <a:xfrm>
            <a:off x="3246438" y="1614488"/>
            <a:ext cx="3133725" cy="4308475"/>
            <a:chOff x="1437" y="993"/>
            <a:chExt cx="1974" cy="2714"/>
          </a:xfrm>
        </p:grpSpPr>
        <p:pic>
          <p:nvPicPr>
            <p:cNvPr id="90148" name="Picture 3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2" y="993"/>
              <a:ext cx="1969" cy="25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0149" name="Picture 3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37" y="3490"/>
              <a:ext cx="1974" cy="2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90151" name="Text Box 39"/>
          <p:cNvSpPr txBox="1">
            <a:spLocks noChangeArrowheads="1"/>
          </p:cNvSpPr>
          <p:nvPr/>
        </p:nvSpPr>
        <p:spPr bwMode="auto">
          <a:xfrm>
            <a:off x="292100" y="1609725"/>
            <a:ext cx="2908300" cy="45720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2400" b="1"/>
              <a:t>ชื่อผู้ที่กำลังใช้งานคอมพิวเตอร์อยู่</a:t>
            </a:r>
          </a:p>
        </p:txBody>
      </p:sp>
      <p:sp>
        <p:nvSpPr>
          <p:cNvPr id="90152" name="Line 40"/>
          <p:cNvSpPr>
            <a:spLocks noChangeShapeType="1"/>
          </p:cNvSpPr>
          <p:nvPr/>
        </p:nvSpPr>
        <p:spPr bwMode="auto">
          <a:xfrm>
            <a:off x="3098800" y="1816100"/>
            <a:ext cx="6985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90154" name="Text Box 42"/>
          <p:cNvSpPr txBox="1">
            <a:spLocks noChangeArrowheads="1"/>
          </p:cNvSpPr>
          <p:nvPr/>
        </p:nvSpPr>
        <p:spPr bwMode="auto">
          <a:xfrm>
            <a:off x="322263" y="2147888"/>
            <a:ext cx="2908300" cy="45720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2400" b="1"/>
              <a:t>โปรแกรมที่ใช้งานกับอินเทอร์เน็ต</a:t>
            </a:r>
          </a:p>
        </p:txBody>
      </p:sp>
      <p:sp>
        <p:nvSpPr>
          <p:cNvPr id="90155" name="Text Box 43"/>
          <p:cNvSpPr txBox="1">
            <a:spLocks noChangeArrowheads="1"/>
          </p:cNvSpPr>
          <p:nvPr/>
        </p:nvSpPr>
        <p:spPr bwMode="auto">
          <a:xfrm>
            <a:off x="0" y="3575050"/>
            <a:ext cx="3057525" cy="45720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th-TH" sz="2400" b="1"/>
              <a:t>เมนูโปรแกรมที่เปิดใช้งานอยู่ประจำ</a:t>
            </a:r>
          </a:p>
        </p:txBody>
      </p:sp>
      <p:sp>
        <p:nvSpPr>
          <p:cNvPr id="90157" name="Line 45"/>
          <p:cNvSpPr>
            <a:spLocks noChangeShapeType="1"/>
          </p:cNvSpPr>
          <p:nvPr/>
        </p:nvSpPr>
        <p:spPr bwMode="auto">
          <a:xfrm flipV="1">
            <a:off x="3128963" y="2227263"/>
            <a:ext cx="203200" cy="1270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90158" name="Line 46"/>
          <p:cNvSpPr>
            <a:spLocks noChangeShapeType="1"/>
          </p:cNvSpPr>
          <p:nvPr/>
        </p:nvSpPr>
        <p:spPr bwMode="auto">
          <a:xfrm>
            <a:off x="3027363" y="3802063"/>
            <a:ext cx="330200" cy="127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90164" name="Text Box 52"/>
          <p:cNvSpPr txBox="1">
            <a:spLocks noChangeArrowheads="1"/>
          </p:cNvSpPr>
          <p:nvPr/>
        </p:nvSpPr>
        <p:spPr bwMode="auto">
          <a:xfrm>
            <a:off x="157163" y="4875213"/>
            <a:ext cx="3197225" cy="822325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2400" b="1"/>
              <a:t>เมนูที่สามารถเข้าไปเรียกใช้งานโปรแกรมทุกโปรแกรมตามเมนูที่มีอยู่ </a:t>
            </a:r>
          </a:p>
        </p:txBody>
      </p:sp>
      <p:sp>
        <p:nvSpPr>
          <p:cNvPr id="90165" name="Line 53"/>
          <p:cNvSpPr>
            <a:spLocks noChangeShapeType="1"/>
          </p:cNvSpPr>
          <p:nvPr/>
        </p:nvSpPr>
        <p:spPr bwMode="auto">
          <a:xfrm>
            <a:off x="3095625" y="5165725"/>
            <a:ext cx="330200" cy="127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90167" name="Text Box 55"/>
          <p:cNvSpPr txBox="1">
            <a:spLocks noChangeArrowheads="1"/>
          </p:cNvSpPr>
          <p:nvPr/>
        </p:nvSpPr>
        <p:spPr bwMode="auto">
          <a:xfrm>
            <a:off x="6443663" y="2322513"/>
            <a:ext cx="2536825" cy="822325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th-TH" sz="2400" b="1"/>
              <a:t>เมนูแหล่งเก็บเอกสารต่างๆ</a:t>
            </a:r>
          </a:p>
          <a:p>
            <a:pPr algn="ctr"/>
            <a:r>
              <a:rPr lang="th-TH" sz="2400" b="1"/>
              <a:t>ภายในเครื่องคอมพิวเตอร์</a:t>
            </a:r>
          </a:p>
        </p:txBody>
      </p:sp>
      <p:sp>
        <p:nvSpPr>
          <p:cNvPr id="90168" name="Line 56"/>
          <p:cNvSpPr>
            <a:spLocks noChangeShapeType="1"/>
          </p:cNvSpPr>
          <p:nvPr/>
        </p:nvSpPr>
        <p:spPr bwMode="auto">
          <a:xfrm flipH="1">
            <a:off x="5834063" y="2646363"/>
            <a:ext cx="5969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90169" name="Text Box 57"/>
          <p:cNvSpPr txBox="1">
            <a:spLocks noChangeArrowheads="1"/>
          </p:cNvSpPr>
          <p:nvPr/>
        </p:nvSpPr>
        <p:spPr bwMode="auto">
          <a:xfrm>
            <a:off x="6416675" y="3419475"/>
            <a:ext cx="2549525" cy="45720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th-TH" sz="2400" b="1"/>
              <a:t>เมนูปรับแต่งอุปกรณ์ต่าง ๆ</a:t>
            </a:r>
          </a:p>
        </p:txBody>
      </p:sp>
      <p:sp>
        <p:nvSpPr>
          <p:cNvPr id="90170" name="Line 58"/>
          <p:cNvSpPr>
            <a:spLocks noChangeShapeType="1"/>
          </p:cNvSpPr>
          <p:nvPr/>
        </p:nvSpPr>
        <p:spPr bwMode="auto">
          <a:xfrm flipH="1">
            <a:off x="5940425" y="3603625"/>
            <a:ext cx="5969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90172" name="Text Box 60"/>
          <p:cNvSpPr txBox="1">
            <a:spLocks noChangeArrowheads="1"/>
          </p:cNvSpPr>
          <p:nvPr/>
        </p:nvSpPr>
        <p:spPr bwMode="auto">
          <a:xfrm>
            <a:off x="6396038" y="4872038"/>
            <a:ext cx="2458030" cy="830997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th-TH" sz="2400" b="1" dirty="0"/>
              <a:t>เมนูโปรแกรมที่ใช้ในการค้นหาเอกสารต่าง ๆ </a:t>
            </a:r>
          </a:p>
        </p:txBody>
      </p:sp>
      <p:sp>
        <p:nvSpPr>
          <p:cNvPr id="90175" name="Text Box 63"/>
          <p:cNvSpPr txBox="1">
            <a:spLocks noChangeArrowheads="1"/>
          </p:cNvSpPr>
          <p:nvPr/>
        </p:nvSpPr>
        <p:spPr bwMode="auto">
          <a:xfrm>
            <a:off x="6403975" y="3957638"/>
            <a:ext cx="2549525" cy="822325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th-TH" sz="2400" b="1"/>
              <a:t>มีเมนูย่อย ๆ อีก สังเกตท้ายเมนูจะมีรูปสามเหลี่ยมเล็ก ๆ</a:t>
            </a:r>
          </a:p>
        </p:txBody>
      </p:sp>
      <p:sp>
        <p:nvSpPr>
          <p:cNvPr id="90176" name="Line 64"/>
          <p:cNvSpPr>
            <a:spLocks noChangeShapeType="1"/>
          </p:cNvSpPr>
          <p:nvPr/>
        </p:nvSpPr>
        <p:spPr bwMode="auto">
          <a:xfrm flipH="1" flipV="1">
            <a:off x="6300788" y="4129088"/>
            <a:ext cx="0" cy="2540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90177" name="Line 65"/>
          <p:cNvSpPr>
            <a:spLocks noChangeShapeType="1"/>
          </p:cNvSpPr>
          <p:nvPr/>
        </p:nvSpPr>
        <p:spPr bwMode="auto">
          <a:xfrm>
            <a:off x="6299200" y="4381500"/>
            <a:ext cx="342900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90178" name="Line 66"/>
          <p:cNvSpPr>
            <a:spLocks noChangeShapeType="1"/>
          </p:cNvSpPr>
          <p:nvPr/>
        </p:nvSpPr>
        <p:spPr bwMode="auto">
          <a:xfrm flipH="1" flipV="1">
            <a:off x="5289550" y="4819650"/>
            <a:ext cx="0" cy="2540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90179" name="Line 67"/>
          <p:cNvSpPr>
            <a:spLocks noChangeShapeType="1"/>
          </p:cNvSpPr>
          <p:nvPr/>
        </p:nvSpPr>
        <p:spPr bwMode="auto">
          <a:xfrm>
            <a:off x="5287963" y="5072063"/>
            <a:ext cx="1092200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30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 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32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ransition>
    <p:checker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17822-A25B-4EF8-83AE-7F07EE2C50E5}" type="slidenum">
              <a:rPr lang="en-US" smtClean="0"/>
              <a:pPr/>
              <a:t>7</a:t>
            </a:fld>
            <a:endParaRPr lang="th-TH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 </a:t>
            </a:r>
            <a:r>
              <a:rPr lang="th-TH" sz="1400" b="1" dirty="0" smtClean="0">
                <a:latin typeface="Courier New" pitchFamily="49" charset="0"/>
              </a:rPr>
              <a:t>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6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auto">
          <a:xfrm>
            <a:off x="277813" y="903288"/>
            <a:ext cx="3480148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th-TH" sz="4000" b="1" dirty="0"/>
              <a:t>การตั้งค่าแถบเครื่องมือ</a:t>
            </a: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277813" y="1700754"/>
            <a:ext cx="721201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thaiDist"/>
            <a:r>
              <a:rPr lang="th-TH" sz="3200" b="1" dirty="0">
                <a:solidFill>
                  <a:srgbClr val="0000FF"/>
                </a:solidFill>
              </a:rPr>
              <a:t>1. คลิกขวาที่ทาสก์บาร์ปรากฏเมนูลัดแล้วคลิกที่ </a:t>
            </a:r>
            <a:r>
              <a:rPr lang="en-US" sz="2000" b="1" dirty="0">
                <a:solidFill>
                  <a:srgbClr val="FF0000"/>
                </a:solidFill>
              </a:rPr>
              <a:t>Properties</a:t>
            </a:r>
            <a:r>
              <a:rPr lang="th-TH" sz="2000" b="1" dirty="0">
                <a:solidFill>
                  <a:srgbClr val="FF0000"/>
                </a:solidFill>
                <a:latin typeface="Angsana New" pitchFamily="18" charset="-34"/>
              </a:rPr>
              <a:t> </a:t>
            </a:r>
            <a:endParaRPr lang="th-TH" sz="3200" b="1" dirty="0">
              <a:solidFill>
                <a:srgbClr val="FF0000"/>
              </a:solidFill>
              <a:latin typeface="Angsana New" pitchFamily="18" charset="-34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274097" y="2176536"/>
            <a:ext cx="721201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thaiDist"/>
            <a:r>
              <a:rPr lang="th-TH" sz="3200" b="1" dirty="0">
                <a:solidFill>
                  <a:srgbClr val="0000FF"/>
                </a:solidFill>
              </a:rPr>
              <a:t>2. ปรากฏหน้าต่าง </a:t>
            </a:r>
            <a:r>
              <a:rPr lang="en-US" sz="2000" b="1" dirty="0">
                <a:solidFill>
                  <a:srgbClr val="FF0000"/>
                </a:solidFill>
              </a:rPr>
              <a:t>Taskbar and Start Menu Properties</a:t>
            </a:r>
            <a:endParaRPr lang="th-TH" sz="2000" b="1" dirty="0">
              <a:solidFill>
                <a:srgbClr val="FF0000"/>
              </a:solidFill>
              <a:latin typeface="Angsana New" pitchFamily="18" charset="-34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274097" y="2652318"/>
            <a:ext cx="721201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thaiDist"/>
            <a:r>
              <a:rPr lang="th-TH" sz="3200" b="1" dirty="0">
                <a:solidFill>
                  <a:srgbClr val="0000FF"/>
                </a:solidFill>
              </a:rPr>
              <a:t>3. คลิกวงกลม </a:t>
            </a:r>
            <a:r>
              <a:rPr lang="en-US" sz="2000" b="1" dirty="0">
                <a:solidFill>
                  <a:srgbClr val="FF0000"/>
                </a:solidFill>
              </a:rPr>
              <a:t>Start Menu </a:t>
            </a:r>
            <a:r>
              <a:rPr lang="th-TH" sz="3200" b="1" dirty="0">
                <a:solidFill>
                  <a:srgbClr val="0000FF"/>
                </a:solidFill>
              </a:rPr>
              <a:t>เลือกแถบเครื่องมือแถบเดียว</a:t>
            </a:r>
            <a:endParaRPr lang="th-TH" sz="3200" b="1" dirty="0">
              <a:solidFill>
                <a:srgbClr val="FF0000"/>
              </a:solidFill>
              <a:latin typeface="Angsana New" pitchFamily="18" charset="-34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274097" y="3178249"/>
            <a:ext cx="7542908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th-TH" sz="3200" b="1" dirty="0">
                <a:solidFill>
                  <a:srgbClr val="0000FF"/>
                </a:solidFill>
              </a:rPr>
              <a:t>4. คลิกวงกลม </a:t>
            </a:r>
            <a:r>
              <a:rPr lang="en-US" sz="2000" b="1" dirty="0">
                <a:solidFill>
                  <a:srgbClr val="FF0000"/>
                </a:solidFill>
              </a:rPr>
              <a:t>Classic Start </a:t>
            </a:r>
            <a:r>
              <a:rPr lang="en-US" sz="2000" b="1" dirty="0" smtClean="0">
                <a:solidFill>
                  <a:srgbClr val="FF0000"/>
                </a:solidFill>
              </a:rPr>
              <a:t>Menu</a:t>
            </a:r>
            <a:br>
              <a:rPr lang="en-US" sz="2000" b="1" dirty="0" smtClean="0">
                <a:solidFill>
                  <a:srgbClr val="FF0000"/>
                </a:solidFill>
              </a:rPr>
            </a:br>
            <a:r>
              <a:rPr lang="en-US" sz="2000" b="1" dirty="0" smtClean="0">
                <a:solidFill>
                  <a:srgbClr val="FF0000"/>
                </a:solidFill>
              </a:rPr>
              <a:t>    </a:t>
            </a:r>
            <a:r>
              <a:rPr lang="th-TH" sz="3200" b="1" dirty="0" smtClean="0">
                <a:solidFill>
                  <a:srgbClr val="0000FF"/>
                </a:solidFill>
              </a:rPr>
              <a:t>เลือก</a:t>
            </a:r>
            <a:r>
              <a:rPr lang="th-TH" sz="3200" b="1" dirty="0">
                <a:solidFill>
                  <a:srgbClr val="0000FF"/>
                </a:solidFill>
              </a:rPr>
              <a:t>แบบเครื่องมือแบบ 2 แถบ</a:t>
            </a:r>
            <a:endParaRPr lang="th-TH" sz="3200" b="1" dirty="0">
              <a:solidFill>
                <a:srgbClr val="FF0000"/>
              </a:solidFill>
              <a:latin typeface="Angsana New" pitchFamily="18" charset="-34"/>
            </a:endParaRPr>
          </a:p>
        </p:txBody>
      </p:sp>
      <p:pic>
        <p:nvPicPr>
          <p:cNvPr id="1027" name="Picture 3" descr="C:\Users\Ampa\Desktop\image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057099"/>
            <a:ext cx="3628175" cy="3553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2"/>
          <p:cNvGrpSpPr/>
          <p:nvPr/>
        </p:nvGrpSpPr>
        <p:grpSpPr>
          <a:xfrm>
            <a:off x="872316" y="4561761"/>
            <a:ext cx="3240922" cy="901087"/>
            <a:chOff x="1583140" y="4740842"/>
            <a:chExt cx="3240922" cy="901087"/>
          </a:xfrm>
        </p:grpSpPr>
        <p:pic>
          <p:nvPicPr>
            <p:cNvPr id="2" name="Picture 2" descr="C:\Users\Ampa\Desktop\image02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0000"/>
            <a:stretch/>
          </p:blipFill>
          <p:spPr bwMode="auto">
            <a:xfrm>
              <a:off x="1583140" y="4740842"/>
              <a:ext cx="1819275" cy="5429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C:\Users\Ampa\Desktop\image06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3140" y="5283767"/>
              <a:ext cx="3240922" cy="3581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7212423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Ampa\Desktop\image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9169" y="1506383"/>
            <a:ext cx="4612577" cy="4803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17822-A25B-4EF8-83AE-7F07EE2C50E5}" type="slidenum">
              <a:rPr lang="en-US" smtClean="0"/>
              <a:pPr/>
              <a:t>8</a:t>
            </a:fld>
            <a:endParaRPr lang="th-TH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 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6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auto">
          <a:xfrm>
            <a:off x="188603" y="858683"/>
            <a:ext cx="6903572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th-TH" sz="4000" b="1" dirty="0"/>
              <a:t>วิธีเรียกใช้งานโปรแกรม </a:t>
            </a:r>
            <a:r>
              <a:rPr lang="en-US" b="1" dirty="0">
                <a:cs typeface="+mn-cs"/>
              </a:rPr>
              <a:t>(Start Menu)</a:t>
            </a:r>
            <a:endParaRPr lang="th-TH" sz="4000" b="1" dirty="0">
              <a:cs typeface="+mn-cs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277813" y="1700754"/>
            <a:ext cx="721201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thaiDist"/>
            <a:r>
              <a:rPr lang="th-TH" sz="3200" b="1" dirty="0">
                <a:solidFill>
                  <a:srgbClr val="0000FF"/>
                </a:solidFill>
              </a:rPr>
              <a:t>1. คลิก</a:t>
            </a:r>
            <a:r>
              <a:rPr lang="th-TH" sz="3200" b="1" dirty="0" smtClean="0">
                <a:solidFill>
                  <a:srgbClr val="0000FF"/>
                </a:solidFill>
              </a:rPr>
              <a:t>เมาส์ปุ่ม </a:t>
            </a:r>
            <a:r>
              <a:rPr lang="en-US" sz="3200" b="1" dirty="0">
                <a:solidFill>
                  <a:srgbClr val="FF0000"/>
                </a:solidFill>
                <a:latin typeface="Angsana New" panose="02020603050405020304" pitchFamily="18" charset="-34"/>
              </a:rPr>
              <a:t>Start</a:t>
            </a:r>
            <a:endParaRPr lang="th-TH" sz="3200" b="1" dirty="0">
              <a:solidFill>
                <a:srgbClr val="FF0000"/>
              </a:solidFill>
              <a:latin typeface="Angsana New" panose="02020603050405020304" pitchFamily="18" charset="-34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277813" y="2187512"/>
            <a:ext cx="721201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thaiDist"/>
            <a:r>
              <a:rPr lang="th-TH" sz="3200" b="1" dirty="0">
                <a:solidFill>
                  <a:srgbClr val="0000FF"/>
                </a:solidFill>
              </a:rPr>
              <a:t>2. คลิก</a:t>
            </a:r>
            <a:r>
              <a:rPr lang="th-TH" sz="3200" b="1" dirty="0" smtClean="0">
                <a:solidFill>
                  <a:srgbClr val="0000FF"/>
                </a:solidFill>
              </a:rPr>
              <a:t>เมาส์ </a:t>
            </a:r>
            <a:r>
              <a:rPr lang="en-US" sz="3200" b="1" dirty="0">
                <a:solidFill>
                  <a:srgbClr val="FF0000"/>
                </a:solidFill>
                <a:latin typeface="Angsana New" panose="02020603050405020304" pitchFamily="18" charset="-34"/>
              </a:rPr>
              <a:t>All </a:t>
            </a:r>
            <a:r>
              <a:rPr lang="en-US" sz="3200" b="1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Programs</a:t>
            </a:r>
            <a:endParaRPr lang="th-TH" sz="3200" b="1" dirty="0">
              <a:solidFill>
                <a:srgbClr val="FF0000"/>
              </a:solidFill>
              <a:latin typeface="Angsana New" panose="02020603050405020304" pitchFamily="18" charset="-34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277813" y="2692206"/>
            <a:ext cx="721201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thaiDist"/>
            <a:r>
              <a:rPr lang="th-TH" sz="3200" b="1" dirty="0">
                <a:solidFill>
                  <a:srgbClr val="0000FF"/>
                </a:solidFill>
              </a:rPr>
              <a:t>3. คลิก</a:t>
            </a:r>
            <a:r>
              <a:rPr lang="th-TH" sz="3200" b="1" dirty="0" smtClean="0">
                <a:solidFill>
                  <a:srgbClr val="0000FF"/>
                </a:solidFill>
              </a:rPr>
              <a:t>เมาส์ </a:t>
            </a:r>
            <a:r>
              <a:rPr lang="en-US" sz="3200" b="1" dirty="0">
                <a:solidFill>
                  <a:srgbClr val="FF0000"/>
                </a:solidFill>
                <a:latin typeface="Angsana New" panose="02020603050405020304" pitchFamily="18" charset="-34"/>
              </a:rPr>
              <a:t>Microsoft Office</a:t>
            </a:r>
            <a:endParaRPr lang="th-TH" sz="3200" b="1" dirty="0">
              <a:solidFill>
                <a:srgbClr val="FF0000"/>
              </a:solidFill>
              <a:latin typeface="Angsana New" panose="02020603050405020304" pitchFamily="18" charset="-34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277813" y="3184875"/>
            <a:ext cx="548154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thaiDist"/>
            <a:r>
              <a:rPr lang="th-TH" sz="3200" b="1" dirty="0">
                <a:solidFill>
                  <a:srgbClr val="0000FF"/>
                </a:solidFill>
              </a:rPr>
              <a:t>4. คลิก</a:t>
            </a:r>
            <a:r>
              <a:rPr lang="th-TH" sz="3200" b="1" dirty="0" smtClean="0">
                <a:solidFill>
                  <a:srgbClr val="0000FF"/>
                </a:solidFill>
              </a:rPr>
              <a:t>เมาส์ </a:t>
            </a:r>
            <a:r>
              <a:rPr lang="en-US" sz="3200" b="1" dirty="0">
                <a:solidFill>
                  <a:srgbClr val="FF0000"/>
                </a:solidFill>
                <a:latin typeface="Angsana New" panose="02020603050405020304" pitchFamily="18" charset="-34"/>
              </a:rPr>
              <a:t>Microsoft Office Word </a:t>
            </a:r>
            <a:r>
              <a:rPr lang="en-US" sz="3200" b="1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2007/2010</a:t>
            </a:r>
            <a:endParaRPr lang="th-TH" sz="3200" b="1" dirty="0">
              <a:solidFill>
                <a:srgbClr val="FF0000"/>
              </a:solidFill>
              <a:latin typeface="Angsana New" panose="02020603050405020304" pitchFamily="18" charset="-34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277813" y="3680602"/>
            <a:ext cx="4116766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thaiDist"/>
            <a:r>
              <a:rPr lang="th-TH" sz="3200" b="1" dirty="0" smtClean="0">
                <a:solidFill>
                  <a:srgbClr val="0000FF"/>
                </a:solidFill>
              </a:rPr>
              <a:t>    รอสักครู่</a:t>
            </a:r>
            <a:r>
              <a:rPr lang="th-TH" sz="3200" b="1" dirty="0" smtClean="0">
                <a:solidFill>
                  <a:srgbClr val="0000FF"/>
                </a:solidFill>
              </a:rPr>
              <a:t>ปรากฏ</a:t>
            </a:r>
            <a:r>
              <a:rPr lang="th-TH" sz="3200" b="1" dirty="0">
                <a:solidFill>
                  <a:srgbClr val="0000FF"/>
                </a:solidFill>
              </a:rPr>
              <a:t>หน้าต่างโปรแกรม </a:t>
            </a:r>
            <a:endParaRPr lang="en-US" sz="3200" b="1" dirty="0" smtClean="0">
              <a:solidFill>
                <a:srgbClr val="0000FF"/>
              </a:solidFill>
            </a:endParaRPr>
          </a:p>
          <a:p>
            <a:pPr algn="thaiDist"/>
            <a:r>
              <a:rPr lang="en-US" sz="3200" b="1" dirty="0">
                <a:solidFill>
                  <a:srgbClr val="0000FF"/>
                </a:solidFill>
                <a:latin typeface="Angsana New" panose="02020603050405020304" pitchFamily="18" charset="-34"/>
              </a:rPr>
              <a:t> </a:t>
            </a:r>
            <a:r>
              <a:rPr lang="en-US" sz="3200" b="1" dirty="0" smtClean="0">
                <a:solidFill>
                  <a:srgbClr val="0000FF"/>
                </a:solidFill>
                <a:latin typeface="Angsana New" panose="02020603050405020304" pitchFamily="18" charset="-34"/>
              </a:rPr>
              <a:t>   </a:t>
            </a:r>
            <a:r>
              <a:rPr lang="en-US" sz="3200" b="1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Microsoft </a:t>
            </a:r>
            <a:r>
              <a:rPr lang="en-US" sz="3200" b="1" dirty="0">
                <a:solidFill>
                  <a:srgbClr val="FF0000"/>
                </a:solidFill>
                <a:latin typeface="Angsana New" panose="02020603050405020304" pitchFamily="18" charset="-34"/>
              </a:rPr>
              <a:t>Word </a:t>
            </a:r>
            <a:r>
              <a:rPr lang="th-TH" sz="3200" b="1" dirty="0" smtClean="0">
                <a:solidFill>
                  <a:srgbClr val="0000FF"/>
                </a:solidFill>
              </a:rPr>
              <a:t> </a:t>
            </a:r>
            <a:endParaRPr lang="th-TH" sz="3200" b="1" dirty="0">
              <a:solidFill>
                <a:srgbClr val="FF0000"/>
              </a:solidFill>
              <a:latin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2945556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BBCB5-522B-4F0A-8D05-49C1CCBB9A9C}" type="slidenum">
              <a:rPr lang="en-US"/>
              <a:pPr/>
              <a:t>9</a:t>
            </a:fld>
            <a:endParaRPr lang="th-TH"/>
          </a:p>
        </p:txBody>
      </p:sp>
      <p:pic>
        <p:nvPicPr>
          <p:cNvPr id="91145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75" y="1914525"/>
            <a:ext cx="3575050" cy="318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1172" name="Picture 3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75" y="5049838"/>
            <a:ext cx="3570288" cy="32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1140" name="AutoShape 4"/>
          <p:cNvSpPr>
            <a:spLocks noChangeArrowheads="1"/>
          </p:cNvSpPr>
          <p:nvPr/>
        </p:nvSpPr>
        <p:spPr bwMode="auto">
          <a:xfrm>
            <a:off x="431800" y="808038"/>
            <a:ext cx="8142288" cy="72072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 dirty="0"/>
              <a:t>ส่วนประกอบพื้นฐานของหน้าต่างหรือวินโดวส์</a:t>
            </a:r>
          </a:p>
        </p:txBody>
      </p:sp>
      <p:sp>
        <p:nvSpPr>
          <p:cNvPr id="91147" name="Text Box 11"/>
          <p:cNvSpPr txBox="1">
            <a:spLocks noChangeArrowheads="1"/>
          </p:cNvSpPr>
          <p:nvPr/>
        </p:nvSpPr>
        <p:spPr bwMode="auto">
          <a:xfrm>
            <a:off x="361950" y="1908175"/>
            <a:ext cx="2082800" cy="822325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2400" b="1"/>
              <a:t>ไตเติ้ลบาร์ </a:t>
            </a:r>
          </a:p>
          <a:p>
            <a:r>
              <a:rPr lang="th-TH" sz="2400" b="1"/>
              <a:t>แสดงชื่อของโปรแกรม</a:t>
            </a:r>
          </a:p>
        </p:txBody>
      </p:sp>
      <p:sp>
        <p:nvSpPr>
          <p:cNvPr id="91148" name="Line 12"/>
          <p:cNvSpPr>
            <a:spLocks noChangeShapeType="1"/>
          </p:cNvSpPr>
          <p:nvPr/>
        </p:nvSpPr>
        <p:spPr bwMode="auto">
          <a:xfrm>
            <a:off x="2152650" y="2051050"/>
            <a:ext cx="6985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91150" name="Text Box 14"/>
          <p:cNvSpPr txBox="1">
            <a:spLocks noChangeArrowheads="1"/>
          </p:cNvSpPr>
          <p:nvPr/>
        </p:nvSpPr>
        <p:spPr bwMode="auto">
          <a:xfrm>
            <a:off x="6424613" y="1963738"/>
            <a:ext cx="2082800" cy="822325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2400" b="1"/>
              <a:t>คอนโทรลเมนู </a:t>
            </a:r>
          </a:p>
          <a:p>
            <a:r>
              <a:rPr lang="th-TH" sz="2400" b="1"/>
              <a:t>ปุ่มควบคุมการทำงาน</a:t>
            </a:r>
          </a:p>
        </p:txBody>
      </p:sp>
      <p:sp>
        <p:nvSpPr>
          <p:cNvPr id="91152" name="Line 16"/>
          <p:cNvSpPr>
            <a:spLocks noChangeShapeType="1"/>
          </p:cNvSpPr>
          <p:nvPr/>
        </p:nvSpPr>
        <p:spPr bwMode="auto">
          <a:xfrm flipH="1" flipV="1">
            <a:off x="6078538" y="2154238"/>
            <a:ext cx="0" cy="2540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91153" name="Line 17"/>
          <p:cNvSpPr>
            <a:spLocks noChangeShapeType="1"/>
          </p:cNvSpPr>
          <p:nvPr/>
        </p:nvSpPr>
        <p:spPr bwMode="auto">
          <a:xfrm>
            <a:off x="6076950" y="2406650"/>
            <a:ext cx="342900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91154" name="Rectangle 18"/>
          <p:cNvSpPr>
            <a:spLocks noChangeArrowheads="1"/>
          </p:cNvSpPr>
          <p:nvPr/>
        </p:nvSpPr>
        <p:spPr bwMode="auto">
          <a:xfrm>
            <a:off x="5784850" y="1898650"/>
            <a:ext cx="622300" cy="304800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h-TH"/>
          </a:p>
        </p:txBody>
      </p:sp>
      <p:sp>
        <p:nvSpPr>
          <p:cNvPr id="91156" name="Text Box 20"/>
          <p:cNvSpPr txBox="1">
            <a:spLocks noChangeArrowheads="1"/>
          </p:cNvSpPr>
          <p:nvPr/>
        </p:nvSpPr>
        <p:spPr bwMode="auto">
          <a:xfrm>
            <a:off x="392113" y="2992438"/>
            <a:ext cx="2082800" cy="822325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2400" b="1"/>
              <a:t>เมนูบาร์ แสดงคำสั่ง</a:t>
            </a:r>
          </a:p>
          <a:p>
            <a:r>
              <a:rPr lang="th-TH" sz="2400" b="1"/>
              <a:t>ที่ใช้ในการทำงาน</a:t>
            </a:r>
          </a:p>
        </p:txBody>
      </p:sp>
      <p:sp>
        <p:nvSpPr>
          <p:cNvPr id="91157" name="Line 21"/>
          <p:cNvSpPr>
            <a:spLocks noChangeShapeType="1"/>
          </p:cNvSpPr>
          <p:nvPr/>
        </p:nvSpPr>
        <p:spPr bwMode="auto">
          <a:xfrm flipH="1" flipV="1">
            <a:off x="2959100" y="2311400"/>
            <a:ext cx="0" cy="9017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91158" name="Line 22"/>
          <p:cNvSpPr>
            <a:spLocks noChangeShapeType="1"/>
          </p:cNvSpPr>
          <p:nvPr/>
        </p:nvSpPr>
        <p:spPr bwMode="auto">
          <a:xfrm>
            <a:off x="2386013" y="3198813"/>
            <a:ext cx="571500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91160" name="Text Box 24"/>
          <p:cNvSpPr txBox="1">
            <a:spLocks noChangeArrowheads="1"/>
          </p:cNvSpPr>
          <p:nvPr/>
        </p:nvSpPr>
        <p:spPr bwMode="auto">
          <a:xfrm>
            <a:off x="6429375" y="2908300"/>
            <a:ext cx="2082800" cy="118745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2400" b="1"/>
              <a:t>ทูลบาร์ แถบเครื่องมือ </a:t>
            </a:r>
          </a:p>
          <a:p>
            <a:r>
              <a:rPr lang="th-TH" sz="2400" b="1"/>
              <a:t>ต่าง ๆ ใช้รูปภาพสื่อความหมายแทนคำสั่ง</a:t>
            </a:r>
          </a:p>
        </p:txBody>
      </p:sp>
      <p:sp>
        <p:nvSpPr>
          <p:cNvPr id="91161" name="Line 25"/>
          <p:cNvSpPr>
            <a:spLocks noChangeShapeType="1"/>
          </p:cNvSpPr>
          <p:nvPr/>
        </p:nvSpPr>
        <p:spPr bwMode="auto">
          <a:xfrm flipH="1" flipV="1">
            <a:off x="4559300" y="2616200"/>
            <a:ext cx="0" cy="5715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91162" name="Line 26"/>
          <p:cNvSpPr>
            <a:spLocks noChangeShapeType="1"/>
          </p:cNvSpPr>
          <p:nvPr/>
        </p:nvSpPr>
        <p:spPr bwMode="auto">
          <a:xfrm>
            <a:off x="4557713" y="3186113"/>
            <a:ext cx="1879600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91164" name="Line 28"/>
          <p:cNvSpPr>
            <a:spLocks noChangeShapeType="1"/>
          </p:cNvSpPr>
          <p:nvPr/>
        </p:nvSpPr>
        <p:spPr bwMode="auto">
          <a:xfrm flipH="1" flipV="1">
            <a:off x="3865563" y="2786063"/>
            <a:ext cx="0" cy="13843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91166" name="Line 30"/>
          <p:cNvSpPr>
            <a:spLocks noChangeShapeType="1"/>
          </p:cNvSpPr>
          <p:nvPr/>
        </p:nvSpPr>
        <p:spPr bwMode="auto">
          <a:xfrm>
            <a:off x="2530475" y="4156075"/>
            <a:ext cx="1333500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91167" name="Text Box 31"/>
          <p:cNvSpPr txBox="1">
            <a:spLocks noChangeArrowheads="1"/>
          </p:cNvSpPr>
          <p:nvPr/>
        </p:nvSpPr>
        <p:spPr bwMode="auto">
          <a:xfrm>
            <a:off x="409575" y="3860800"/>
            <a:ext cx="2082800" cy="1200329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2400" b="1" dirty="0">
                <a:latin typeface="Angsana New" pitchFamily="18" charset="-34"/>
              </a:rPr>
              <a:t>แอดเดรสบาร์ แถบที่อยู่ ใช้พิมพ์ตำแหน่งที่อยู่ตามรูปแบบ </a:t>
            </a:r>
            <a:r>
              <a:rPr lang="en-US" sz="2400" b="1" dirty="0">
                <a:latin typeface="Angsana New" pitchFamily="18" charset="-34"/>
              </a:rPr>
              <a:t>URL</a:t>
            </a:r>
            <a:endParaRPr lang="th-TH" sz="2400" b="1" dirty="0">
              <a:latin typeface="Angsana New" pitchFamily="18" charset="-34"/>
            </a:endParaRPr>
          </a:p>
        </p:txBody>
      </p:sp>
      <p:sp>
        <p:nvSpPr>
          <p:cNvPr id="91169" name="Text Box 33"/>
          <p:cNvSpPr txBox="1">
            <a:spLocks noChangeArrowheads="1"/>
          </p:cNvSpPr>
          <p:nvPr/>
        </p:nvSpPr>
        <p:spPr bwMode="auto">
          <a:xfrm>
            <a:off x="6391275" y="4140200"/>
            <a:ext cx="2082800" cy="45720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2400" b="1"/>
              <a:t>ไอคอนต่าง ๆ </a:t>
            </a:r>
          </a:p>
        </p:txBody>
      </p:sp>
      <p:sp>
        <p:nvSpPr>
          <p:cNvPr id="91170" name="Line 34"/>
          <p:cNvSpPr>
            <a:spLocks noChangeShapeType="1"/>
          </p:cNvSpPr>
          <p:nvPr/>
        </p:nvSpPr>
        <p:spPr bwMode="auto">
          <a:xfrm flipH="1" flipV="1">
            <a:off x="4830763" y="3763963"/>
            <a:ext cx="0" cy="5715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91171" name="Line 35"/>
          <p:cNvSpPr>
            <a:spLocks noChangeShapeType="1"/>
          </p:cNvSpPr>
          <p:nvPr/>
        </p:nvSpPr>
        <p:spPr bwMode="auto">
          <a:xfrm>
            <a:off x="4829175" y="4333875"/>
            <a:ext cx="1574800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91174" name="Text Box 38"/>
          <p:cNvSpPr txBox="1">
            <a:spLocks noChangeArrowheads="1"/>
          </p:cNvSpPr>
          <p:nvPr/>
        </p:nvSpPr>
        <p:spPr bwMode="auto">
          <a:xfrm>
            <a:off x="6469063" y="4656138"/>
            <a:ext cx="2082800" cy="822325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2400" b="1"/>
              <a:t>สโครลแอโร่ ปุ่มลูกศรของแถบเลื่อน</a:t>
            </a:r>
          </a:p>
        </p:txBody>
      </p:sp>
      <p:sp>
        <p:nvSpPr>
          <p:cNvPr id="91175" name="Line 39"/>
          <p:cNvSpPr>
            <a:spLocks noChangeShapeType="1"/>
          </p:cNvSpPr>
          <p:nvPr/>
        </p:nvSpPr>
        <p:spPr bwMode="auto">
          <a:xfrm flipH="1" flipV="1">
            <a:off x="6318250" y="5032375"/>
            <a:ext cx="0" cy="2540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91176" name="Line 40"/>
          <p:cNvSpPr>
            <a:spLocks noChangeShapeType="1"/>
          </p:cNvSpPr>
          <p:nvPr/>
        </p:nvSpPr>
        <p:spPr bwMode="auto">
          <a:xfrm>
            <a:off x="6316663" y="5284788"/>
            <a:ext cx="209550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91178" name="Text Box 42"/>
          <p:cNvSpPr txBox="1">
            <a:spLocks noChangeArrowheads="1"/>
          </p:cNvSpPr>
          <p:nvPr/>
        </p:nvSpPr>
        <p:spPr bwMode="auto">
          <a:xfrm>
            <a:off x="1165225" y="5527675"/>
            <a:ext cx="2673350" cy="822325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2400" b="1"/>
              <a:t>สเตตัลบาร์ แถบแสดงสถานะ</a:t>
            </a:r>
          </a:p>
          <a:p>
            <a:r>
              <a:rPr lang="th-TH" sz="2400" b="1"/>
              <a:t>การใช้งานของโปรแกรม</a:t>
            </a:r>
          </a:p>
        </p:txBody>
      </p:sp>
      <p:sp>
        <p:nvSpPr>
          <p:cNvPr id="91179" name="Line 43"/>
          <p:cNvSpPr>
            <a:spLocks noChangeShapeType="1"/>
          </p:cNvSpPr>
          <p:nvPr/>
        </p:nvSpPr>
        <p:spPr bwMode="auto">
          <a:xfrm flipH="1" flipV="1">
            <a:off x="3041650" y="5213350"/>
            <a:ext cx="9525" cy="409575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91181" name="Text Box 45"/>
          <p:cNvSpPr txBox="1">
            <a:spLocks noChangeArrowheads="1"/>
          </p:cNvSpPr>
          <p:nvPr/>
        </p:nvSpPr>
        <p:spPr bwMode="auto">
          <a:xfrm>
            <a:off x="6003925" y="5600700"/>
            <a:ext cx="2082800" cy="822325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2400" b="1"/>
              <a:t>สโครลบ๊อกซ์ ปุ่มสี่เหลี่ยมบนแถบเลื่อน</a:t>
            </a:r>
          </a:p>
        </p:txBody>
      </p:sp>
      <p:sp>
        <p:nvSpPr>
          <p:cNvPr id="91182" name="Line 46"/>
          <p:cNvSpPr>
            <a:spLocks noChangeShapeType="1"/>
          </p:cNvSpPr>
          <p:nvPr/>
        </p:nvSpPr>
        <p:spPr bwMode="auto">
          <a:xfrm flipV="1">
            <a:off x="6022975" y="3956050"/>
            <a:ext cx="285750" cy="1905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91183" name="Line 47"/>
          <p:cNvSpPr>
            <a:spLocks noChangeShapeType="1"/>
          </p:cNvSpPr>
          <p:nvPr/>
        </p:nvSpPr>
        <p:spPr bwMode="auto">
          <a:xfrm flipH="1" flipV="1">
            <a:off x="6029325" y="3978275"/>
            <a:ext cx="0" cy="16510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91185" name="Text Box 49"/>
          <p:cNvSpPr txBox="1">
            <a:spLocks noChangeArrowheads="1"/>
          </p:cNvSpPr>
          <p:nvPr/>
        </p:nvSpPr>
        <p:spPr bwMode="auto">
          <a:xfrm>
            <a:off x="3871913" y="5583238"/>
            <a:ext cx="2082800" cy="822325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2400" b="1"/>
              <a:t>สโครลบาร์มี</a:t>
            </a:r>
            <a:r>
              <a:rPr lang="en-US" sz="2400" b="1"/>
              <a:t> </a:t>
            </a:r>
            <a:r>
              <a:rPr lang="en-US" sz="2400" b="1">
                <a:latin typeface="Angsana New" pitchFamily="18" charset="-34"/>
              </a:rPr>
              <a:t>2</a:t>
            </a:r>
            <a:r>
              <a:rPr lang="th-TH" sz="2400" b="1">
                <a:latin typeface="Angsana New" pitchFamily="18" charset="-34"/>
              </a:rPr>
              <a:t> </a:t>
            </a:r>
            <a:r>
              <a:rPr lang="th-TH" sz="2400" b="1"/>
              <a:t>ด้าน</a:t>
            </a:r>
          </a:p>
          <a:p>
            <a:r>
              <a:rPr lang="th-TH" sz="2400" b="1"/>
              <a:t>แนวตั้งและแนวนอน</a:t>
            </a:r>
          </a:p>
        </p:txBody>
      </p:sp>
      <p:sp>
        <p:nvSpPr>
          <p:cNvPr id="91186" name="Line 50"/>
          <p:cNvSpPr>
            <a:spLocks noChangeShapeType="1"/>
          </p:cNvSpPr>
          <p:nvPr/>
        </p:nvSpPr>
        <p:spPr bwMode="auto">
          <a:xfrm>
            <a:off x="4976813" y="4700588"/>
            <a:ext cx="1285875" cy="9525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91187" name="Line 51"/>
          <p:cNvSpPr>
            <a:spLocks noChangeShapeType="1"/>
          </p:cNvSpPr>
          <p:nvPr/>
        </p:nvSpPr>
        <p:spPr bwMode="auto">
          <a:xfrm flipH="1" flipV="1">
            <a:off x="4973638" y="4684713"/>
            <a:ext cx="9525" cy="94615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37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39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ransition>
    <p:checker dir="vert"/>
  </p:transition>
</p:sld>
</file>

<file path=ppt/theme/theme1.xml><?xml version="1.0" encoding="utf-8"?>
<a:theme xmlns:a="http://schemas.openxmlformats.org/drawingml/2006/main" name="MIS">
  <a:themeElements>
    <a:clrScheme name="MI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IS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I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Balloons</Template>
  <TotalTime>15560</TotalTime>
  <Words>3812</Words>
  <Application>Microsoft Office PowerPoint</Application>
  <PresentationFormat>On-screen Show (4:3)</PresentationFormat>
  <Paragraphs>575</Paragraphs>
  <Slides>57</Slides>
  <Notes>19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58" baseType="lpstr">
      <vt:lpstr>MIS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อำภา</dc:creator>
  <cp:lastModifiedBy>Ampa</cp:lastModifiedBy>
  <cp:revision>546</cp:revision>
  <dcterms:created xsi:type="dcterms:W3CDTF">2004-03-03T07:37:41Z</dcterms:created>
  <dcterms:modified xsi:type="dcterms:W3CDTF">2016-10-11T03:39:13Z</dcterms:modified>
</cp:coreProperties>
</file>