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00" r:id="rId3"/>
    <p:sldId id="311" r:id="rId4"/>
    <p:sldId id="312" r:id="rId5"/>
    <p:sldId id="303" r:id="rId6"/>
    <p:sldId id="304" r:id="rId7"/>
    <p:sldId id="305" r:id="rId8"/>
    <p:sldId id="307" r:id="rId9"/>
    <p:sldId id="308" r:id="rId10"/>
    <p:sldId id="309" r:id="rId11"/>
    <p:sldId id="310" r:id="rId12"/>
    <p:sldId id="302" r:id="rId13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3300"/>
    <a:srgbClr val="FF9966"/>
    <a:srgbClr val="3333CC"/>
    <a:srgbClr val="FFFF99"/>
    <a:srgbClr val="990099"/>
    <a:srgbClr val="CC009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74" autoAdjust="0"/>
    <p:restoredTop sz="97484" autoAdjust="0"/>
  </p:normalViewPr>
  <p:slideViewPr>
    <p:cSldViewPr snapToGrid="0">
      <p:cViewPr>
        <p:scale>
          <a:sx n="87" d="100"/>
          <a:sy n="87" d="100"/>
        </p:scale>
        <p:origin x="-10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1849B7-9DBB-4502-AB31-293C3ED1C3BD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08674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BC65B5-B58F-4054-AC5E-AD6427225794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BF9B43-565C-4D2D-9485-7430AD7E6AB9}" type="slidenum">
              <a:rPr lang="en-US"/>
              <a:pPr/>
              <a:t>12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0C972-B54F-47BC-AE94-ABDBE797E9CF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29211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8B0E22-93C1-43C0-92D2-A3C8E856044A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7033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586972-2106-4531-9C59-B5B1EB1E4B2A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7739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0BE10-2B64-48E4-849A-B2F17A69A25A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9254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80B1C-2CC7-4647-8865-FD82B6A99992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7699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EE875-AA2D-4CF2-BC86-FAFBB7099FD2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1952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BDB51F-243D-4925-97D9-35C89B0080F1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5982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1F8CE-9174-49A2-89E9-C6F26902D33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0579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6E45F-2A3E-4CED-B085-C5E1ACEC4185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176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681B7-F30C-4A11-9865-4BF2D6D6163E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7763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1AA3F5-C8C2-4B35-BB32-E9DC31A23FE7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2962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7291200-2A20-43FF-8887-E26785FAAFB8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78831-A1BD-4EE8-9E73-84B07C769636}" type="slidenum">
              <a:rPr lang="en-US"/>
              <a:pPr/>
              <a:t>1</a:t>
            </a:fld>
            <a:endParaRPr lang="th-TH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 b="1">
                <a:solidFill>
                  <a:srgbClr val="FF00FF"/>
                </a:solidFill>
              </a:rPr>
              <a:t>บทที่</a:t>
            </a:r>
            <a:r>
              <a:rPr lang="th-TH" sz="3200" b="1">
                <a:solidFill>
                  <a:srgbClr val="FF00FF"/>
                </a:solidFill>
              </a:rPr>
              <a:t> </a:t>
            </a:r>
            <a:r>
              <a:rPr lang="en-US" sz="3200" b="1">
                <a:solidFill>
                  <a:srgbClr val="FF00FF"/>
                </a:solidFill>
              </a:rPr>
              <a:t> </a:t>
            </a:r>
            <a:endParaRPr lang="th-TH" sz="3200" b="1">
              <a:solidFill>
                <a:srgbClr val="FF00FF"/>
              </a:solidFill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59385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6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16000" y="9747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 b="1" dirty="0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 b="1" dirty="0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1112464" y="3630613"/>
            <a:ext cx="6774611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 b="1" dirty="0">
                <a:solidFill>
                  <a:srgbClr val="990099"/>
                </a:solidFill>
              </a:rPr>
              <a:t> </a:t>
            </a:r>
            <a:r>
              <a:rPr lang="th-TH" sz="6600" b="1" dirty="0" smtClean="0">
                <a:solidFill>
                  <a:srgbClr val="990099"/>
                </a:solidFill>
              </a:rPr>
              <a:t>การใช้โปรแกรมตารางทำการ</a:t>
            </a:r>
            <a:endParaRPr lang="th-TH" sz="6600" b="1" dirty="0">
              <a:solidFill>
                <a:srgbClr val="990099"/>
              </a:solidFill>
            </a:endParaRPr>
          </a:p>
          <a:p>
            <a:pPr algn="ctr"/>
            <a:r>
              <a:rPr lang="th-TH" sz="6600" b="1" dirty="0">
                <a:solidFill>
                  <a:srgbClr val="990099"/>
                </a:solidFill>
              </a:rPr>
              <a:t>เพื่อการคำนวณในงานอาชีพ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0" y="0"/>
            <a:ext cx="9144000" cy="549275"/>
            <a:chOff x="0" y="0"/>
            <a:chExt cx="9144000" cy="549275"/>
          </a:xfrm>
        </p:grpSpPr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54927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th-TH" sz="2000" b="1" dirty="0">
                  <a:solidFill>
                    <a:srgbClr val="336699"/>
                  </a:solidFill>
                </a:rPr>
                <a:t>   คอมพิวเตอร์และสารสนเทศเพื่องานอาชีพ </a:t>
              </a:r>
              <a:r>
                <a:rPr lang="th-TH" sz="1800" b="1" dirty="0">
                  <a:solidFill>
                    <a:srgbClr val="336699"/>
                  </a:solidFill>
                </a:rPr>
                <a:t>(</a:t>
              </a:r>
              <a:r>
                <a:rPr lang="th-TH" sz="1400" b="1" dirty="0">
                  <a:latin typeface="Courier New" pitchFamily="49" charset="0"/>
                </a:rPr>
                <a:t>Computer </a:t>
              </a:r>
              <a:r>
                <a:rPr lang="en-US" sz="1400" b="1" dirty="0">
                  <a:latin typeface="Courier New" pitchFamily="49" charset="0"/>
                </a:rPr>
                <a:t>and Information </a:t>
              </a:r>
              <a:r>
                <a:rPr lang="en-US" sz="1400" b="1" dirty="0" smtClean="0">
                  <a:latin typeface="Courier New" pitchFamily="49" charset="0"/>
                </a:rPr>
                <a:t>for</a:t>
              </a:r>
              <a:r>
                <a:rPr lang="th-TH" sz="1400" b="1" dirty="0" smtClean="0">
                  <a:latin typeface="Courier New" pitchFamily="49" charset="0"/>
                </a:rPr>
                <a:t>  </a:t>
              </a:r>
              <a:r>
                <a:rPr lang="th-TH" sz="1400" b="1" dirty="0">
                  <a:latin typeface="Courier New" pitchFamily="49" charset="0"/>
                </a:rPr>
                <a:t>Work</a:t>
              </a:r>
              <a:r>
                <a:rPr lang="th-TH" sz="1800" b="1" dirty="0">
                  <a:latin typeface="Courier New" pitchFamily="49" charset="0"/>
                </a:rPr>
                <a:t>)</a:t>
              </a:r>
            </a:p>
          </p:txBody>
        </p:sp>
        <p:sp>
          <p:nvSpPr>
            <p:cNvPr id="13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6905625" y="106363"/>
              <a:ext cx="1849438" cy="3190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th-TH" sz="3600" i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35921" dir="2700000" algn="ctr" rotWithShape="0">
                      <a:srgbClr val="808080">
                        <a:alpha val="80000"/>
                      </a:srgbClr>
                    </a:outerShdw>
                  </a:effectLst>
                  <a:latin typeface="Arial Black"/>
                </a:rPr>
                <a:t>2001-2001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D12D6-AB53-4F57-AAF9-6DC71A5D8C04}" type="slidenum">
              <a:rPr lang="en-US"/>
              <a:pPr/>
              <a:t>10</a:t>
            </a:fld>
            <a:endParaRPr lang="th-TH"/>
          </a:p>
        </p:txBody>
      </p:sp>
      <p:sp>
        <p:nvSpPr>
          <p:cNvPr id="178180" name="AutoShape 4"/>
          <p:cNvSpPr>
            <a:spLocks noChangeArrowheads="1"/>
          </p:cNvSpPr>
          <p:nvPr/>
        </p:nvSpPr>
        <p:spPr bwMode="auto">
          <a:xfrm>
            <a:off x="2216150" y="674688"/>
            <a:ext cx="5411788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dirty="0" smtClean="0">
                <a:latin typeface="Angsana New" pitchFamily="18" charset="-34"/>
              </a:rPr>
              <a:t>4. </a:t>
            </a:r>
            <a:r>
              <a:rPr lang="th-TH" sz="4000" b="1" dirty="0" smtClean="0">
                <a:latin typeface="Angsana New" pitchFamily="18" charset="-34"/>
              </a:rPr>
              <a:t>การ</a:t>
            </a:r>
            <a:r>
              <a:rPr lang="th-TH" sz="4000" b="1" dirty="0">
                <a:latin typeface="Angsana New" pitchFamily="18" charset="-34"/>
              </a:rPr>
              <a:t>ลบข้อมูลในเซลล์</a:t>
            </a:r>
          </a:p>
        </p:txBody>
      </p:sp>
      <p:sp>
        <p:nvSpPr>
          <p:cNvPr id="178196" name="Rectangle 20"/>
          <p:cNvSpPr>
            <a:spLocks noChangeArrowheads="1"/>
          </p:cNvSpPr>
          <p:nvPr/>
        </p:nvSpPr>
        <p:spPr bwMode="auto">
          <a:xfrm>
            <a:off x="3155950" y="1649413"/>
            <a:ext cx="5472113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1. คลิกที่เซลล์ที่ต้องการลบให้มีเส้นกรอบสีดำ  เช่น A1</a:t>
            </a:r>
          </a:p>
        </p:txBody>
      </p:sp>
      <p:sp>
        <p:nvSpPr>
          <p:cNvPr id="178197" name="Rectangle 21"/>
          <p:cNvSpPr>
            <a:spLocks noChangeArrowheads="1"/>
          </p:cNvSpPr>
          <p:nvPr/>
        </p:nvSpPr>
        <p:spPr bwMode="auto">
          <a:xfrm>
            <a:off x="4980555" y="2341790"/>
            <a:ext cx="3302000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กดปุ่ม  &lt;Delete&gt;  บนคีย์บอร์ด</a:t>
            </a:r>
          </a:p>
        </p:txBody>
      </p:sp>
      <p:pic>
        <p:nvPicPr>
          <p:cNvPr id="178198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34" t="47812" r="18816" b="32376"/>
          <a:stretch>
            <a:fillRect/>
          </a:stretch>
        </p:blipFill>
        <p:spPr bwMode="auto">
          <a:xfrm>
            <a:off x="6053138" y="3073400"/>
            <a:ext cx="2481262" cy="150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9218" name="Picture 2" descr="C:\Users\Ampa\Desktop\image1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28" y="2168525"/>
            <a:ext cx="4569095" cy="348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72BD5-0CAF-447F-97F9-F8F5749F369D}" type="slidenum">
              <a:rPr lang="en-US"/>
              <a:pPr/>
              <a:t>11</a:t>
            </a:fld>
            <a:endParaRPr lang="th-TH"/>
          </a:p>
        </p:txBody>
      </p:sp>
      <p:sp>
        <p:nvSpPr>
          <p:cNvPr id="179204" name="AutoShape 4"/>
          <p:cNvSpPr>
            <a:spLocks noChangeArrowheads="1"/>
          </p:cNvSpPr>
          <p:nvPr/>
        </p:nvSpPr>
        <p:spPr bwMode="auto">
          <a:xfrm>
            <a:off x="2344738" y="733425"/>
            <a:ext cx="4629150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dirty="0" smtClean="0">
                <a:latin typeface="Angsana New" pitchFamily="18" charset="-34"/>
              </a:rPr>
              <a:t>5. </a:t>
            </a:r>
            <a:r>
              <a:rPr lang="th-TH" sz="4000" b="1" dirty="0" smtClean="0">
                <a:latin typeface="Angsana New" pitchFamily="18" charset="-34"/>
              </a:rPr>
              <a:t>การ</a:t>
            </a:r>
            <a:r>
              <a:rPr lang="th-TH" sz="4000" b="1" dirty="0">
                <a:latin typeface="Angsana New" pitchFamily="18" charset="-34"/>
              </a:rPr>
              <a:t>บันทึกข้อมูล</a:t>
            </a:r>
          </a:p>
        </p:txBody>
      </p:sp>
      <p:sp>
        <p:nvSpPr>
          <p:cNvPr id="179230" name="Rectangle 30"/>
          <p:cNvSpPr>
            <a:spLocks noChangeArrowheads="1"/>
          </p:cNvSpPr>
          <p:nvPr/>
        </p:nvSpPr>
        <p:spPr bwMode="auto">
          <a:xfrm>
            <a:off x="542925" y="1515379"/>
            <a:ext cx="3468688" cy="83099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1. </a:t>
            </a:r>
            <a:r>
              <a:rPr lang="th-TH" sz="2400" b="1" dirty="0" smtClean="0">
                <a:latin typeface="Angsana New" pitchFamily="18" charset="-34"/>
              </a:rPr>
              <a:t>คลิกปุ่ม </a:t>
            </a:r>
            <a:r>
              <a:rPr lang="en-US" sz="2400" b="1" dirty="0" smtClean="0">
                <a:latin typeface="Angsana New" pitchFamily="18" charset="-34"/>
              </a:rPr>
              <a:t>Office</a:t>
            </a:r>
            <a:r>
              <a:rPr lang="th-TH" sz="2400" b="1" dirty="0" smtClean="0">
                <a:latin typeface="Angsana New" pitchFamily="18" charset="-34"/>
              </a:rPr>
              <a:t>--&gt;</a:t>
            </a:r>
            <a:r>
              <a:rPr lang="en-US" sz="2400" b="1" dirty="0" smtClean="0">
                <a:latin typeface="Angsana New" pitchFamily="18" charset="-34"/>
              </a:rPr>
              <a:t>Save As/ </a:t>
            </a:r>
            <a:br>
              <a:rPr lang="en-US" sz="2400" b="1" dirty="0" smtClean="0">
                <a:latin typeface="Angsana New" pitchFamily="18" charset="-34"/>
              </a:rPr>
            </a:br>
            <a:r>
              <a:rPr lang="en-US" sz="2400" b="1" dirty="0" smtClean="0">
                <a:latin typeface="Angsana New" pitchFamily="18" charset="-34"/>
              </a:rPr>
              <a:t>    </a:t>
            </a:r>
            <a:r>
              <a:rPr lang="th-TH" sz="2400" b="1" dirty="0" smtClean="0">
                <a:latin typeface="Angsana New" pitchFamily="18" charset="-34"/>
              </a:rPr>
              <a:t>บันทึก</a:t>
            </a:r>
            <a:r>
              <a:rPr lang="th-TH" sz="2400" b="1" dirty="0">
                <a:latin typeface="Angsana New" pitchFamily="18" charset="-34"/>
              </a:rPr>
              <a:t>เป็น... </a:t>
            </a:r>
            <a:r>
              <a:rPr lang="th-TH" sz="2400" b="1" dirty="0" smtClean="0">
                <a:latin typeface="Angsana New" pitchFamily="18" charset="-34"/>
              </a:rPr>
              <a:t>หรือ</a:t>
            </a:r>
            <a:r>
              <a:rPr lang="th-TH" sz="2400" b="1" dirty="0">
                <a:latin typeface="Angsana New" pitchFamily="18" charset="-34"/>
              </a:rPr>
              <a:t>คลิกที่ปุ่ม</a:t>
            </a:r>
          </a:p>
        </p:txBody>
      </p:sp>
      <p:pic>
        <p:nvPicPr>
          <p:cNvPr id="179231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281" y="1920053"/>
            <a:ext cx="306388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9232" name="Rectangle 32"/>
          <p:cNvSpPr>
            <a:spLocks noChangeArrowheads="1"/>
          </p:cNvSpPr>
          <p:nvPr/>
        </p:nvSpPr>
        <p:spPr bwMode="auto">
          <a:xfrm>
            <a:off x="4029075" y="1536017"/>
            <a:ext cx="4572000" cy="83099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2. พิมพ์ชื่อแฟ้ม: (Book1 โปรแกรมจะตั้งมา</a:t>
            </a:r>
          </a:p>
          <a:p>
            <a:r>
              <a:rPr lang="th-TH" sz="2400" b="1" dirty="0">
                <a:latin typeface="Angsana New" pitchFamily="18" charset="-34"/>
              </a:rPr>
              <a:t>    ให้สามารถเปลี่ยนชื่อใหม่ตามต้องการ) </a:t>
            </a:r>
          </a:p>
        </p:txBody>
      </p:sp>
      <p:sp>
        <p:nvSpPr>
          <p:cNvPr id="179233" name="Rectangle 33"/>
          <p:cNvSpPr>
            <a:spLocks noChangeArrowheads="1"/>
          </p:cNvSpPr>
          <p:nvPr/>
        </p:nvSpPr>
        <p:spPr bwMode="auto">
          <a:xfrm>
            <a:off x="4034745" y="2231852"/>
            <a:ext cx="4566330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3. พิมพ์ชื่อใหม่ที่ต้องการเช่น ข้อมูลสถิติ</a:t>
            </a:r>
          </a:p>
        </p:txBody>
      </p:sp>
      <p:sp>
        <p:nvSpPr>
          <p:cNvPr id="179234" name="Rectangle 34"/>
          <p:cNvSpPr>
            <a:spLocks noChangeArrowheads="1"/>
          </p:cNvSpPr>
          <p:nvPr/>
        </p:nvSpPr>
        <p:spPr bwMode="auto">
          <a:xfrm>
            <a:off x="4034754" y="2557241"/>
            <a:ext cx="4566330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4. คลิกที่ปุ่ม  บันทึก</a:t>
            </a:r>
          </a:p>
        </p:txBody>
      </p:sp>
      <p:sp>
        <p:nvSpPr>
          <p:cNvPr id="179235" name="Rectangle 35"/>
          <p:cNvSpPr>
            <a:spLocks noChangeArrowheads="1"/>
          </p:cNvSpPr>
          <p:nvPr/>
        </p:nvSpPr>
        <p:spPr bwMode="auto">
          <a:xfrm>
            <a:off x="4034754" y="2980306"/>
            <a:ext cx="4572000" cy="83099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5. สังเกตชื่อไฟล์ที่บันทึกจะปรากฎบน</a:t>
            </a:r>
          </a:p>
          <a:p>
            <a:r>
              <a:rPr lang="th-TH" sz="2400" b="1" dirty="0">
                <a:latin typeface="Angsana New" pitchFamily="18" charset="-34"/>
              </a:rPr>
              <a:t>     ไตเติ้ลบาร์ชื่อ ข้อมูลสถิติ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10242" name="Picture 2" descr="C:\Users\Ampa\Desktop\image1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42" y="2754428"/>
            <a:ext cx="3046537" cy="342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mpa\Desktop\image19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481" y="3840930"/>
            <a:ext cx="371475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Ampa\Desktop\image19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187" y="3769321"/>
            <a:ext cx="3314688" cy="206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mpa\Desktop\image19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556000"/>
            <a:ext cx="495300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DE40-1969-4C6A-9DA5-5BF532F0C1DA}" type="slidenum">
              <a:rPr lang="en-US"/>
              <a:pPr/>
              <a:t>12</a:t>
            </a:fld>
            <a:endParaRPr lang="th-TH"/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 b="1">
                <a:solidFill>
                  <a:srgbClr val="FF00FF"/>
                </a:solidFill>
              </a:rPr>
              <a:t>บทที่</a:t>
            </a:r>
            <a:r>
              <a:rPr lang="th-TH" sz="3200" b="1">
                <a:solidFill>
                  <a:srgbClr val="FF00FF"/>
                </a:solidFill>
              </a:rPr>
              <a:t> </a:t>
            </a:r>
            <a:r>
              <a:rPr lang="en-US" sz="3200" b="1">
                <a:solidFill>
                  <a:srgbClr val="FF00FF"/>
                </a:solidFill>
              </a:rPr>
              <a:t> </a:t>
            </a:r>
            <a:endParaRPr lang="th-TH" sz="3200" b="1">
              <a:solidFill>
                <a:srgbClr val="FF00FF"/>
              </a:solidFill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6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811213" y="2089150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 b="1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87054" name="Rectangle 14"/>
          <p:cNvSpPr>
            <a:spLocks noChangeArrowheads="1"/>
          </p:cNvSpPr>
          <p:nvPr/>
        </p:nvSpPr>
        <p:spPr bwMode="auto">
          <a:xfrm>
            <a:off x="1201364" y="3616325"/>
            <a:ext cx="6774610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600" b="1" dirty="0">
                <a:solidFill>
                  <a:srgbClr val="990099"/>
                </a:solidFill>
              </a:rPr>
              <a:t> การใช้โปรแกรมตารางทำการ</a:t>
            </a:r>
          </a:p>
          <a:p>
            <a:pPr algn="ctr"/>
            <a:r>
              <a:rPr lang="th-TH" sz="6600" b="1">
                <a:solidFill>
                  <a:srgbClr val="990099"/>
                </a:solidFill>
              </a:rPr>
              <a:t>เพื่อการคำนวณในงานอาชีพ</a:t>
            </a:r>
            <a:endParaRPr lang="th-TH" sz="6600" b="1" dirty="0">
              <a:solidFill>
                <a:srgbClr val="990099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2046627" y="1053646"/>
            <a:ext cx="5064125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dirty="0" smtClean="0">
                <a:latin typeface="Angsana New" pitchFamily="18" charset="-34"/>
              </a:rPr>
              <a:t>1. </a:t>
            </a:r>
            <a:r>
              <a:rPr lang="th-TH" sz="4000" b="1" dirty="0" smtClean="0">
                <a:latin typeface="Angsana New" pitchFamily="18" charset="-34"/>
              </a:rPr>
              <a:t>รู้จักกับโปรแกรมตารางทำการ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1026" name="Picture 2" descr="C:\Users\Ampa\Desktop\image1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4" t="7370" r="2854"/>
          <a:stretch/>
        </p:blipFill>
        <p:spPr bwMode="auto">
          <a:xfrm>
            <a:off x="658585" y="2108199"/>
            <a:ext cx="8175172" cy="3291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1313542" y="1053646"/>
            <a:ext cx="651680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dirty="0" smtClean="0">
                <a:latin typeface="Angsana New" pitchFamily="18" charset="-34"/>
              </a:rPr>
              <a:t>2. </a:t>
            </a:r>
            <a:r>
              <a:rPr lang="th-TH" sz="4000" b="1" dirty="0" smtClean="0">
                <a:latin typeface="Angsana New" pitchFamily="18" charset="-34"/>
              </a:rPr>
              <a:t>การประยุกต์ใช้งานโปรแกรม </a:t>
            </a:r>
            <a:r>
              <a:rPr lang="en-US" sz="4000" b="1" dirty="0" smtClean="0">
                <a:latin typeface="Angsana New" pitchFamily="18" charset="-34"/>
              </a:rPr>
              <a:t>MS-EXCEL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050" name="Picture 2" descr="C:\Users\Ampa\Desktop\image1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86" y="1852725"/>
            <a:ext cx="8464777" cy="2367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mpa\Desktop\image1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113" y="3586921"/>
            <a:ext cx="5027726" cy="167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mpa\Desktop\image1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28" y="5055733"/>
            <a:ext cx="4847771" cy="161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97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1313542" y="1053646"/>
            <a:ext cx="651680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dirty="0" smtClean="0">
                <a:latin typeface="Angsana New" pitchFamily="18" charset="-34"/>
              </a:rPr>
              <a:t>3. </a:t>
            </a:r>
            <a:r>
              <a:rPr lang="th-TH" sz="4000" b="1" dirty="0" smtClean="0">
                <a:latin typeface="Angsana New" pitchFamily="18" charset="-34"/>
              </a:rPr>
              <a:t>การเปิดโปรแกรม  </a:t>
            </a:r>
            <a:r>
              <a:rPr lang="en-US" sz="4000" b="1" dirty="0" smtClean="0">
                <a:latin typeface="Angsana New" pitchFamily="18" charset="-34"/>
              </a:rPr>
              <a:t>MS-EXCEL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074" name="Picture 2" descr="C:\Users\Ampa\Desktop\image14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"/>
          <a:stretch/>
        </p:blipFill>
        <p:spPr bwMode="auto">
          <a:xfrm>
            <a:off x="144122" y="2149248"/>
            <a:ext cx="8855756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10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2" name="AutoShape 4"/>
          <p:cNvSpPr>
            <a:spLocks noChangeArrowheads="1"/>
          </p:cNvSpPr>
          <p:nvPr/>
        </p:nvSpPr>
        <p:spPr bwMode="auto">
          <a:xfrm>
            <a:off x="1082675" y="615950"/>
            <a:ext cx="6777038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dirty="0" smtClean="0">
                <a:latin typeface="Angsana New" pitchFamily="18" charset="-34"/>
              </a:rPr>
              <a:t>4. </a:t>
            </a:r>
            <a:r>
              <a:rPr lang="th-TH" sz="4000" b="1" dirty="0" smtClean="0">
                <a:latin typeface="Angsana New" pitchFamily="18" charset="-34"/>
              </a:rPr>
              <a:t>ส่วนประกอบ</a:t>
            </a:r>
            <a:r>
              <a:rPr lang="th-TH" sz="4000" b="1" dirty="0">
                <a:latin typeface="Angsana New" pitchFamily="18" charset="-34"/>
              </a:rPr>
              <a:t>ต่าง ๆ ของโปรแกรม </a:t>
            </a:r>
            <a:r>
              <a:rPr lang="en-US" sz="4000" b="1" dirty="0">
                <a:latin typeface="Angsana New" pitchFamily="18" charset="-34"/>
              </a:rPr>
              <a:t>MS-Excel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34169" y="1365250"/>
            <a:ext cx="8420894" cy="5411200"/>
            <a:chOff x="334169" y="1365250"/>
            <a:chExt cx="8420894" cy="5411200"/>
          </a:xfrm>
        </p:grpSpPr>
        <p:pic>
          <p:nvPicPr>
            <p:cNvPr id="4098" name="Picture 2" descr="C:\Users\Ampa\Desktop\image15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9" y="1365250"/>
              <a:ext cx="8253098" cy="49183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mpa\Desktop\image15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2747" y="5832702"/>
              <a:ext cx="6012316" cy="9437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20080-09C9-42ED-8F8C-F6210D036E9B}" type="slidenum">
              <a:rPr lang="en-US"/>
              <a:pPr/>
              <a:t>6</a:t>
            </a:fld>
            <a:endParaRPr lang="th-TH"/>
          </a:p>
        </p:txBody>
      </p:sp>
      <p:sp>
        <p:nvSpPr>
          <p:cNvPr id="172036" name="AutoShape 4"/>
          <p:cNvSpPr>
            <a:spLocks noChangeArrowheads="1"/>
          </p:cNvSpPr>
          <p:nvPr/>
        </p:nvSpPr>
        <p:spPr bwMode="auto">
          <a:xfrm>
            <a:off x="1214438" y="660400"/>
            <a:ext cx="6777037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dirty="0" smtClean="0">
                <a:latin typeface="Angsana New" pitchFamily="18" charset="-34"/>
              </a:rPr>
              <a:t>5. </a:t>
            </a:r>
            <a:r>
              <a:rPr lang="th-TH" sz="4000" b="1" dirty="0" smtClean="0">
                <a:latin typeface="Angsana New" pitchFamily="18" charset="-34"/>
              </a:rPr>
              <a:t>การ</a:t>
            </a:r>
            <a:r>
              <a:rPr lang="th-TH" sz="4000" b="1" dirty="0">
                <a:latin typeface="Angsana New" pitchFamily="18" charset="-34"/>
              </a:rPr>
              <a:t>ใช้โปรแกรม </a:t>
            </a:r>
            <a:r>
              <a:rPr lang="en-US" sz="4000" b="1" dirty="0">
                <a:latin typeface="Angsana New" pitchFamily="18" charset="-34"/>
              </a:rPr>
              <a:t>MS-Excel </a:t>
            </a:r>
            <a:r>
              <a:rPr lang="th-TH" sz="4000" b="1" dirty="0">
                <a:latin typeface="Angsana New" pitchFamily="18" charset="-34"/>
              </a:rPr>
              <a:t>ขั้นพื้นฐาน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0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5123" name="Picture 3" descr="C:\Users\Ampa\Desktop\image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7" y="1308100"/>
            <a:ext cx="4943475" cy="418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2064" name="Rectangle 32"/>
          <p:cNvSpPr>
            <a:spLocks noChangeArrowheads="1"/>
          </p:cNvSpPr>
          <p:nvPr/>
        </p:nvSpPr>
        <p:spPr bwMode="auto">
          <a:xfrm>
            <a:off x="3677850" y="1999571"/>
            <a:ext cx="5095875" cy="222726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thaiDist"/>
            <a:r>
              <a:rPr lang="th-TH" dirty="0">
                <a:latin typeface="Angsana New" pitchFamily="18" charset="-34"/>
              </a:rPr>
              <a:t>1. </a:t>
            </a:r>
            <a:r>
              <a:rPr lang="th-TH" b="1" dirty="0">
                <a:latin typeface="Angsana New" pitchFamily="18" charset="-34"/>
              </a:rPr>
              <a:t>สมุดงาน1 / </a:t>
            </a:r>
            <a:r>
              <a:rPr lang="th-TH" b="1" dirty="0" smtClean="0">
                <a:latin typeface="Angsana New" pitchFamily="18" charset="-34"/>
              </a:rPr>
              <a:t>Book1   </a:t>
            </a:r>
            <a:r>
              <a:rPr lang="th-TH" b="1" dirty="0">
                <a:latin typeface="Angsana New" pitchFamily="18" charset="-34"/>
              </a:rPr>
              <a:t>เรียกเต็มว่า  เวิร์กบุ๊ก              </a:t>
            </a:r>
            <a:br>
              <a:rPr lang="th-TH" b="1" dirty="0">
                <a:latin typeface="Angsana New" pitchFamily="18" charset="-34"/>
              </a:rPr>
            </a:br>
            <a:r>
              <a:rPr lang="th-TH" b="1" dirty="0">
                <a:latin typeface="Angsana New" pitchFamily="18" charset="-34"/>
              </a:rPr>
              <a:t>    (Workbook) </a:t>
            </a:r>
            <a:r>
              <a:rPr lang="th-TH" b="1" dirty="0" smtClean="0">
                <a:latin typeface="Angsana New" pitchFamily="18" charset="-34"/>
              </a:rPr>
              <a:t> </a:t>
            </a:r>
            <a:r>
              <a:rPr lang="th-TH" b="1" dirty="0">
                <a:latin typeface="Angsana New" pitchFamily="18" charset="-34"/>
              </a:rPr>
              <a:t>ชื่อไฟล์เอกสาร ในโปรแกรม </a:t>
            </a:r>
            <a:br>
              <a:rPr lang="th-TH" b="1" dirty="0">
                <a:latin typeface="Angsana New" pitchFamily="18" charset="-34"/>
              </a:rPr>
            </a:br>
            <a:r>
              <a:rPr lang="th-TH" b="1" dirty="0">
                <a:latin typeface="Angsana New" pitchFamily="18" charset="-34"/>
              </a:rPr>
              <a:t>    MS-Excel และหากมีการสร้างไฟล์ใหม่จะให้</a:t>
            </a:r>
          </a:p>
          <a:p>
            <a:pPr algn="thaiDist"/>
            <a:r>
              <a:rPr lang="th-TH" b="1" dirty="0">
                <a:latin typeface="Angsana New" pitchFamily="18" charset="-34"/>
              </a:rPr>
              <a:t>    ชื่อ ต่อไปว่า </a:t>
            </a:r>
            <a:r>
              <a:rPr lang="en-US" b="1" dirty="0" smtClean="0">
                <a:latin typeface="Angsana New" pitchFamily="18" charset="-34"/>
              </a:rPr>
              <a:t>Book </a:t>
            </a:r>
            <a:r>
              <a:rPr lang="th-TH" b="1" dirty="0" smtClean="0">
                <a:latin typeface="Angsana New" pitchFamily="18" charset="-34"/>
              </a:rPr>
              <a:t>2,</a:t>
            </a:r>
            <a:r>
              <a:rPr lang="en-US" b="1" dirty="0">
                <a:latin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</a:rPr>
              <a:t>Book</a:t>
            </a:r>
            <a:r>
              <a:rPr lang="th-TH" b="1" dirty="0" smtClean="0">
                <a:latin typeface="Angsana New" pitchFamily="18" charset="-34"/>
              </a:rPr>
              <a:t> 3,</a:t>
            </a:r>
            <a:r>
              <a:rPr lang="en-US" b="1" dirty="0">
                <a:latin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</a:rPr>
              <a:t>Book</a:t>
            </a:r>
            <a:r>
              <a:rPr lang="th-TH" b="1" dirty="0" smtClean="0">
                <a:latin typeface="Angsana New" pitchFamily="18" charset="-34"/>
              </a:rPr>
              <a:t>4</a:t>
            </a:r>
            <a:r>
              <a:rPr lang="th-TH" b="1" dirty="0">
                <a:latin typeface="Angsana New" pitchFamily="18" charset="-34"/>
              </a:rPr>
              <a:t>...    </a:t>
            </a:r>
            <a:br>
              <a:rPr lang="th-TH" b="1" dirty="0">
                <a:latin typeface="Angsana New" pitchFamily="18" charset="-34"/>
              </a:rPr>
            </a:br>
            <a:r>
              <a:rPr lang="th-TH" b="1" dirty="0">
                <a:latin typeface="Angsana New" pitchFamily="18" charset="-34"/>
              </a:rPr>
              <a:t>    ไปตามลำดับ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DE8EB-C243-4BE8-8558-C8FC234748B1}" type="slidenum">
              <a:rPr lang="en-US"/>
              <a:pPr/>
              <a:t>7</a:t>
            </a:fld>
            <a:endParaRPr lang="th-TH"/>
          </a:p>
        </p:txBody>
      </p:sp>
      <p:sp>
        <p:nvSpPr>
          <p:cNvPr id="173060" name="AutoShape 4"/>
          <p:cNvSpPr>
            <a:spLocks noChangeArrowheads="1"/>
          </p:cNvSpPr>
          <p:nvPr/>
        </p:nvSpPr>
        <p:spPr bwMode="auto">
          <a:xfrm>
            <a:off x="1504950" y="646113"/>
            <a:ext cx="6777038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dirty="0" smtClean="0">
                <a:latin typeface="Angsana New" pitchFamily="18" charset="-34"/>
              </a:rPr>
              <a:t> 1. </a:t>
            </a:r>
            <a:r>
              <a:rPr lang="th-TH" sz="4000" b="1" dirty="0" smtClean="0">
                <a:latin typeface="Angsana New" pitchFamily="18" charset="-34"/>
              </a:rPr>
              <a:t>การ</a:t>
            </a:r>
            <a:r>
              <a:rPr lang="th-TH" sz="4000" b="1" dirty="0">
                <a:latin typeface="Angsana New" pitchFamily="18" charset="-34"/>
              </a:rPr>
              <a:t>ป้อนข้อมูลในช่องที่ต้องการ</a:t>
            </a:r>
          </a:p>
        </p:txBody>
      </p:sp>
      <p:sp>
        <p:nvSpPr>
          <p:cNvPr id="173078" name="Rectangle 22"/>
          <p:cNvSpPr>
            <a:spLocks noChangeArrowheads="1"/>
          </p:cNvSpPr>
          <p:nvPr/>
        </p:nvSpPr>
        <p:spPr bwMode="auto">
          <a:xfrm>
            <a:off x="3889829" y="1523093"/>
            <a:ext cx="25511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1. คลิกเลือกช่องเซลล์ A1</a:t>
            </a:r>
          </a:p>
        </p:txBody>
      </p:sp>
      <p:sp>
        <p:nvSpPr>
          <p:cNvPr id="173079" name="Rectangle 23"/>
          <p:cNvSpPr>
            <a:spLocks noChangeArrowheads="1"/>
          </p:cNvSpPr>
          <p:nvPr/>
        </p:nvSpPr>
        <p:spPr bwMode="auto">
          <a:xfrm>
            <a:off x="3900942" y="2199368"/>
            <a:ext cx="4572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2. พิมพ์ข้อมูลหรือข้อความที่ต้องการ เช่น </a:t>
            </a:r>
          </a:p>
          <a:p>
            <a:r>
              <a:rPr lang="th-TH" b="1">
                <a:latin typeface="Angsana New" pitchFamily="18" charset="-34"/>
              </a:rPr>
              <a:t>    รายงานสถิติการใช้ห้องบริการอินเทอร์เน็ต</a:t>
            </a:r>
          </a:p>
        </p:txBody>
      </p:sp>
      <p:sp>
        <p:nvSpPr>
          <p:cNvPr id="173080" name="Rectangle 24"/>
          <p:cNvSpPr>
            <a:spLocks noChangeArrowheads="1"/>
          </p:cNvSpPr>
          <p:nvPr/>
        </p:nvSpPr>
        <p:spPr bwMode="auto">
          <a:xfrm>
            <a:off x="3915229" y="3056618"/>
            <a:ext cx="4572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3. คลิกเมาส์ที่ช่องถัดไป หรือกดปุ่ม &lt;Enter&gt; </a:t>
            </a:r>
          </a:p>
          <a:p>
            <a:r>
              <a:rPr lang="th-TH" b="1">
                <a:latin typeface="Angsana New" pitchFamily="18" charset="-34"/>
              </a:rPr>
              <a:t>     หรือกดปุ่มลูกศรซ้ายขวาขึ้นลงที่คีย์บอร์ด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6146" name="Picture 2" descr="C:\Users\Ampa\Desktop\image1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817" y="4179545"/>
            <a:ext cx="1381125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mpa\Desktop\image1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10" y="1513114"/>
            <a:ext cx="2809256" cy="192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mpa\Desktop\image1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54" y="3519488"/>
            <a:ext cx="3000138" cy="189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Ampa\Desktop\image16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829" y="4070122"/>
            <a:ext cx="2953883" cy="214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C:\Users\Ampa\Desktop\image1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764" y="1792052"/>
            <a:ext cx="3604612" cy="364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mpa\Desktop\image1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88" y="4174897"/>
            <a:ext cx="3914775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mpa\Desktop\image1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85" y="1345523"/>
            <a:ext cx="4049185" cy="244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58232-1A5E-4E19-80A1-F3A49074025A}" type="slidenum">
              <a:rPr lang="en-US"/>
              <a:pPr/>
              <a:t>8</a:t>
            </a:fld>
            <a:endParaRPr lang="th-TH"/>
          </a:p>
        </p:txBody>
      </p:sp>
      <p:sp>
        <p:nvSpPr>
          <p:cNvPr id="175108" name="AutoShape 4"/>
          <p:cNvSpPr>
            <a:spLocks noChangeArrowheads="1"/>
          </p:cNvSpPr>
          <p:nvPr/>
        </p:nvSpPr>
        <p:spPr bwMode="auto">
          <a:xfrm>
            <a:off x="1200150" y="615950"/>
            <a:ext cx="6777038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dirty="0" smtClean="0">
                <a:latin typeface="Angsana New" pitchFamily="18" charset="-34"/>
              </a:rPr>
              <a:t>2. </a:t>
            </a:r>
            <a:r>
              <a:rPr lang="th-TH" sz="4000" b="1" dirty="0" smtClean="0">
                <a:latin typeface="Angsana New" pitchFamily="18" charset="-34"/>
              </a:rPr>
              <a:t>การ</a:t>
            </a:r>
            <a:r>
              <a:rPr lang="th-TH" sz="4000" b="1" dirty="0">
                <a:latin typeface="Angsana New" pitchFamily="18" charset="-34"/>
              </a:rPr>
              <a:t>ป้อนข้อมูลแบบวันที่</a:t>
            </a:r>
          </a:p>
        </p:txBody>
      </p:sp>
      <p:sp>
        <p:nvSpPr>
          <p:cNvPr id="175141" name="Rectangle 37"/>
          <p:cNvSpPr>
            <a:spLocks noChangeArrowheads="1"/>
          </p:cNvSpPr>
          <p:nvPr/>
        </p:nvSpPr>
        <p:spPr bwMode="auto">
          <a:xfrm>
            <a:off x="1122491" y="2170337"/>
            <a:ext cx="2826415" cy="40011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000" b="1" dirty="0">
                <a:latin typeface="Angsana New" pitchFamily="18" charset="-34"/>
              </a:rPr>
              <a:t>1. คลิกช่องเซลล์ A2  พิมพ์ ประจำวันที่</a:t>
            </a:r>
          </a:p>
        </p:txBody>
      </p:sp>
      <p:sp>
        <p:nvSpPr>
          <p:cNvPr id="175142" name="Rectangle 38"/>
          <p:cNvSpPr>
            <a:spLocks noChangeArrowheads="1"/>
          </p:cNvSpPr>
          <p:nvPr/>
        </p:nvSpPr>
        <p:spPr bwMode="auto">
          <a:xfrm>
            <a:off x="644525" y="3742756"/>
            <a:ext cx="2823209" cy="40011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000" b="1" dirty="0">
                <a:latin typeface="Angsana New" pitchFamily="18" charset="-34"/>
              </a:rPr>
              <a:t>2. คลิกช่องเซลล์ B2 ให้มีเส้นกรอบสีดำ</a:t>
            </a:r>
          </a:p>
        </p:txBody>
      </p:sp>
      <p:sp>
        <p:nvSpPr>
          <p:cNvPr id="175143" name="Rectangle 39"/>
          <p:cNvSpPr>
            <a:spLocks noChangeArrowheads="1"/>
          </p:cNvSpPr>
          <p:nvPr/>
        </p:nvSpPr>
        <p:spPr bwMode="auto">
          <a:xfrm>
            <a:off x="659340" y="6189434"/>
            <a:ext cx="2039341" cy="40011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000" b="1" dirty="0">
                <a:latin typeface="Angsana New" pitchFamily="18" charset="-34"/>
              </a:rPr>
              <a:t>3. พิมพ์วันที่ดังนี้ 8/7/2009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775744" y="4552609"/>
            <a:ext cx="1698625" cy="400110"/>
            <a:chOff x="2249488" y="3983038"/>
            <a:chExt cx="1698625" cy="400110"/>
          </a:xfrm>
        </p:grpSpPr>
        <p:sp>
          <p:nvSpPr>
            <p:cNvPr id="175144" name="Rectangle 40"/>
            <p:cNvSpPr>
              <a:spLocks noChangeArrowheads="1"/>
            </p:cNvSpPr>
            <p:nvPr/>
          </p:nvSpPr>
          <p:spPr bwMode="auto">
            <a:xfrm>
              <a:off x="2249488" y="3983038"/>
              <a:ext cx="1698625" cy="4001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h-TH" sz="2000" b="1" dirty="0">
                  <a:latin typeface="Angsana New" pitchFamily="18" charset="-34"/>
                </a:rPr>
                <a:t>4. คลิกปุ่ม </a:t>
              </a:r>
            </a:p>
          </p:txBody>
        </p:sp>
        <p:pic>
          <p:nvPicPr>
            <p:cNvPr id="175145" name="Picture 4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2650" y="4043363"/>
              <a:ext cx="344488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5146" name="Rectangle 42"/>
          <p:cNvSpPr>
            <a:spLocks noChangeArrowheads="1"/>
          </p:cNvSpPr>
          <p:nvPr/>
        </p:nvSpPr>
        <p:spPr bwMode="auto">
          <a:xfrm>
            <a:off x="4783764" y="1363205"/>
            <a:ext cx="2800767" cy="40011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000" b="1" dirty="0">
                <a:latin typeface="Angsana New" pitchFamily="18" charset="-34"/>
              </a:rPr>
              <a:t>5. ปรากฎหน้าต่าง การจัดรูปแบบเซลล์</a:t>
            </a:r>
          </a:p>
        </p:txBody>
      </p:sp>
      <p:sp>
        <p:nvSpPr>
          <p:cNvPr id="175147" name="Rectangle 43"/>
          <p:cNvSpPr>
            <a:spLocks noChangeArrowheads="1"/>
          </p:cNvSpPr>
          <p:nvPr/>
        </p:nvSpPr>
        <p:spPr bwMode="auto">
          <a:xfrm>
            <a:off x="5372526" y="2339614"/>
            <a:ext cx="1620957" cy="40011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000" b="1" dirty="0">
                <a:latin typeface="Angsana New" pitchFamily="18" charset="-34"/>
              </a:rPr>
              <a:t>6. คลิกที่แท็บ  ตัวเลข</a:t>
            </a:r>
          </a:p>
        </p:txBody>
      </p:sp>
      <p:sp>
        <p:nvSpPr>
          <p:cNvPr id="175148" name="Rectangle 44"/>
          <p:cNvSpPr>
            <a:spLocks noChangeArrowheads="1"/>
          </p:cNvSpPr>
          <p:nvPr/>
        </p:nvSpPr>
        <p:spPr bwMode="auto">
          <a:xfrm>
            <a:off x="5496895" y="2722669"/>
            <a:ext cx="3034805" cy="40011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000" b="1" dirty="0">
                <a:latin typeface="Angsana New" pitchFamily="18" charset="-34"/>
              </a:rPr>
              <a:t>7. คลิกเลือก </a:t>
            </a:r>
            <a:r>
              <a:rPr lang="en-US" sz="2000" b="1" dirty="0" smtClean="0">
                <a:latin typeface="Angsana New" pitchFamily="18" charset="-34"/>
              </a:rPr>
              <a:t>Date/</a:t>
            </a:r>
            <a:r>
              <a:rPr lang="th-TH" sz="2000" b="1" dirty="0" smtClean="0">
                <a:latin typeface="Angsana New" pitchFamily="18" charset="-34"/>
              </a:rPr>
              <a:t>วันที่  </a:t>
            </a:r>
            <a:r>
              <a:rPr lang="th-TH" sz="2000" b="1" dirty="0">
                <a:latin typeface="Angsana New" pitchFamily="18" charset="-34"/>
              </a:rPr>
              <a:t>ในช่อง ประเภท: </a:t>
            </a:r>
          </a:p>
        </p:txBody>
      </p:sp>
      <p:sp>
        <p:nvSpPr>
          <p:cNvPr id="175149" name="Rectangle 45"/>
          <p:cNvSpPr>
            <a:spLocks noChangeArrowheads="1"/>
          </p:cNvSpPr>
          <p:nvPr/>
        </p:nvSpPr>
        <p:spPr bwMode="auto">
          <a:xfrm>
            <a:off x="5794413" y="3355347"/>
            <a:ext cx="3110101" cy="707886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h-TH" sz="2000" b="1" dirty="0">
                <a:latin typeface="Angsana New" pitchFamily="18" charset="-34"/>
              </a:rPr>
              <a:t>8.  ช่อง </a:t>
            </a:r>
            <a:r>
              <a:rPr lang="en-US" sz="2000" b="1" dirty="0" smtClean="0">
                <a:latin typeface="Angsana New" pitchFamily="18" charset="-34"/>
              </a:rPr>
              <a:t>Type / </a:t>
            </a:r>
            <a:r>
              <a:rPr lang="th-TH" sz="2000" b="1" dirty="0" smtClean="0">
                <a:latin typeface="Angsana New" pitchFamily="18" charset="-34"/>
              </a:rPr>
              <a:t>ชนิด</a:t>
            </a:r>
            <a:r>
              <a:rPr lang="th-TH" sz="2000" b="1" dirty="0">
                <a:latin typeface="Angsana New" pitchFamily="18" charset="-34"/>
              </a:rPr>
              <a:t>: เลือกรูปแบบ</a:t>
            </a:r>
            <a:r>
              <a:rPr lang="th-TH" sz="2000" b="1" dirty="0" smtClean="0">
                <a:latin typeface="Angsana New" pitchFamily="18" charset="-34"/>
              </a:rPr>
              <a:t>วันที่</a:t>
            </a:r>
            <a:br>
              <a:rPr lang="th-TH" sz="2000" b="1" dirty="0" smtClean="0">
                <a:latin typeface="Angsana New" pitchFamily="18" charset="-34"/>
              </a:rPr>
            </a:br>
            <a:r>
              <a:rPr lang="th-TH" sz="2000" b="1" dirty="0" smtClean="0">
                <a:latin typeface="Angsana New" pitchFamily="18" charset="-34"/>
              </a:rPr>
              <a:t>     ที่</a:t>
            </a:r>
            <a:r>
              <a:rPr lang="th-TH" sz="2000" b="1" dirty="0">
                <a:latin typeface="Angsana New" pitchFamily="18" charset="-34"/>
              </a:rPr>
              <a:t>ต้องการ </a:t>
            </a:r>
          </a:p>
        </p:txBody>
      </p:sp>
      <p:sp>
        <p:nvSpPr>
          <p:cNvPr id="175150" name="Rectangle 46"/>
          <p:cNvSpPr>
            <a:spLocks noChangeArrowheads="1"/>
          </p:cNvSpPr>
          <p:nvPr/>
        </p:nvSpPr>
        <p:spPr bwMode="auto">
          <a:xfrm>
            <a:off x="4905387" y="5441721"/>
            <a:ext cx="1778051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latin typeface="Angsana New" pitchFamily="18" charset="-34"/>
              </a:rPr>
              <a:t>9. คลิกที่ปุ่ม  ตกลง </a:t>
            </a:r>
          </a:p>
        </p:txBody>
      </p:sp>
      <p:sp>
        <p:nvSpPr>
          <p:cNvPr id="175151" name="Rectangle 47"/>
          <p:cNvSpPr>
            <a:spLocks noChangeArrowheads="1"/>
          </p:cNvSpPr>
          <p:nvPr/>
        </p:nvSpPr>
        <p:spPr bwMode="auto">
          <a:xfrm>
            <a:off x="4905387" y="5891193"/>
            <a:ext cx="3695242" cy="46166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Angsana New" pitchFamily="18" charset="-34"/>
              </a:rPr>
              <a:t>    ข้อมูล</a:t>
            </a:r>
            <a:r>
              <a:rPr lang="th-TH" sz="2400" b="1" dirty="0">
                <a:latin typeface="Angsana New" pitchFamily="18" charset="-34"/>
              </a:rPr>
              <a:t>เปลี่ยนเป็นวันที่ตามรูปแบบที่เลือก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Ampa\Desktop\image1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71" y="1349375"/>
            <a:ext cx="5363817" cy="383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A4CBE-5DCC-4ECE-98A4-A835C1E49378}" type="slidenum">
              <a:rPr lang="en-US"/>
              <a:pPr/>
              <a:t>9</a:t>
            </a:fld>
            <a:endParaRPr lang="th-TH"/>
          </a:p>
        </p:txBody>
      </p:sp>
      <p:sp>
        <p:nvSpPr>
          <p:cNvPr id="177156" name="AutoShape 4"/>
          <p:cNvSpPr>
            <a:spLocks noChangeArrowheads="1"/>
          </p:cNvSpPr>
          <p:nvPr/>
        </p:nvSpPr>
        <p:spPr bwMode="auto">
          <a:xfrm>
            <a:off x="1620838" y="701675"/>
            <a:ext cx="5703887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dirty="0" smtClean="0">
                <a:latin typeface="Angsana New" pitchFamily="18" charset="-34"/>
              </a:rPr>
              <a:t>3. </a:t>
            </a:r>
            <a:r>
              <a:rPr lang="th-TH" sz="4000" b="1" dirty="0" smtClean="0">
                <a:latin typeface="Angsana New" pitchFamily="18" charset="-34"/>
              </a:rPr>
              <a:t>การ</a:t>
            </a:r>
            <a:r>
              <a:rPr lang="th-TH" sz="4000" b="1" dirty="0">
                <a:latin typeface="Angsana New" pitchFamily="18" charset="-34"/>
              </a:rPr>
              <a:t>แก้ไขข้อมูลในเซลล์</a:t>
            </a:r>
          </a:p>
        </p:txBody>
      </p:sp>
      <p:sp>
        <p:nvSpPr>
          <p:cNvPr id="177189" name="Rectangle 37"/>
          <p:cNvSpPr>
            <a:spLocks noChangeArrowheads="1"/>
          </p:cNvSpPr>
          <p:nvPr/>
        </p:nvSpPr>
        <p:spPr bwMode="auto">
          <a:xfrm>
            <a:off x="587375" y="3987800"/>
            <a:ext cx="4645025" cy="946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ดับเบิ้ลคลิกเซลล์ที่ต้องการแก้ไข </a:t>
            </a:r>
            <a:br>
              <a:rPr lang="th-TH" b="1" dirty="0">
                <a:latin typeface="Angsana New" pitchFamily="18" charset="-34"/>
              </a:rPr>
            </a:br>
            <a:r>
              <a:rPr lang="th-TH" b="1" dirty="0">
                <a:latin typeface="Angsana New" pitchFamily="18" charset="-34"/>
              </a:rPr>
              <a:t>    หรือกดปุ่ม F2  ที่คีย์บอร์ด</a:t>
            </a:r>
          </a:p>
        </p:txBody>
      </p:sp>
      <p:sp>
        <p:nvSpPr>
          <p:cNvPr id="177190" name="Rectangle 38"/>
          <p:cNvSpPr>
            <a:spLocks noChangeArrowheads="1"/>
          </p:cNvSpPr>
          <p:nvPr/>
        </p:nvSpPr>
        <p:spPr bwMode="auto">
          <a:xfrm>
            <a:off x="5507038" y="2741613"/>
            <a:ext cx="3390900" cy="13731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จะปรากฎเครื่องหมาย Cursor</a:t>
            </a:r>
          </a:p>
          <a:p>
            <a:r>
              <a:rPr lang="th-TH" b="1">
                <a:latin typeface="Angsana New" pitchFamily="18" charset="-34"/>
              </a:rPr>
              <a:t> เมื่อแก้ไขเสร็จ กดปุ่ม &lt;Enter&gt;  </a:t>
            </a:r>
            <a:br>
              <a:rPr lang="th-TH" b="1">
                <a:latin typeface="Angsana New" pitchFamily="18" charset="-34"/>
              </a:rPr>
            </a:br>
            <a:r>
              <a:rPr lang="th-TH" b="1">
                <a:latin typeface="Angsana New" pitchFamily="18" charset="-34"/>
              </a:rPr>
              <a:t> หรือคลิกเมาส์ที่ช่องเซลล์ใดก็ได้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</a:t>
            </a:r>
            <a:r>
              <a:rPr lang="en-US" sz="1400" b="1" dirty="0" smtClean="0">
                <a:latin typeface="Courier New" pitchFamily="49" charset="0"/>
              </a:rPr>
              <a:t>for</a:t>
            </a:r>
            <a:r>
              <a:rPr lang="th-TH" sz="1400" b="1" dirty="0" smtClean="0">
                <a:latin typeface="Courier New" pitchFamily="49" charset="0"/>
              </a:rPr>
              <a:t>  </a:t>
            </a:r>
            <a:r>
              <a:rPr lang="th-TH" sz="1400" b="1" dirty="0">
                <a:latin typeface="Courier New" pitchFamily="49" charset="0"/>
              </a:rPr>
              <a:t>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8194" name="Picture 2" descr="C:\Users\Ampa\Desktop\image18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088" y="2073275"/>
            <a:ext cx="3242150" cy="66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19046</TotalTime>
  <Words>555</Words>
  <Application>Microsoft Office PowerPoint</Application>
  <PresentationFormat>On-screen Show (4:3)</PresentationFormat>
  <Paragraphs>83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692</cp:revision>
  <dcterms:created xsi:type="dcterms:W3CDTF">2004-03-03T07:37:41Z</dcterms:created>
  <dcterms:modified xsi:type="dcterms:W3CDTF">2016-10-12T13:24:20Z</dcterms:modified>
</cp:coreProperties>
</file>