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00" r:id="rId3"/>
    <p:sldId id="303" r:id="rId4"/>
    <p:sldId id="304" r:id="rId5"/>
    <p:sldId id="305" r:id="rId6"/>
    <p:sldId id="306" r:id="rId7"/>
    <p:sldId id="307" r:id="rId8"/>
    <p:sldId id="316" r:id="rId9"/>
    <p:sldId id="308" r:id="rId10"/>
    <p:sldId id="309" r:id="rId11"/>
    <p:sldId id="310" r:id="rId12"/>
    <p:sldId id="311" r:id="rId13"/>
    <p:sldId id="312" r:id="rId14"/>
    <p:sldId id="314" r:id="rId15"/>
    <p:sldId id="315" r:id="rId16"/>
    <p:sldId id="317" r:id="rId17"/>
    <p:sldId id="302" r:id="rId18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00" autoAdjust="0"/>
    <p:restoredTop sz="97484" autoAdjust="0"/>
  </p:normalViewPr>
  <p:slideViewPr>
    <p:cSldViewPr snapToGrid="0">
      <p:cViewPr varScale="1">
        <p:scale>
          <a:sx n="70" d="100"/>
          <a:sy n="70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0A699E-C88E-4531-80EE-11B74493A76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680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E1C6BD-3925-4497-AE87-F3D0FC2906FF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5782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0A699E-C88E-4531-80EE-11B74493A762}" type="slidenum">
              <a:rPr lang="en-US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5509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8C4525-492B-4BF5-929B-9D0CC7597D0A}" type="slidenum">
              <a:rPr lang="en-US"/>
              <a:pPr/>
              <a:t>17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788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E92A2-E11B-4CE4-A73A-AB0247EAEF1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5182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542C6-9481-46D4-9760-A73BF1794D6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976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0F5C4-92E1-48DC-B124-8715AA38A1B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881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B7A85-F599-4EE6-8BF4-14AD72ABD02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214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CAE58-07FF-42BA-B54A-0319F0478DE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5318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64912-FA40-4E04-A8C4-42CC091949C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7600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B9D7B-109E-4C09-9ED7-586A96ED5A5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411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B15F-34E4-44F9-A93A-E52068852DCA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911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3F8BF-CA23-4F9C-9595-09DD0849B0D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490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5E41A-B973-4511-A4C7-CA6DDA91F7F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614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2E020-22E3-4B92-9839-3900C46F5B8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8944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928F8D-62CE-42AE-9774-1A0346267D4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85F0-3790-48A6-87ED-F195C3D3174E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5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1687220" y="3511550"/>
            <a:ext cx="577273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000" b="1" dirty="0">
                <a:solidFill>
                  <a:srgbClr val="990099"/>
                </a:solidFill>
              </a:rPr>
              <a:t> </a:t>
            </a:r>
            <a:r>
              <a:rPr lang="th-TH" sz="6000" b="1" dirty="0" smtClean="0">
                <a:solidFill>
                  <a:srgbClr val="990099"/>
                </a:solidFill>
              </a:rPr>
              <a:t>สร้างตาราง</a:t>
            </a:r>
            <a:r>
              <a:rPr lang="th-TH" sz="6000" b="1" dirty="0">
                <a:solidFill>
                  <a:srgbClr val="990099"/>
                </a:solidFill>
              </a:rPr>
              <a:t>และการ</a:t>
            </a:r>
            <a:r>
              <a:rPr lang="th-TH" sz="6000" b="1" dirty="0" smtClean="0">
                <a:solidFill>
                  <a:srgbClr val="990099"/>
                </a:solidFill>
              </a:rPr>
              <a:t>พิมพ์</a:t>
            </a:r>
            <a:br>
              <a:rPr lang="th-TH" sz="6000" b="1" dirty="0" smtClean="0">
                <a:solidFill>
                  <a:srgbClr val="990099"/>
                </a:solidFill>
              </a:rPr>
            </a:br>
            <a:r>
              <a:rPr lang="th-TH" sz="6000" b="1" dirty="0" smtClean="0">
                <a:solidFill>
                  <a:srgbClr val="990099"/>
                </a:solidFill>
              </a:rPr>
              <a:t>เอกสารออก</a:t>
            </a:r>
            <a:r>
              <a:rPr lang="th-TH" sz="6000" b="1" dirty="0">
                <a:solidFill>
                  <a:srgbClr val="990099"/>
                </a:solidFill>
              </a:rPr>
              <a:t>ทางเครื่องพิมพ์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C0DF2-98E8-48F6-A6B0-33410AC5F6D5}" type="slidenum">
              <a:rPr lang="en-US"/>
              <a:pPr/>
              <a:t>10</a:t>
            </a:fld>
            <a:endParaRPr lang="th-TH"/>
          </a:p>
        </p:txBody>
      </p:sp>
      <p:pic>
        <p:nvPicPr>
          <p:cNvPr id="161823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6" t="11526" r="46783" b="14479"/>
          <a:stretch>
            <a:fillRect/>
          </a:stretch>
        </p:blipFill>
        <p:spPr bwMode="auto">
          <a:xfrm>
            <a:off x="461963" y="1714500"/>
            <a:ext cx="434181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1796" name="AutoShape 4"/>
          <p:cNvSpPr>
            <a:spLocks noChangeArrowheads="1"/>
          </p:cNvSpPr>
          <p:nvPr/>
        </p:nvSpPr>
        <p:spPr bwMode="auto">
          <a:xfrm>
            <a:off x="2794000" y="631825"/>
            <a:ext cx="4179888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การปรับแต่งตาราง  (ต่อ)</a:t>
            </a:r>
          </a:p>
        </p:txBody>
      </p:sp>
      <p:sp>
        <p:nvSpPr>
          <p:cNvPr id="161808" name="Rectangle 16"/>
          <p:cNvSpPr>
            <a:spLocks noChangeArrowheads="1"/>
          </p:cNvSpPr>
          <p:nvPr/>
        </p:nvSpPr>
        <p:spPr bwMode="auto">
          <a:xfrm>
            <a:off x="593725" y="1184275"/>
            <a:ext cx="1839913" cy="519113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การเพิ่มเซลล์ใหม่</a:t>
            </a:r>
          </a:p>
        </p:txBody>
      </p:sp>
      <p:sp>
        <p:nvSpPr>
          <p:cNvPr id="161824" name="Rectangle 32"/>
          <p:cNvSpPr>
            <a:spLocks noChangeArrowheads="1"/>
          </p:cNvSpPr>
          <p:nvPr/>
        </p:nvSpPr>
        <p:spPr bwMode="auto">
          <a:xfrm>
            <a:off x="4656138" y="1857375"/>
            <a:ext cx="4487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 คลิกเมาส์วางเคอร์เซอร์เซลล์  แผ่นดิสก์เก็ต</a:t>
            </a:r>
          </a:p>
        </p:txBody>
      </p:sp>
      <p:sp>
        <p:nvSpPr>
          <p:cNvPr id="161825" name="Rectangle 33"/>
          <p:cNvSpPr>
            <a:spLocks noChangeArrowheads="1"/>
          </p:cNvSpPr>
          <p:nvPr/>
        </p:nvSpPr>
        <p:spPr bwMode="auto">
          <a:xfrm>
            <a:off x="4665663" y="2393950"/>
            <a:ext cx="4273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2. คลิกขวาปรากฎเมนู  แทรก--&gt;แทรกเซลล์</a:t>
            </a:r>
          </a:p>
        </p:txBody>
      </p:sp>
      <p:sp>
        <p:nvSpPr>
          <p:cNvPr id="161826" name="Rectangle 34"/>
          <p:cNvSpPr>
            <a:spLocks noChangeArrowheads="1"/>
          </p:cNvSpPr>
          <p:nvPr/>
        </p:nvSpPr>
        <p:spPr bwMode="auto">
          <a:xfrm>
            <a:off x="4676775" y="2974975"/>
            <a:ext cx="3419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3. ปรากฎหน้าต่าง  การแทรกเซลล์</a:t>
            </a:r>
          </a:p>
        </p:txBody>
      </p:sp>
      <p:sp>
        <p:nvSpPr>
          <p:cNvPr id="161827" name="Rectangle 35"/>
          <p:cNvSpPr>
            <a:spLocks noChangeArrowheads="1"/>
          </p:cNvSpPr>
          <p:nvPr/>
        </p:nvSpPr>
        <p:spPr bwMode="auto">
          <a:xfrm>
            <a:off x="4681538" y="3598863"/>
            <a:ext cx="3302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4. คลิกเลือกวงกลมเลื่อนเซลล์ลง </a:t>
            </a:r>
          </a:p>
        </p:txBody>
      </p:sp>
      <p:sp>
        <p:nvSpPr>
          <p:cNvPr id="161828" name="Rectangle 36"/>
          <p:cNvSpPr>
            <a:spLocks noChangeArrowheads="1"/>
          </p:cNvSpPr>
          <p:nvPr/>
        </p:nvSpPr>
        <p:spPr bwMode="auto">
          <a:xfrm>
            <a:off x="4672013" y="4222750"/>
            <a:ext cx="2024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คลิกที่ปุ่ม   ตกลง</a:t>
            </a:r>
          </a:p>
        </p:txBody>
      </p:sp>
      <p:sp>
        <p:nvSpPr>
          <p:cNvPr id="161829" name="Rectangle 37"/>
          <p:cNvSpPr>
            <a:spLocks noChangeArrowheads="1"/>
          </p:cNvSpPr>
          <p:nvPr/>
        </p:nvSpPr>
        <p:spPr bwMode="auto">
          <a:xfrm>
            <a:off x="4689475" y="4846638"/>
            <a:ext cx="3863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ข้อความจะถูกเลื่อนลง เพิ่มเซลล์ใหม่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CF592-F984-4144-BCB7-080D39ECF303}" type="slidenum">
              <a:rPr lang="en-US"/>
              <a:pPr/>
              <a:t>11</a:t>
            </a:fld>
            <a:endParaRPr lang="th-TH"/>
          </a:p>
        </p:txBody>
      </p:sp>
      <p:sp>
        <p:nvSpPr>
          <p:cNvPr id="162820" name="AutoShape 4"/>
          <p:cNvSpPr>
            <a:spLocks noChangeArrowheads="1"/>
          </p:cNvSpPr>
          <p:nvPr/>
        </p:nvSpPr>
        <p:spPr bwMode="auto">
          <a:xfrm>
            <a:off x="1981200" y="63023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การลบเซลล์ด้วยเมนูคำสั่ง</a:t>
            </a:r>
          </a:p>
        </p:txBody>
      </p:sp>
      <p:pic>
        <p:nvPicPr>
          <p:cNvPr id="16284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3" t="13521" r="40599" b="16771"/>
          <a:stretch>
            <a:fillRect/>
          </a:stretch>
        </p:blipFill>
        <p:spPr bwMode="auto">
          <a:xfrm>
            <a:off x="363538" y="1331913"/>
            <a:ext cx="5122862" cy="531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2845" name="Rectangle 29"/>
          <p:cNvSpPr>
            <a:spLocks noChangeArrowheads="1"/>
          </p:cNvSpPr>
          <p:nvPr/>
        </p:nvSpPr>
        <p:spPr bwMode="auto">
          <a:xfrm>
            <a:off x="5461000" y="1658938"/>
            <a:ext cx="260826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เลือกเซลล์ที่ต้องการลบ</a:t>
            </a:r>
          </a:p>
        </p:txBody>
      </p:sp>
      <p:sp>
        <p:nvSpPr>
          <p:cNvPr id="162846" name="Rectangle 30"/>
          <p:cNvSpPr>
            <a:spLocks noChangeArrowheads="1"/>
          </p:cNvSpPr>
          <p:nvPr/>
        </p:nvSpPr>
        <p:spPr bwMode="auto">
          <a:xfrm>
            <a:off x="5430838" y="2241550"/>
            <a:ext cx="259873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คลิกขวา เลือก ลบเซลล์</a:t>
            </a:r>
          </a:p>
        </p:txBody>
      </p:sp>
      <p:sp>
        <p:nvSpPr>
          <p:cNvPr id="162847" name="Rectangle 31"/>
          <p:cNvSpPr>
            <a:spLocks noChangeArrowheads="1"/>
          </p:cNvSpPr>
          <p:nvPr/>
        </p:nvSpPr>
        <p:spPr bwMode="auto">
          <a:xfrm>
            <a:off x="5472113" y="2820988"/>
            <a:ext cx="316547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ปรากฎหน้าต่าง  การลบเซลล์</a:t>
            </a:r>
          </a:p>
        </p:txBody>
      </p:sp>
      <p:sp>
        <p:nvSpPr>
          <p:cNvPr id="162848" name="Rectangle 32"/>
          <p:cNvSpPr>
            <a:spLocks noChangeArrowheads="1"/>
          </p:cNvSpPr>
          <p:nvPr/>
        </p:nvSpPr>
        <p:spPr bwMode="auto">
          <a:xfrm>
            <a:off x="5443538" y="3328988"/>
            <a:ext cx="298608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4. เลือกเลื่อนเซลล์ไปทางซ้าย </a:t>
            </a:r>
          </a:p>
        </p:txBody>
      </p:sp>
      <p:sp>
        <p:nvSpPr>
          <p:cNvPr id="162849" name="Rectangle 33"/>
          <p:cNvSpPr>
            <a:spLocks noChangeArrowheads="1"/>
          </p:cNvSpPr>
          <p:nvPr/>
        </p:nvSpPr>
        <p:spPr bwMode="auto">
          <a:xfrm>
            <a:off x="5480050" y="3881438"/>
            <a:ext cx="20796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5. คลิกที่ปุ่ม   ตกลง </a:t>
            </a:r>
          </a:p>
        </p:txBody>
      </p:sp>
      <p:sp>
        <p:nvSpPr>
          <p:cNvPr id="162850" name="Rectangle 34"/>
          <p:cNvSpPr>
            <a:spLocks noChangeArrowheads="1"/>
          </p:cNvSpPr>
          <p:nvPr/>
        </p:nvSpPr>
        <p:spPr bwMode="auto">
          <a:xfrm>
            <a:off x="3508375" y="5695950"/>
            <a:ext cx="4948238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6. เซลล์ที่เลือกจะถูกลบ เลื่อนด้านขวามาด้านซ้าย 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BC88-5B05-4F55-89D4-3C4ACADC6C70}" type="slidenum">
              <a:rPr lang="en-US"/>
              <a:pPr/>
              <a:t>12</a:t>
            </a:fld>
            <a:endParaRPr lang="th-TH"/>
          </a:p>
        </p:txBody>
      </p:sp>
      <p:pic>
        <p:nvPicPr>
          <p:cNvPr id="163865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8" t="52562" r="42851" b="26480"/>
          <a:stretch>
            <a:fillRect/>
          </a:stretch>
        </p:blipFill>
        <p:spPr bwMode="auto">
          <a:xfrm>
            <a:off x="4122738" y="1204913"/>
            <a:ext cx="426720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44" name="AutoShape 4"/>
          <p:cNvSpPr>
            <a:spLocks noChangeArrowheads="1"/>
          </p:cNvSpPr>
          <p:nvPr/>
        </p:nvSpPr>
        <p:spPr bwMode="auto">
          <a:xfrm>
            <a:off x="1663700" y="61753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การรวมเซลล์หรือผสานเซลล์ </a:t>
            </a:r>
          </a:p>
        </p:txBody>
      </p:sp>
      <p:pic>
        <p:nvPicPr>
          <p:cNvPr id="163864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9" t="12187" r="57617" b="12563"/>
          <a:stretch>
            <a:fillRect/>
          </a:stretch>
        </p:blipFill>
        <p:spPr bwMode="auto">
          <a:xfrm>
            <a:off x="461963" y="1422400"/>
            <a:ext cx="3470275" cy="513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66" name="Rectangle 26"/>
          <p:cNvSpPr>
            <a:spLocks noChangeArrowheads="1"/>
          </p:cNvSpPr>
          <p:nvPr/>
        </p:nvSpPr>
        <p:spPr bwMode="auto">
          <a:xfrm>
            <a:off x="4143375" y="2970213"/>
            <a:ext cx="42433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เลือกกลุ่มเซลล์ 2  เซลล์ที่ต้องการรวมกัน</a:t>
            </a:r>
          </a:p>
        </p:txBody>
      </p:sp>
      <p:sp>
        <p:nvSpPr>
          <p:cNvPr id="163867" name="Rectangle 27"/>
          <p:cNvSpPr>
            <a:spLocks noChangeArrowheads="1"/>
          </p:cNvSpPr>
          <p:nvPr/>
        </p:nvSpPr>
        <p:spPr bwMode="auto">
          <a:xfrm>
            <a:off x="4133850" y="3459163"/>
            <a:ext cx="2611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คลิกขวาปรากฎเมนูลัด </a:t>
            </a:r>
          </a:p>
        </p:txBody>
      </p:sp>
      <p:sp>
        <p:nvSpPr>
          <p:cNvPr id="163868" name="Rectangle 28"/>
          <p:cNvSpPr>
            <a:spLocks noChangeArrowheads="1"/>
          </p:cNvSpPr>
          <p:nvPr/>
        </p:nvSpPr>
        <p:spPr bwMode="auto">
          <a:xfrm>
            <a:off x="4149725" y="3981450"/>
            <a:ext cx="2613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เลือกผสานเซลล์   หรือ </a:t>
            </a:r>
          </a:p>
        </p:txBody>
      </p:sp>
      <p:sp>
        <p:nvSpPr>
          <p:cNvPr id="163869" name="Rectangle 29"/>
          <p:cNvSpPr>
            <a:spLocks noChangeArrowheads="1"/>
          </p:cNvSpPr>
          <p:nvPr/>
        </p:nvSpPr>
        <p:spPr bwMode="auto">
          <a:xfrm>
            <a:off x="4151313" y="4533900"/>
            <a:ext cx="34671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4. คลิกเมนู  เค้าโครง--&gt;ผสานเซลล์</a:t>
            </a:r>
          </a:p>
        </p:txBody>
      </p:sp>
      <p:sp>
        <p:nvSpPr>
          <p:cNvPr id="163870" name="Rectangle 30"/>
          <p:cNvSpPr>
            <a:spLocks noChangeArrowheads="1"/>
          </p:cNvSpPr>
          <p:nvPr/>
        </p:nvSpPr>
        <p:spPr bwMode="auto">
          <a:xfrm>
            <a:off x="4165600" y="5143500"/>
            <a:ext cx="3816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5. คลิกเมนู เค้าโครง--&gt;คลิกปุ่มกึ่งกลาง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D5616-C94C-46A8-AAC0-EC754AB844B6}" type="slidenum">
              <a:rPr lang="en-US"/>
              <a:pPr/>
              <a:t>13</a:t>
            </a:fld>
            <a:endParaRPr lang="th-TH"/>
          </a:p>
        </p:txBody>
      </p:sp>
      <p:sp>
        <p:nvSpPr>
          <p:cNvPr id="164868" name="AutoShape 4"/>
          <p:cNvSpPr>
            <a:spLocks noChangeArrowheads="1"/>
          </p:cNvSpPr>
          <p:nvPr/>
        </p:nvSpPr>
        <p:spPr bwMode="auto">
          <a:xfrm>
            <a:off x="2201863" y="587375"/>
            <a:ext cx="539750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การแยกเซลล์ </a:t>
            </a:r>
          </a:p>
        </p:txBody>
      </p:sp>
      <p:pic>
        <p:nvPicPr>
          <p:cNvPr id="164897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6" t="17334" r="37148" b="14667"/>
          <a:stretch>
            <a:fillRect/>
          </a:stretch>
        </p:blipFill>
        <p:spPr bwMode="auto">
          <a:xfrm>
            <a:off x="508000" y="1346200"/>
            <a:ext cx="3729038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898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 t="20563" r="12500" b="47438"/>
          <a:stretch>
            <a:fillRect/>
          </a:stretch>
        </p:blipFill>
        <p:spPr bwMode="auto">
          <a:xfrm>
            <a:off x="3876675" y="5075238"/>
            <a:ext cx="4251325" cy="110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899" name="Rectangle 35"/>
          <p:cNvSpPr>
            <a:spLocks noChangeArrowheads="1"/>
          </p:cNvSpPr>
          <p:nvPr/>
        </p:nvSpPr>
        <p:spPr bwMode="auto">
          <a:xfrm>
            <a:off x="4383088" y="1428750"/>
            <a:ext cx="3211512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เลือกเซลล์ที่ต้องการแยกเซลล์</a:t>
            </a:r>
          </a:p>
        </p:txBody>
      </p:sp>
      <p:sp>
        <p:nvSpPr>
          <p:cNvPr id="164900" name="Rectangle 36"/>
          <p:cNvSpPr>
            <a:spLocks noChangeArrowheads="1"/>
          </p:cNvSpPr>
          <p:nvPr/>
        </p:nvSpPr>
        <p:spPr bwMode="auto">
          <a:xfrm>
            <a:off x="4394200" y="1965325"/>
            <a:ext cx="2611438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คลิกขวาปรากฎเมนูลัด </a:t>
            </a:r>
          </a:p>
        </p:txBody>
      </p:sp>
      <p:sp>
        <p:nvSpPr>
          <p:cNvPr id="164901" name="Rectangle 37"/>
          <p:cNvSpPr>
            <a:spLocks noChangeArrowheads="1"/>
          </p:cNvSpPr>
          <p:nvPr/>
        </p:nvSpPr>
        <p:spPr bwMode="auto">
          <a:xfrm>
            <a:off x="4387850" y="2503488"/>
            <a:ext cx="232886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เลือกแยกเซลล์  หรือ</a:t>
            </a:r>
          </a:p>
        </p:txBody>
      </p:sp>
      <p:sp>
        <p:nvSpPr>
          <p:cNvPr id="164902" name="Rectangle 38"/>
          <p:cNvSpPr>
            <a:spLocks noChangeArrowheads="1"/>
          </p:cNvSpPr>
          <p:nvPr/>
        </p:nvSpPr>
        <p:spPr bwMode="auto">
          <a:xfrm>
            <a:off x="4381500" y="2982913"/>
            <a:ext cx="33004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4. คลิกเมนู  เค้าโครง--&gt;แยกเซลล์</a:t>
            </a:r>
          </a:p>
        </p:txBody>
      </p:sp>
      <p:sp>
        <p:nvSpPr>
          <p:cNvPr id="164903" name="Rectangle 39"/>
          <p:cNvSpPr>
            <a:spLocks noChangeArrowheads="1"/>
          </p:cNvSpPr>
          <p:nvPr/>
        </p:nvSpPr>
        <p:spPr bwMode="auto">
          <a:xfrm>
            <a:off x="4413250" y="3440113"/>
            <a:ext cx="3338513" cy="1373187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5. ปรากฎหน้าต่างการแยกเซลล์</a:t>
            </a:r>
          </a:p>
          <a:p>
            <a:r>
              <a:rPr lang="th-TH" b="1">
                <a:latin typeface="Angsana New" pitchFamily="18" charset="-34"/>
              </a:rPr>
              <a:t>    จำนวนคอลัมน์:   2</a:t>
            </a:r>
          </a:p>
          <a:p>
            <a:r>
              <a:rPr lang="th-TH" b="1">
                <a:latin typeface="Angsana New" pitchFamily="18" charset="-34"/>
              </a:rPr>
              <a:t>    จำนวนแถว:         1</a:t>
            </a:r>
          </a:p>
        </p:txBody>
      </p:sp>
      <p:sp>
        <p:nvSpPr>
          <p:cNvPr id="164904" name="Rectangle 40"/>
          <p:cNvSpPr>
            <a:spLocks noChangeArrowheads="1"/>
          </p:cNvSpPr>
          <p:nvPr/>
        </p:nvSpPr>
        <p:spPr bwMode="auto">
          <a:xfrm>
            <a:off x="4410075" y="4592638"/>
            <a:ext cx="14335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6. คลิก ตกลง</a:t>
            </a:r>
          </a:p>
        </p:txBody>
      </p:sp>
      <p:sp>
        <p:nvSpPr>
          <p:cNvPr id="164905" name="Rectangle 41"/>
          <p:cNvSpPr>
            <a:spLocks noChangeArrowheads="1"/>
          </p:cNvSpPr>
          <p:nvPr/>
        </p:nvSpPr>
        <p:spPr bwMode="auto">
          <a:xfrm>
            <a:off x="3916363" y="5854700"/>
            <a:ext cx="2971800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7. เซลล์จะถูกแยกเป็น 2 เซลล์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4A28A-9266-413A-AA06-DE7CBDB15D93}" type="slidenum">
              <a:rPr lang="en-US"/>
              <a:pPr/>
              <a:t>14</a:t>
            </a:fld>
            <a:endParaRPr lang="th-TH"/>
          </a:p>
        </p:txBody>
      </p:sp>
      <p:sp>
        <p:nvSpPr>
          <p:cNvPr id="166917" name="AutoShape 5"/>
          <p:cNvSpPr>
            <a:spLocks noChangeArrowheads="1"/>
          </p:cNvSpPr>
          <p:nvPr/>
        </p:nvSpPr>
        <p:spPr bwMode="auto">
          <a:xfrm>
            <a:off x="1851025" y="588963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การแสดงตัวอย่างก่อนพิมพ์</a:t>
            </a:r>
          </a:p>
        </p:txBody>
      </p:sp>
      <p:pic>
        <p:nvPicPr>
          <p:cNvPr id="166947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9" t="9541" r="51668" b="11438"/>
          <a:stretch>
            <a:fillRect/>
          </a:stretch>
        </p:blipFill>
        <p:spPr bwMode="auto">
          <a:xfrm>
            <a:off x="493713" y="1376363"/>
            <a:ext cx="3679825" cy="530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6948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2" t="25902" r="50598" b="47626"/>
          <a:stretch>
            <a:fillRect/>
          </a:stretch>
        </p:blipFill>
        <p:spPr bwMode="auto">
          <a:xfrm>
            <a:off x="4600575" y="5075238"/>
            <a:ext cx="3470275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6949" name="Rectangle 37"/>
          <p:cNvSpPr>
            <a:spLocks noChangeArrowheads="1"/>
          </p:cNvSpPr>
          <p:nvPr/>
        </p:nvSpPr>
        <p:spPr bwMode="auto">
          <a:xfrm>
            <a:off x="4200525" y="1314450"/>
            <a:ext cx="3943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เปิดเอกสารที่ต้องการพิมพ์บนหน้าจอ</a:t>
            </a:r>
          </a:p>
        </p:txBody>
      </p:sp>
      <p:sp>
        <p:nvSpPr>
          <p:cNvPr id="166950" name="Rectangle 38"/>
          <p:cNvSpPr>
            <a:spLocks noChangeArrowheads="1"/>
          </p:cNvSpPr>
          <p:nvPr/>
        </p:nvSpPr>
        <p:spPr bwMode="auto">
          <a:xfrm>
            <a:off x="4208463" y="1765300"/>
            <a:ext cx="2790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คลิกปุ่ม Office --&gt; พิมพ์ </a:t>
            </a:r>
          </a:p>
        </p:txBody>
      </p:sp>
      <p:sp>
        <p:nvSpPr>
          <p:cNvPr id="166951" name="Rectangle 39"/>
          <p:cNvSpPr>
            <a:spLocks noChangeArrowheads="1"/>
          </p:cNvSpPr>
          <p:nvPr/>
        </p:nvSpPr>
        <p:spPr bwMode="auto">
          <a:xfrm>
            <a:off x="4208463" y="2243138"/>
            <a:ext cx="3140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คลิก แสดงตัวอย่างก่อนพิมพ์</a:t>
            </a:r>
          </a:p>
        </p:txBody>
      </p:sp>
      <p:sp>
        <p:nvSpPr>
          <p:cNvPr id="166952" name="Rectangle 40"/>
          <p:cNvSpPr>
            <a:spLocks noChangeArrowheads="1"/>
          </p:cNvSpPr>
          <p:nvPr/>
        </p:nvSpPr>
        <p:spPr bwMode="auto">
          <a:xfrm>
            <a:off x="4200525" y="2722563"/>
            <a:ext cx="4135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4. ปรากฎหน้าต่างแสดงตัวอย่างก่อนพิมพ์</a:t>
            </a:r>
          </a:p>
        </p:txBody>
      </p:sp>
      <p:sp>
        <p:nvSpPr>
          <p:cNvPr id="166953" name="Rectangle 41"/>
          <p:cNvSpPr>
            <a:spLocks noChangeArrowheads="1"/>
          </p:cNvSpPr>
          <p:nvPr/>
        </p:nvSpPr>
        <p:spPr bwMode="auto">
          <a:xfrm>
            <a:off x="4186238" y="3194050"/>
            <a:ext cx="49577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5. คลิกเมาส์รูป         แว่นขยายมีเครื่องหมายบวก</a:t>
            </a:r>
          </a:p>
          <a:p>
            <a:r>
              <a:rPr lang="th-TH" b="1">
                <a:latin typeface="Angsana New" pitchFamily="18" charset="-34"/>
              </a:rPr>
              <a:t>     เพื่อขยายเอกสารบริเวณที่ต้องการขยาย</a:t>
            </a:r>
          </a:p>
        </p:txBody>
      </p:sp>
      <p:pic>
        <p:nvPicPr>
          <p:cNvPr id="166954" name="Picture 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3213100"/>
            <a:ext cx="32385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6955" name="Rectangle 43"/>
          <p:cNvSpPr>
            <a:spLocks noChangeArrowheads="1"/>
          </p:cNvSpPr>
          <p:nvPr/>
        </p:nvSpPr>
        <p:spPr bwMode="auto">
          <a:xfrm>
            <a:off x="4170363" y="4102100"/>
            <a:ext cx="48275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6. คลิกเมาส์รูป        แว่นขยายมีเครื่องหมายลบ  </a:t>
            </a:r>
            <a:br>
              <a:rPr lang="th-TH" b="1">
                <a:latin typeface="Angsana New" pitchFamily="18" charset="-34"/>
              </a:rPr>
            </a:br>
            <a:r>
              <a:rPr lang="th-TH" b="1">
                <a:latin typeface="Angsana New" pitchFamily="18" charset="-34"/>
              </a:rPr>
              <a:t>    เพื่อย่อเอกสารบริเวณที่ต้องการย่อ</a:t>
            </a:r>
          </a:p>
        </p:txBody>
      </p:sp>
      <p:pic>
        <p:nvPicPr>
          <p:cNvPr id="166956" name="Picture 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75" y="4083050"/>
            <a:ext cx="4349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8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A8BD-97A6-4070-8AD4-56D7246A8DEB}" type="slidenum">
              <a:rPr lang="en-US"/>
              <a:pPr/>
              <a:t>15</a:t>
            </a:fld>
            <a:endParaRPr lang="th-TH"/>
          </a:p>
        </p:txBody>
      </p:sp>
      <p:sp>
        <p:nvSpPr>
          <p:cNvPr id="169988" name="AutoShape 4"/>
          <p:cNvSpPr>
            <a:spLocks noChangeArrowheads="1"/>
          </p:cNvSpPr>
          <p:nvPr/>
        </p:nvSpPr>
        <p:spPr bwMode="auto">
          <a:xfrm>
            <a:off x="1836738" y="617538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การพิมพ์เอกสารออกทางเครื่องพิมพ์</a:t>
            </a:r>
          </a:p>
        </p:txBody>
      </p:sp>
      <p:pic>
        <p:nvPicPr>
          <p:cNvPr id="170038" name="Picture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4" t="10292" r="52852" b="10854"/>
          <a:stretch>
            <a:fillRect/>
          </a:stretch>
        </p:blipFill>
        <p:spPr bwMode="auto">
          <a:xfrm>
            <a:off x="654050" y="1462088"/>
            <a:ext cx="3440113" cy="519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0039" name="Rectangle 55"/>
          <p:cNvSpPr>
            <a:spLocks noChangeArrowheads="1"/>
          </p:cNvSpPr>
          <p:nvPr/>
        </p:nvSpPr>
        <p:spPr bwMode="auto">
          <a:xfrm>
            <a:off x="4183063" y="1587500"/>
            <a:ext cx="3460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1. คลิกปุ่ม Office --&gt;พิมพ์--&gt;พิมพ์ </a:t>
            </a:r>
          </a:p>
        </p:txBody>
      </p:sp>
      <p:sp>
        <p:nvSpPr>
          <p:cNvPr id="170040" name="Rectangle 56"/>
          <p:cNvSpPr>
            <a:spLocks noChangeArrowheads="1"/>
          </p:cNvSpPr>
          <p:nvPr/>
        </p:nvSpPr>
        <p:spPr bwMode="auto">
          <a:xfrm>
            <a:off x="4187825" y="2068513"/>
            <a:ext cx="2865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2. ปรากฎหน้าต่าง การพิมพ์</a:t>
            </a:r>
          </a:p>
        </p:txBody>
      </p:sp>
      <p:sp>
        <p:nvSpPr>
          <p:cNvPr id="170041" name="Rectangle 57"/>
          <p:cNvSpPr>
            <a:spLocks noChangeArrowheads="1"/>
          </p:cNvSpPr>
          <p:nvPr/>
        </p:nvSpPr>
        <p:spPr bwMode="auto">
          <a:xfrm>
            <a:off x="4210050" y="2503488"/>
            <a:ext cx="4919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3. กำหนดค่าเครื่องพิมพ์ เลือกชื่อ ยี่ห้อเครื่องพิมพ์</a:t>
            </a:r>
          </a:p>
        </p:txBody>
      </p:sp>
      <p:sp>
        <p:nvSpPr>
          <p:cNvPr id="170042" name="Rectangle 58"/>
          <p:cNvSpPr>
            <a:spLocks noChangeArrowheads="1"/>
          </p:cNvSpPr>
          <p:nvPr/>
        </p:nvSpPr>
        <p:spPr bwMode="auto">
          <a:xfrm>
            <a:off x="4222750" y="2981325"/>
            <a:ext cx="2382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/>
              <a:t>4. กำหนดช่วงของหน้า</a:t>
            </a:r>
          </a:p>
        </p:txBody>
      </p:sp>
      <p:sp>
        <p:nvSpPr>
          <p:cNvPr id="170043" name="Rectangle 59"/>
          <p:cNvSpPr>
            <a:spLocks noChangeArrowheads="1"/>
          </p:cNvSpPr>
          <p:nvPr/>
        </p:nvSpPr>
        <p:spPr bwMode="auto">
          <a:xfrm>
            <a:off x="4622800" y="3435350"/>
            <a:ext cx="38608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>
                <a:latin typeface="Angsana New" pitchFamily="18" charset="-34"/>
              </a:rPr>
              <a:t>ทั้งหมด    พิมพ์ทุก ๆ หน้าของเอกสาร</a:t>
            </a:r>
          </a:p>
          <a:p>
            <a:r>
              <a:rPr lang="th-TH" sz="2400">
                <a:latin typeface="Angsana New" pitchFamily="18" charset="-34"/>
              </a:rPr>
              <a:t>ปัจจุบัน  พิมพ์หน้าที่มีเคอร์เซอร์อยู่ 1 หน้า</a:t>
            </a:r>
          </a:p>
          <a:p>
            <a:r>
              <a:rPr lang="th-TH" sz="2400">
                <a:latin typeface="Angsana New" pitchFamily="18" charset="-34"/>
              </a:rPr>
              <a:t>หน้า  พิมพ์เอกสารโดยกำหนดเลขหน้าเช่น</a:t>
            </a:r>
          </a:p>
          <a:p>
            <a:r>
              <a:rPr lang="th-TH" sz="2400">
                <a:latin typeface="Angsana New" pitchFamily="18" charset="-34"/>
              </a:rPr>
              <a:t>1, 3, 5-12 (พิมพ์เฉพาะหน้า 1 หน้า 3 และ</a:t>
            </a:r>
          </a:p>
          <a:p>
            <a:r>
              <a:rPr lang="th-TH" sz="2400">
                <a:latin typeface="Angsana New" pitchFamily="18" charset="-34"/>
              </a:rPr>
              <a:t>พิมพ์หน้า 5 จนถึงหน้า 12</a:t>
            </a:r>
          </a:p>
        </p:txBody>
      </p:sp>
      <p:pic>
        <p:nvPicPr>
          <p:cNvPr id="170044" name="Picture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3513138"/>
            <a:ext cx="1905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0045" name="Picture 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910013"/>
            <a:ext cx="17145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0046" name="Picture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257675"/>
            <a:ext cx="17145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0047" name="Rectangle 63"/>
          <p:cNvSpPr>
            <a:spLocks noChangeArrowheads="1"/>
          </p:cNvSpPr>
          <p:nvPr/>
        </p:nvSpPr>
        <p:spPr bwMode="auto">
          <a:xfrm>
            <a:off x="4221163" y="5260975"/>
            <a:ext cx="4332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5. จำนวนสำเนา    คือจำนวนชุดที่จะสั่งพิมพ์</a:t>
            </a:r>
          </a:p>
        </p:txBody>
      </p:sp>
      <p:sp>
        <p:nvSpPr>
          <p:cNvPr id="170048" name="Rectangle 64"/>
          <p:cNvSpPr>
            <a:spLocks noChangeArrowheads="1"/>
          </p:cNvSpPr>
          <p:nvPr/>
        </p:nvSpPr>
        <p:spPr bwMode="auto">
          <a:xfrm>
            <a:off x="4222750" y="5797550"/>
            <a:ext cx="3549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>
                <a:latin typeface="Angsana New" pitchFamily="18" charset="-34"/>
              </a:rPr>
              <a:t>6. คลิกปุ่ม ตกลง   (เพื่อทำการพิมพ์)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A8BD-97A6-4070-8AD4-56D7246A8DEB}" type="slidenum">
              <a:rPr lang="en-US"/>
              <a:pPr/>
              <a:t>16</a:t>
            </a:fld>
            <a:endParaRPr lang="th-TH"/>
          </a:p>
        </p:txBody>
      </p:sp>
      <p:sp>
        <p:nvSpPr>
          <p:cNvPr id="169988" name="AutoShape 4"/>
          <p:cNvSpPr>
            <a:spLocks noChangeArrowheads="1"/>
          </p:cNvSpPr>
          <p:nvPr/>
        </p:nvSpPr>
        <p:spPr bwMode="auto">
          <a:xfrm>
            <a:off x="1836738" y="617538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 </a:t>
            </a:r>
            <a:r>
              <a:rPr lang="th-TH" sz="4000" b="1" dirty="0" smtClean="0">
                <a:latin typeface="Angsana New" pitchFamily="18" charset="-34"/>
              </a:rPr>
              <a:t>การยกเลิกการสั่งพิมพ์เอกสาร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70039" name="Rectangle 55"/>
          <p:cNvSpPr>
            <a:spLocks noChangeArrowheads="1"/>
          </p:cNvSpPr>
          <p:nvPr/>
        </p:nvSpPr>
        <p:spPr bwMode="auto">
          <a:xfrm>
            <a:off x="4572000" y="1613756"/>
            <a:ext cx="4373313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 smtClean="0">
                <a:latin typeface="Angsana New" pitchFamily="18" charset="-34"/>
              </a:rPr>
              <a:t>1. ดับเบิ้ลคลิกไอคอนรูป         ที่ทาสก์บาร์</a:t>
            </a:r>
          </a:p>
          <a:p>
            <a:r>
              <a:rPr lang="th-TH" dirty="0" smtClean="0">
                <a:latin typeface="Angsana New" pitchFamily="18" charset="-34"/>
              </a:rPr>
              <a:t>2. คลิกขวาที่ไฟล์เอกสาร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คลิกที่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Cancel</a:t>
            </a:r>
          </a:p>
          <a:p>
            <a:r>
              <a:rPr lang="en-US" dirty="0" smtClean="0">
                <a:latin typeface="Angsana New" pitchFamily="18" charset="-34"/>
              </a:rPr>
              <a:t>3. </a:t>
            </a:r>
            <a:r>
              <a:rPr lang="th-TH" dirty="0" smtClean="0">
                <a:latin typeface="Angsana New" pitchFamily="18" charset="-34"/>
              </a:rPr>
              <a:t>ปรากฏหน้าต่างยืนยันการยกเลิกพิมพ์ไฟล์</a:t>
            </a:r>
          </a:p>
          <a:p>
            <a:r>
              <a:rPr lang="th-TH" dirty="0">
                <a:latin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</a:rPr>
              <a:t>   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</a:rPr>
              <a:t>คลิกที่ปุ่ม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</a:rPr>
              <a:t>Yes</a:t>
            </a:r>
          </a:p>
          <a:p>
            <a:r>
              <a:rPr lang="en-US" dirty="0" smtClean="0">
                <a:latin typeface="Angsana New" pitchFamily="18" charset="-34"/>
              </a:rPr>
              <a:t>4. </a:t>
            </a:r>
            <a:r>
              <a:rPr lang="th-TH" dirty="0" smtClean="0">
                <a:latin typeface="Angsana New" pitchFamily="18" charset="-34"/>
              </a:rPr>
              <a:t>ชื่อไฟล์ที่เลือกจะถูกลบออก</a:t>
            </a:r>
            <a:endParaRPr lang="th-TH" dirty="0">
              <a:latin typeface="Angsana New" pitchFamily="18" charset="-34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33" y="1587500"/>
            <a:ext cx="1161905" cy="342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12766"/>
          <a:stretch/>
        </p:blipFill>
        <p:spPr>
          <a:xfrm>
            <a:off x="572445" y="2150429"/>
            <a:ext cx="3768201" cy="13106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45" y="3532736"/>
            <a:ext cx="2964674" cy="10449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45" y="4649351"/>
            <a:ext cx="4491202" cy="15982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26265" y="1587500"/>
            <a:ext cx="319489" cy="342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392" y="1669577"/>
            <a:ext cx="426027" cy="41024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22175" y="1184614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08618" y="2866753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0503" y="416635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498" y="5104876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942877" y="4404091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422004" y="3092656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07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540-3499-4B7D-B491-E6CC5B3C95A1}" type="slidenum">
              <a:rPr lang="en-US"/>
              <a:pPr/>
              <a:t>17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5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4" name="Rectangle 14"/>
          <p:cNvSpPr>
            <a:spLocks noChangeArrowheads="1"/>
          </p:cNvSpPr>
          <p:nvPr/>
        </p:nvSpPr>
        <p:spPr bwMode="auto">
          <a:xfrm>
            <a:off x="1194222" y="3679825"/>
            <a:ext cx="677461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990099"/>
                </a:solidFill>
              </a:rPr>
              <a:t>สร้างตาราง</a:t>
            </a:r>
            <a:r>
              <a:rPr lang="th-TH" sz="6000" b="1" dirty="0">
                <a:solidFill>
                  <a:srgbClr val="990099"/>
                </a:solidFill>
              </a:rPr>
              <a:t>และการพิมพ์เอกสาร</a:t>
            </a:r>
          </a:p>
          <a:p>
            <a:pPr algn="ctr"/>
            <a:r>
              <a:rPr lang="th-TH" sz="6000" b="1" dirty="0">
                <a:solidFill>
                  <a:srgbClr val="990099"/>
                </a:solidFill>
              </a:rPr>
              <a:t>ออกทางเครื่องพิมพ์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36255-C3C5-4561-814F-50B4941D3829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1654969" y="891986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ส่วนประกอบของตาราง</a:t>
            </a:r>
          </a:p>
        </p:txBody>
      </p:sp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858838" y="1708150"/>
            <a:ext cx="5851525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เซลล์ </a:t>
            </a:r>
            <a:r>
              <a:rPr lang="en-US" b="1">
                <a:latin typeface="Angsana New" pitchFamily="18" charset="-34"/>
              </a:rPr>
              <a:t>(Cell)</a:t>
            </a:r>
            <a:r>
              <a:rPr lang="th-TH" b="1">
                <a:latin typeface="Angsana New" pitchFamily="18" charset="-34"/>
              </a:rPr>
              <a:t> คือช่องภายในตาราง </a:t>
            </a:r>
            <a:r>
              <a:rPr lang="en-US" b="1">
                <a:latin typeface="Angsana New" pitchFamily="18" charset="-34"/>
              </a:rPr>
              <a:t>1 </a:t>
            </a:r>
            <a:r>
              <a:rPr lang="th-TH" b="1">
                <a:latin typeface="Angsana New" pitchFamily="18" charset="-34"/>
              </a:rPr>
              <a:t>ช่อง คือ </a:t>
            </a:r>
            <a:r>
              <a:rPr lang="en-US" b="1">
                <a:latin typeface="Angsana New" pitchFamily="18" charset="-34"/>
              </a:rPr>
              <a:t>1 </a:t>
            </a:r>
            <a:r>
              <a:rPr lang="th-TH" b="1">
                <a:latin typeface="Angsana New" pitchFamily="18" charset="-34"/>
              </a:rPr>
              <a:t>เซลล์</a:t>
            </a:r>
          </a:p>
        </p:txBody>
      </p:sp>
      <p:sp>
        <p:nvSpPr>
          <p:cNvPr id="84022" name="Rectangle 54"/>
          <p:cNvSpPr>
            <a:spLocks noChangeArrowheads="1"/>
          </p:cNvSpPr>
          <p:nvPr/>
        </p:nvSpPr>
        <p:spPr bwMode="auto">
          <a:xfrm>
            <a:off x="4572000" y="4786266"/>
            <a:ext cx="400526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latin typeface="Angsana New" pitchFamily="18" charset="-34"/>
              </a:rPr>
              <a:t>3</a:t>
            </a:r>
            <a:r>
              <a:rPr lang="th-TH" b="1" dirty="0">
                <a:latin typeface="Angsana New" pitchFamily="18" charset="-34"/>
              </a:rPr>
              <a:t>. คอลัมน์ </a:t>
            </a:r>
            <a:r>
              <a:rPr lang="en-US" b="1" dirty="0">
                <a:latin typeface="Angsana New" pitchFamily="18" charset="-34"/>
              </a:rPr>
              <a:t>(Column)  </a:t>
            </a:r>
            <a:r>
              <a:rPr lang="th-TH" b="1" dirty="0">
                <a:latin typeface="Angsana New" pitchFamily="18" charset="-34"/>
              </a:rPr>
              <a:t>คือ แถวแนวตั้ง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6" name="Picture 2" descr="C:\Users\Ampa\Desktop\image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2325688"/>
            <a:ext cx="6667500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004" name="Rectangle 36"/>
          <p:cNvSpPr>
            <a:spLocks noChangeArrowheads="1"/>
          </p:cNvSpPr>
          <p:nvPr/>
        </p:nvSpPr>
        <p:spPr bwMode="auto">
          <a:xfrm>
            <a:off x="370125" y="4129326"/>
            <a:ext cx="3106737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2. แถว </a:t>
            </a:r>
            <a:r>
              <a:rPr lang="en-US" b="1" dirty="0">
                <a:latin typeface="Angsana New" pitchFamily="18" charset="-34"/>
              </a:rPr>
              <a:t>(Row) </a:t>
            </a:r>
            <a:r>
              <a:rPr lang="th-TH" b="1" dirty="0">
                <a:latin typeface="Angsana New" pitchFamily="18" charset="-34"/>
              </a:rPr>
              <a:t>คือแถวแนวนอน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mpa\Desktop\image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16" y="1870158"/>
            <a:ext cx="43910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F2930-6A94-4305-B680-FCD3D04BA3EC}" type="slidenum">
              <a:rPr lang="en-US"/>
              <a:pPr/>
              <a:t>3</a:t>
            </a:fld>
            <a:endParaRPr lang="th-TH"/>
          </a:p>
        </p:txBody>
      </p:sp>
      <p:sp>
        <p:nvSpPr>
          <p:cNvPr id="155653" name="AutoShape 5"/>
          <p:cNvSpPr>
            <a:spLocks noChangeArrowheads="1"/>
          </p:cNvSpPr>
          <p:nvPr/>
        </p:nvSpPr>
        <p:spPr bwMode="auto">
          <a:xfrm>
            <a:off x="1966913" y="630238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สร้างตารางได้หลายวิธี </a:t>
            </a:r>
          </a:p>
        </p:txBody>
      </p:sp>
      <p:sp>
        <p:nvSpPr>
          <p:cNvPr id="155665" name="Rectangle 17"/>
          <p:cNvSpPr>
            <a:spLocks noChangeArrowheads="1"/>
          </p:cNvSpPr>
          <p:nvPr/>
        </p:nvSpPr>
        <p:spPr bwMode="auto">
          <a:xfrm>
            <a:off x="648516" y="1290721"/>
            <a:ext cx="3717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200" b="1" dirty="0">
                <a:latin typeface="Angsana New" pitchFamily="18" charset="-34"/>
              </a:rPr>
              <a:t> วิธีที่ </a:t>
            </a:r>
            <a:r>
              <a:rPr lang="en-US" sz="3200" b="1" dirty="0">
                <a:latin typeface="Angsana New" pitchFamily="18" charset="-34"/>
              </a:rPr>
              <a:t>1 </a:t>
            </a:r>
            <a:r>
              <a:rPr lang="th-TH" sz="3200" b="1" dirty="0">
                <a:latin typeface="Angsana New" pitchFamily="18" charset="-34"/>
              </a:rPr>
              <a:t>สร้างตารางด้วยเมนูคำสั่ง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1" name="Picture 3" descr="C:\Users\Ampa\Desktop\image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01" y="4995825"/>
            <a:ext cx="3691753" cy="156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5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24"/>
          <a:stretch/>
        </p:blipFill>
        <p:spPr bwMode="auto">
          <a:xfrm>
            <a:off x="5039541" y="1393907"/>
            <a:ext cx="3132909" cy="349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mpa\Desktop\image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441" y="4995825"/>
            <a:ext cx="40100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mpa\Desktop\image5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7" y="1580439"/>
            <a:ext cx="47625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BDEA5-6753-490F-9611-9BCCA5AFC8E9}" type="slidenum">
              <a:rPr lang="en-US"/>
              <a:pPr/>
              <a:t>4</a:t>
            </a:fld>
            <a:endParaRPr lang="th-TH"/>
          </a:p>
        </p:txBody>
      </p:sp>
      <p:pic>
        <p:nvPicPr>
          <p:cNvPr id="156698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1" t="12938" r="36302" b="17334"/>
          <a:stretch>
            <a:fillRect/>
          </a:stretch>
        </p:blipFill>
        <p:spPr bwMode="auto">
          <a:xfrm>
            <a:off x="684213" y="2027238"/>
            <a:ext cx="4862512" cy="448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676" name="AutoShape 4"/>
          <p:cNvSpPr>
            <a:spLocks noChangeArrowheads="1"/>
          </p:cNvSpPr>
          <p:nvPr/>
        </p:nvSpPr>
        <p:spPr bwMode="auto">
          <a:xfrm>
            <a:off x="1792288" y="588963"/>
            <a:ext cx="5834062" cy="619125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สร้างตาราง (ต่อ)</a:t>
            </a:r>
          </a:p>
        </p:txBody>
      </p:sp>
      <p:sp>
        <p:nvSpPr>
          <p:cNvPr id="156678" name="Rectangle 6"/>
          <p:cNvSpPr>
            <a:spLocks noChangeArrowheads="1"/>
          </p:cNvSpPr>
          <p:nvPr/>
        </p:nvSpPr>
        <p:spPr bwMode="auto">
          <a:xfrm>
            <a:off x="511175" y="1452563"/>
            <a:ext cx="40528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 วิธีที่ </a:t>
            </a:r>
            <a:r>
              <a:rPr lang="en-US" sz="3200" b="1">
                <a:latin typeface="Angsana New" pitchFamily="18" charset="-34"/>
              </a:rPr>
              <a:t>2 </a:t>
            </a:r>
            <a:r>
              <a:rPr lang="th-TH" sz="3200" b="1">
                <a:latin typeface="Angsana New" pitchFamily="18" charset="-34"/>
              </a:rPr>
              <a:t>สร้างตารางด้วยปุ่มเครื่องมือ</a:t>
            </a:r>
          </a:p>
        </p:txBody>
      </p:sp>
      <p:pic>
        <p:nvPicPr>
          <p:cNvPr id="156692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1303338"/>
            <a:ext cx="411162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694" name="Rectangle 22"/>
          <p:cNvSpPr>
            <a:spLocks noChangeArrowheads="1"/>
          </p:cNvSpPr>
          <p:nvPr/>
        </p:nvSpPr>
        <p:spPr bwMode="auto">
          <a:xfrm>
            <a:off x="3052763" y="2070100"/>
            <a:ext cx="4354512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คลิกเมาส์วางเคอร์เซอร์ตำแหน่งที่ต้องการ</a:t>
            </a:r>
          </a:p>
          <a:p>
            <a:r>
              <a:rPr lang="th-TH" sz="2400" b="1">
                <a:latin typeface="Angsana New" pitchFamily="18" charset="-34"/>
              </a:rPr>
              <a:t>    คลิกที่ปุ่ม             แทรกตาราง</a:t>
            </a:r>
          </a:p>
        </p:txBody>
      </p:sp>
      <p:pic>
        <p:nvPicPr>
          <p:cNvPr id="156695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433638"/>
            <a:ext cx="323850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696" name="Rectangle 24"/>
          <p:cNvSpPr>
            <a:spLocks noChangeArrowheads="1"/>
          </p:cNvSpPr>
          <p:nvPr/>
        </p:nvSpPr>
        <p:spPr bwMode="auto">
          <a:xfrm>
            <a:off x="3052763" y="3003550"/>
            <a:ext cx="4398962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เลื่อนเมาส์วางที่ช่องตารางช่องแรก เลือกจำนวน</a:t>
            </a:r>
            <a:br>
              <a:rPr lang="th-TH" sz="2400" b="1">
                <a:latin typeface="Angsana New" pitchFamily="18" charset="-34"/>
              </a:rPr>
            </a:br>
            <a:r>
              <a:rPr lang="th-TH" sz="2400" b="1">
                <a:latin typeface="Angsana New" pitchFamily="18" charset="-34"/>
              </a:rPr>
              <a:t>   ตาราง 4 คอลัมน์  3 แถว คลิกช่องสุดท้าย</a:t>
            </a:r>
          </a:p>
        </p:txBody>
      </p:sp>
      <p:sp>
        <p:nvSpPr>
          <p:cNvPr id="156697" name="Rectangle 25"/>
          <p:cNvSpPr>
            <a:spLocks noChangeArrowheads="1"/>
          </p:cNvSpPr>
          <p:nvPr/>
        </p:nvSpPr>
        <p:spPr bwMode="auto">
          <a:xfrm>
            <a:off x="5548313" y="4432300"/>
            <a:ext cx="31813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จะได้ตารางแบบ 4 คอลัมน์  3  แถว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D0BB-1654-45B3-AA51-B180BBD1EC66}" type="slidenum">
              <a:rPr lang="en-US"/>
              <a:pPr/>
              <a:t>5</a:t>
            </a:fld>
            <a:endParaRPr lang="th-TH"/>
          </a:p>
        </p:txBody>
      </p:sp>
      <p:sp>
        <p:nvSpPr>
          <p:cNvPr id="157700" name="AutoShape 4"/>
          <p:cNvSpPr>
            <a:spLocks noChangeArrowheads="1"/>
          </p:cNvSpPr>
          <p:nvPr/>
        </p:nvSpPr>
        <p:spPr bwMode="auto">
          <a:xfrm>
            <a:off x="1401763" y="587375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สร้างตาราง (ต่อ)</a:t>
            </a:r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554038" y="1377950"/>
            <a:ext cx="6022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 วิธีที่ </a:t>
            </a:r>
            <a:r>
              <a:rPr lang="en-US" sz="3200" b="1">
                <a:latin typeface="Angsana New" pitchFamily="18" charset="-34"/>
              </a:rPr>
              <a:t>3 </a:t>
            </a:r>
            <a:r>
              <a:rPr lang="th-TH" sz="3200" b="1">
                <a:latin typeface="Angsana New" pitchFamily="18" charset="-34"/>
              </a:rPr>
              <a:t>สร้างตารางด้วยปุ่มเครื่องมือวาดตาราง             </a:t>
            </a:r>
          </a:p>
        </p:txBody>
      </p:sp>
      <p:pic>
        <p:nvPicPr>
          <p:cNvPr id="157712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73213"/>
            <a:ext cx="3492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724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1" t="8395" r="55002" b="7625"/>
          <a:stretch>
            <a:fillRect/>
          </a:stretch>
        </p:blipFill>
        <p:spPr bwMode="auto">
          <a:xfrm>
            <a:off x="739775" y="1970088"/>
            <a:ext cx="2986088" cy="454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725" name="Rectangle 29"/>
          <p:cNvSpPr>
            <a:spLocks noChangeArrowheads="1"/>
          </p:cNvSpPr>
          <p:nvPr/>
        </p:nvSpPr>
        <p:spPr bwMode="auto">
          <a:xfrm>
            <a:off x="2852738" y="2065338"/>
            <a:ext cx="1570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คลิกปุ่มตาราง </a:t>
            </a:r>
          </a:p>
        </p:txBody>
      </p:sp>
      <p:pic>
        <p:nvPicPr>
          <p:cNvPr id="157726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25" y="2033588"/>
            <a:ext cx="2857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727" name="Rectangle 31"/>
          <p:cNvSpPr>
            <a:spLocks noChangeArrowheads="1"/>
          </p:cNvSpPr>
          <p:nvPr/>
        </p:nvSpPr>
        <p:spPr bwMode="auto">
          <a:xfrm>
            <a:off x="2841625" y="2678113"/>
            <a:ext cx="1412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คลิกรายการ </a:t>
            </a:r>
          </a:p>
        </p:txBody>
      </p:sp>
      <p:pic>
        <p:nvPicPr>
          <p:cNvPr id="157728" name="Picture 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2711450"/>
            <a:ext cx="1360488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729" name="Rectangle 33"/>
          <p:cNvSpPr>
            <a:spLocks noChangeArrowheads="1"/>
          </p:cNvSpPr>
          <p:nvPr/>
        </p:nvSpPr>
        <p:spPr bwMode="auto">
          <a:xfrm>
            <a:off x="5526088" y="2646363"/>
            <a:ext cx="1836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 ตัวชี้เมาส์จะเป็นรูป </a:t>
            </a:r>
          </a:p>
        </p:txBody>
      </p:sp>
      <p:pic>
        <p:nvPicPr>
          <p:cNvPr id="157730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2601913"/>
            <a:ext cx="3683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731" name="Rectangle 35"/>
          <p:cNvSpPr>
            <a:spLocks noChangeArrowheads="1"/>
          </p:cNvSpPr>
          <p:nvPr/>
        </p:nvSpPr>
        <p:spPr bwMode="auto">
          <a:xfrm>
            <a:off x="3852863" y="3271838"/>
            <a:ext cx="2744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คลิกเมาส์แล้วลากบรรทัดแรก</a:t>
            </a:r>
          </a:p>
        </p:txBody>
      </p:sp>
      <p:sp>
        <p:nvSpPr>
          <p:cNvPr id="157732" name="Rectangle 36"/>
          <p:cNvSpPr>
            <a:spLocks noChangeArrowheads="1"/>
          </p:cNvSpPr>
          <p:nvPr/>
        </p:nvSpPr>
        <p:spPr bwMode="auto">
          <a:xfrm>
            <a:off x="3843338" y="3851275"/>
            <a:ext cx="2936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4. ลากเส้นแบ่งคอลัมน์  2  คอลัมน์</a:t>
            </a:r>
          </a:p>
        </p:txBody>
      </p:sp>
      <p:sp>
        <p:nvSpPr>
          <p:cNvPr id="157733" name="Rectangle 37"/>
          <p:cNvSpPr>
            <a:spLocks noChangeArrowheads="1"/>
          </p:cNvSpPr>
          <p:nvPr/>
        </p:nvSpPr>
        <p:spPr bwMode="auto">
          <a:xfrm>
            <a:off x="3865563" y="4389438"/>
            <a:ext cx="2293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5. ลากเส้นเพิ่มแถว  1 แถว</a:t>
            </a:r>
          </a:p>
        </p:txBody>
      </p:sp>
      <p:sp>
        <p:nvSpPr>
          <p:cNvPr id="157734" name="Rectangle 38"/>
          <p:cNvSpPr>
            <a:spLocks noChangeArrowheads="1"/>
          </p:cNvSpPr>
          <p:nvPr/>
        </p:nvSpPr>
        <p:spPr bwMode="auto">
          <a:xfrm>
            <a:off x="3868738" y="4941888"/>
            <a:ext cx="225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6. ลากเพิ่มแถวอีก  1  แถว</a:t>
            </a:r>
          </a:p>
        </p:txBody>
      </p:sp>
      <p:sp>
        <p:nvSpPr>
          <p:cNvPr id="157735" name="Rectangle 39"/>
          <p:cNvSpPr>
            <a:spLocks noChangeArrowheads="1"/>
          </p:cNvSpPr>
          <p:nvPr/>
        </p:nvSpPr>
        <p:spPr bwMode="auto">
          <a:xfrm>
            <a:off x="3856038" y="5448300"/>
            <a:ext cx="3484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7. จะได้ผลลัพธ์ ตาราง 3 คอลัมน์  3 แถว 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2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15999-BDEE-4143-92DD-7056E1600A14}" type="slidenum">
              <a:rPr lang="en-US"/>
              <a:pPr/>
              <a:t>6</a:t>
            </a:fld>
            <a:endParaRPr lang="th-TH"/>
          </a:p>
        </p:txBody>
      </p:sp>
      <p:sp>
        <p:nvSpPr>
          <p:cNvPr id="158724" name="AutoShape 4"/>
          <p:cNvSpPr>
            <a:spLocks noChangeArrowheads="1"/>
          </p:cNvSpPr>
          <p:nvPr/>
        </p:nvSpPr>
        <p:spPr bwMode="auto">
          <a:xfrm>
            <a:off x="1981200" y="63023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การปรับแต่งตาราง  </a:t>
            </a:r>
          </a:p>
        </p:txBody>
      </p:sp>
      <p:pic>
        <p:nvPicPr>
          <p:cNvPr id="158748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7" t="26645" r="55351" b="36375"/>
          <a:stretch>
            <a:fillRect/>
          </a:stretch>
        </p:blipFill>
        <p:spPr bwMode="auto">
          <a:xfrm>
            <a:off x="481013" y="2316163"/>
            <a:ext cx="4005262" cy="328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8749" name="Text Box 29"/>
          <p:cNvSpPr txBox="1">
            <a:spLocks noChangeArrowheads="1"/>
          </p:cNvSpPr>
          <p:nvPr/>
        </p:nvSpPr>
        <p:spPr bwMode="auto">
          <a:xfrm>
            <a:off x="1185863" y="1589088"/>
            <a:ext cx="15192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การเลือกเซลล์</a:t>
            </a:r>
          </a:p>
        </p:txBody>
      </p:sp>
      <p:sp>
        <p:nvSpPr>
          <p:cNvPr id="158751" name="Line 31"/>
          <p:cNvSpPr>
            <a:spLocks noChangeShapeType="1"/>
          </p:cNvSpPr>
          <p:nvPr/>
        </p:nvSpPr>
        <p:spPr bwMode="auto">
          <a:xfrm>
            <a:off x="1306513" y="1987550"/>
            <a:ext cx="1322387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58752" name="Rectangle 32"/>
          <p:cNvSpPr>
            <a:spLocks noChangeArrowheads="1"/>
          </p:cNvSpPr>
          <p:nvPr/>
        </p:nvSpPr>
        <p:spPr bwMode="auto">
          <a:xfrm>
            <a:off x="4478338" y="2300288"/>
            <a:ext cx="4040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นำเมาส์วางมุมล่างซ้ายของเซลล์ มีลูกศรสีดำ </a:t>
            </a:r>
          </a:p>
        </p:txBody>
      </p:sp>
      <p:sp>
        <p:nvSpPr>
          <p:cNvPr id="158753" name="Rectangle 33"/>
          <p:cNvSpPr>
            <a:spLocks noChangeArrowheads="1"/>
          </p:cNvSpPr>
          <p:nvPr/>
        </p:nvSpPr>
        <p:spPr bwMode="auto">
          <a:xfrm>
            <a:off x="4505325" y="2849563"/>
            <a:ext cx="2706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คลิกเลือกเซลล์ ให้มีแถบสีฟ้า</a:t>
            </a:r>
          </a:p>
        </p:txBody>
      </p:sp>
      <p:sp>
        <p:nvSpPr>
          <p:cNvPr id="158754" name="Rectangle 34"/>
          <p:cNvSpPr>
            <a:spLocks noChangeArrowheads="1"/>
          </p:cNvSpPr>
          <p:nvPr/>
        </p:nvSpPr>
        <p:spPr bwMode="auto">
          <a:xfrm>
            <a:off x="4572000" y="4324350"/>
            <a:ext cx="42243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นำเมาส์วางมุมล่างซ้ายของแถว  ลูกศรเอียงขวา </a:t>
            </a:r>
          </a:p>
          <a:p>
            <a:r>
              <a:rPr lang="th-TH" sz="2400" b="1">
                <a:latin typeface="Angsana New" pitchFamily="18" charset="-34"/>
              </a:rPr>
              <a:t>    แล้วคลิกเมาส์เลือกแถว</a:t>
            </a:r>
          </a:p>
        </p:txBody>
      </p:sp>
      <p:sp>
        <p:nvSpPr>
          <p:cNvPr id="158755" name="Rectangle 35"/>
          <p:cNvSpPr>
            <a:spLocks noChangeArrowheads="1"/>
          </p:cNvSpPr>
          <p:nvPr/>
        </p:nvSpPr>
        <p:spPr bwMode="auto">
          <a:xfrm>
            <a:off x="4551363" y="5202238"/>
            <a:ext cx="2492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จะปรากฎแถบสีฟ้าทั้งแถว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CEC1-1CAA-4D01-A220-2B8544C1185D}" type="slidenum">
              <a:rPr lang="en-US"/>
              <a:pPr/>
              <a:t>7</a:t>
            </a:fld>
            <a:endParaRPr lang="th-TH"/>
          </a:p>
        </p:txBody>
      </p:sp>
      <p:sp>
        <p:nvSpPr>
          <p:cNvPr id="159749" name="AutoShape 5"/>
          <p:cNvSpPr>
            <a:spLocks noChangeArrowheads="1"/>
          </p:cNvSpPr>
          <p:nvPr/>
        </p:nvSpPr>
        <p:spPr bwMode="auto">
          <a:xfrm>
            <a:off x="1952625" y="6445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การปรับแต่งตาราง  (ต่อ)</a:t>
            </a:r>
          </a:p>
        </p:txBody>
      </p:sp>
      <p:sp>
        <p:nvSpPr>
          <p:cNvPr id="159757" name="Rectangle 13"/>
          <p:cNvSpPr>
            <a:spLocks noChangeArrowheads="1"/>
          </p:cNvSpPr>
          <p:nvPr/>
        </p:nvSpPr>
        <p:spPr bwMode="auto">
          <a:xfrm>
            <a:off x="582613" y="1446213"/>
            <a:ext cx="1752600" cy="519112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การเลือกคอลัมน์</a:t>
            </a:r>
          </a:p>
        </p:txBody>
      </p:sp>
      <p:pic>
        <p:nvPicPr>
          <p:cNvPr id="159772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3" t="30876" r="55833" b="38083"/>
          <a:stretch>
            <a:fillRect/>
          </a:stretch>
        </p:blipFill>
        <p:spPr bwMode="auto">
          <a:xfrm>
            <a:off x="2422525" y="2041525"/>
            <a:ext cx="4505325" cy="30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9773" name="Rectangle 29"/>
          <p:cNvSpPr>
            <a:spLocks noChangeArrowheads="1"/>
          </p:cNvSpPr>
          <p:nvPr/>
        </p:nvSpPr>
        <p:spPr bwMode="auto">
          <a:xfrm>
            <a:off x="4346575" y="1922463"/>
            <a:ext cx="3543300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นำเมาส์วางด้านบนของคอลัมน์  </a:t>
            </a:r>
            <a:br>
              <a:rPr lang="th-TH" sz="2400" b="1">
                <a:latin typeface="Angsana New" pitchFamily="18" charset="-34"/>
              </a:rPr>
            </a:br>
            <a:r>
              <a:rPr lang="th-TH" sz="2400" b="1">
                <a:latin typeface="Angsana New" pitchFamily="18" charset="-34"/>
              </a:rPr>
              <a:t>    จะมีลูกศรสีดำ ให้คลิกเลือกคอลัมน์แรก</a:t>
            </a:r>
          </a:p>
        </p:txBody>
      </p:sp>
      <p:sp>
        <p:nvSpPr>
          <p:cNvPr id="159774" name="Rectangle 30"/>
          <p:cNvSpPr>
            <a:spLocks noChangeArrowheads="1"/>
          </p:cNvSpPr>
          <p:nvPr/>
        </p:nvSpPr>
        <p:spPr bwMode="auto">
          <a:xfrm>
            <a:off x="4352925" y="2963863"/>
            <a:ext cx="2786063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จะปรากฎแถบสีฟ้าทั้งคอลัมน์</a:t>
            </a:r>
          </a:p>
        </p:txBody>
      </p:sp>
      <p:sp>
        <p:nvSpPr>
          <p:cNvPr id="159775" name="Rectangle 31"/>
          <p:cNvSpPr>
            <a:spLocks noChangeArrowheads="1"/>
          </p:cNvSpPr>
          <p:nvPr/>
        </p:nvSpPr>
        <p:spPr bwMode="auto">
          <a:xfrm>
            <a:off x="2460625" y="5210175"/>
            <a:ext cx="5356225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หากต้องการหลายคอลัมน์  </a:t>
            </a:r>
          </a:p>
          <a:p>
            <a:r>
              <a:rPr lang="th-TH" sz="2400" b="1">
                <a:latin typeface="Angsana New" pitchFamily="18" charset="-34"/>
              </a:rPr>
              <a:t>   คลิกเมาส์ลากไปทางขวาจนถึงคอลัมน์สุดท้าย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0463-BDB8-48E7-BE42-808104712F48}" type="slidenum">
              <a:rPr lang="en-US"/>
              <a:pPr/>
              <a:t>8</a:t>
            </a:fld>
            <a:endParaRPr lang="th-TH"/>
          </a:p>
        </p:txBody>
      </p:sp>
      <p:sp>
        <p:nvSpPr>
          <p:cNvPr id="171012" name="AutoShape 4"/>
          <p:cNvSpPr>
            <a:spLocks noChangeArrowheads="1"/>
          </p:cNvSpPr>
          <p:nvPr/>
        </p:nvSpPr>
        <p:spPr bwMode="auto">
          <a:xfrm>
            <a:off x="1952625" y="644525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การปรับแต่งตาราง  (ต่อ)</a:t>
            </a: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582613" y="1446213"/>
            <a:ext cx="2581275" cy="519112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การเพิ่มแถวด้วยคีย์บอร์ด</a:t>
            </a:r>
          </a:p>
        </p:txBody>
      </p:sp>
      <p:pic>
        <p:nvPicPr>
          <p:cNvPr id="17101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9" t="26292" r="46185" b="30104"/>
          <a:stretch>
            <a:fillRect/>
          </a:stretch>
        </p:blipFill>
        <p:spPr bwMode="auto">
          <a:xfrm>
            <a:off x="1595438" y="2349500"/>
            <a:ext cx="5891212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4619625" y="1849438"/>
            <a:ext cx="4329113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วางเคอร์เซอร์อยู่ที่เซลล์สุดท้ายของตาราง</a:t>
            </a:r>
          </a:p>
        </p:txBody>
      </p:sp>
      <p:sp>
        <p:nvSpPr>
          <p:cNvPr id="171021" name="Rectangle 13"/>
          <p:cNvSpPr>
            <a:spLocks noChangeArrowheads="1"/>
          </p:cNvSpPr>
          <p:nvPr/>
        </p:nvSpPr>
        <p:spPr bwMode="auto">
          <a:xfrm>
            <a:off x="5272088" y="3822700"/>
            <a:ext cx="2859087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กดปุ่ม  &lt;Tab&gt; ที่คีย์บอร์ด</a:t>
            </a:r>
          </a:p>
        </p:txBody>
      </p:sp>
      <p:sp>
        <p:nvSpPr>
          <p:cNvPr id="171022" name="Rectangle 14"/>
          <p:cNvSpPr>
            <a:spLocks noChangeArrowheads="1"/>
          </p:cNvSpPr>
          <p:nvPr/>
        </p:nvSpPr>
        <p:spPr bwMode="auto">
          <a:xfrm>
            <a:off x="2668588" y="5275263"/>
            <a:ext cx="2409825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แถวจะเพิ่มขึ้น 1 แถว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1AD8-6197-48FC-844C-D84C25043E5B}" type="slidenum">
              <a:rPr lang="en-US"/>
              <a:pPr/>
              <a:t>9</a:t>
            </a:fld>
            <a:endParaRPr lang="th-TH"/>
          </a:p>
        </p:txBody>
      </p:sp>
      <p:sp>
        <p:nvSpPr>
          <p:cNvPr id="160773" name="AutoShape 5"/>
          <p:cNvSpPr>
            <a:spLocks noChangeArrowheads="1"/>
          </p:cNvSpPr>
          <p:nvPr/>
        </p:nvSpPr>
        <p:spPr bwMode="auto">
          <a:xfrm>
            <a:off x="1706563" y="674688"/>
            <a:ext cx="583406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 การปรับแต่งตาราง  (ต่อ)</a:t>
            </a:r>
          </a:p>
        </p:txBody>
      </p:sp>
      <p:sp>
        <p:nvSpPr>
          <p:cNvPr id="160787" name="Rectangle 19"/>
          <p:cNvSpPr>
            <a:spLocks noChangeArrowheads="1"/>
          </p:cNvSpPr>
          <p:nvPr/>
        </p:nvSpPr>
        <p:spPr bwMode="auto">
          <a:xfrm>
            <a:off x="752475" y="1606550"/>
            <a:ext cx="3746500" cy="519113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/>
              <a:t>การเพิ่มคอลัมน์ด้วยปุ่มเครื่องมือ</a:t>
            </a:r>
          </a:p>
        </p:txBody>
      </p:sp>
      <p:pic>
        <p:nvPicPr>
          <p:cNvPr id="160797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t="15813" r="42851" b="37334"/>
          <a:stretch>
            <a:fillRect/>
          </a:stretch>
        </p:blipFill>
        <p:spPr bwMode="auto">
          <a:xfrm>
            <a:off x="596900" y="2362200"/>
            <a:ext cx="5195888" cy="357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98" name="Rectangle 30"/>
          <p:cNvSpPr>
            <a:spLocks noChangeArrowheads="1"/>
          </p:cNvSpPr>
          <p:nvPr/>
        </p:nvSpPr>
        <p:spPr bwMode="auto">
          <a:xfrm>
            <a:off x="5140325" y="2284413"/>
            <a:ext cx="287813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1. เลือกคอลัมน์ให้มีแถบสีฟ้า</a:t>
            </a:r>
          </a:p>
        </p:txBody>
      </p:sp>
      <p:sp>
        <p:nvSpPr>
          <p:cNvPr id="160799" name="Rectangle 31"/>
          <p:cNvSpPr>
            <a:spLocks noChangeArrowheads="1"/>
          </p:cNvSpPr>
          <p:nvPr/>
        </p:nvSpPr>
        <p:spPr bwMode="auto">
          <a:xfrm>
            <a:off x="5149850" y="2820988"/>
            <a:ext cx="2395538" cy="5191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2. คลิกที่แท็บ  เค้าโครง </a:t>
            </a:r>
          </a:p>
        </p:txBody>
      </p:sp>
      <p:sp>
        <p:nvSpPr>
          <p:cNvPr id="160800" name="Rectangle 32"/>
          <p:cNvSpPr>
            <a:spLocks noChangeArrowheads="1"/>
          </p:cNvSpPr>
          <p:nvPr/>
        </p:nvSpPr>
        <p:spPr bwMode="auto">
          <a:xfrm>
            <a:off x="2713038" y="5114925"/>
            <a:ext cx="3292475" cy="5191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>
                <a:latin typeface="Angsana New" pitchFamily="18" charset="-34"/>
              </a:rPr>
              <a:t>3. เพิ่มคอลัมน์ทางซ้าย 1 คอลัมน์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16326</TotalTime>
  <Words>1111</Words>
  <Application>Microsoft Office PowerPoint</Application>
  <PresentationFormat>On-screen Show (4:3)</PresentationFormat>
  <Paragraphs>169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602</cp:revision>
  <dcterms:created xsi:type="dcterms:W3CDTF">2004-03-03T07:37:41Z</dcterms:created>
  <dcterms:modified xsi:type="dcterms:W3CDTF">2016-10-13T15:42:50Z</dcterms:modified>
</cp:coreProperties>
</file>