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00" r:id="rId3"/>
    <p:sldId id="301" r:id="rId4"/>
    <p:sldId id="304" r:id="rId5"/>
    <p:sldId id="327" r:id="rId6"/>
    <p:sldId id="305" r:id="rId7"/>
    <p:sldId id="308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02" r:id="rId26"/>
  </p:sldIdLst>
  <p:sldSz cx="9144000" cy="6858000" type="screen4x3"/>
  <p:notesSz cx="6799263" cy="9931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Webdings" pitchFamily="18" charset="2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Webdings" pitchFamily="18" charset="2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Webdings" pitchFamily="18" charset="2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Webdings" pitchFamily="18" charset="2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Webdings" pitchFamily="18" charset="2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Webdings" pitchFamily="18" charset="2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Webdings" pitchFamily="18" charset="2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Webdings" pitchFamily="18" charset="2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Webdings" pitchFamily="18" charset="2"/>
        <a:ea typeface="+mn-ea"/>
        <a:cs typeface="Angsana New" pitchFamily="18" charset="-3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CCFF"/>
    <a:srgbClr val="FF3300"/>
    <a:srgbClr val="FF9966"/>
    <a:srgbClr val="3333CC"/>
    <a:srgbClr val="990099"/>
    <a:srgbClr val="CC0099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45" autoAdjust="0"/>
    <p:restoredTop sz="96520" autoAdjust="0"/>
  </p:normalViewPr>
  <p:slideViewPr>
    <p:cSldViewPr snapToGrid="0">
      <p:cViewPr>
        <p:scale>
          <a:sx n="83" d="100"/>
          <a:sy n="83" d="100"/>
        </p:scale>
        <p:origin x="-1116" y="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403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8FEF1B1B-D911-47C5-BD3A-313A7A4564CD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547185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BB2585-50DC-4DDA-A5A7-29C7003CBEA2}" type="slidenum">
              <a:rPr lang="en-US"/>
              <a:pPr/>
              <a:t>1</a:t>
            </a:fld>
            <a:endParaRPr lang="th-TH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43576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1786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22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0103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23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6370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0722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5D97E9-306C-489C-B801-55F26B76E3B1}" type="slidenum">
              <a:rPr lang="en-US"/>
              <a:pPr/>
              <a:t>25</a:t>
            </a:fld>
            <a:endParaRPr lang="th-TH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20950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3220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975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9327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6762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4292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46375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06263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ngsana New" pitchFamily="18" charset="-34"/>
              </a:rPr>
              <a:t>❺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B1B-D911-47C5-BD3A-313A7A4564CD}" type="slidenum">
              <a:rPr lang="en-US" smtClean="0"/>
              <a:pPr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6346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9D7C0-18CF-45DA-A080-13FB8A9C3DF1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6078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0D69A-B6A4-4F8D-8F64-702AD60EB236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849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4E0FC1-EF38-471A-A764-C77F4E8287D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6564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1C49A-F68C-4FCB-8243-4192736337C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1304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21834-9397-4B4B-8400-7206047B4ED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1137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F51C2-604D-48D8-ACFC-72D3E654F53C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373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C9E32-E391-4B82-9746-47F606ED64F6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953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0B07A-42E6-4EE0-B16F-37D41FB7702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2193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A053F-1F76-435E-AD0C-41AD5884D525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5579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81170-8518-4B1E-A6AC-3E984EC55AF7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572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3EC26-CF28-415D-945F-B8D0FE133652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5432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5581D7A1-D3B1-4BB9-9A4D-CCF15504124B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679D2-293E-48B5-9D84-1188484BD880}" type="slidenum">
              <a:rPr lang="en-US"/>
              <a:pPr/>
              <a:t>1</a:t>
            </a:fld>
            <a:endParaRPr lang="th-TH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715963" y="324961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467350" y="188912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 dirty="0">
                <a:solidFill>
                  <a:srgbClr val="FF00FF"/>
                </a:solidFill>
                <a:latin typeface="Arial" pitchFamily="34" charset="0"/>
              </a:rPr>
              <a:t>บทที่</a:t>
            </a:r>
            <a:r>
              <a:rPr lang="th-TH" sz="3200" b="1" dirty="0">
                <a:solidFill>
                  <a:srgbClr val="FF00FF"/>
                </a:solidFill>
                <a:latin typeface="Arial" pitchFamily="34" charset="0"/>
              </a:rPr>
              <a:t> </a:t>
            </a:r>
            <a:r>
              <a:rPr lang="en-US" sz="3200" b="1" dirty="0">
                <a:solidFill>
                  <a:srgbClr val="FF00FF"/>
                </a:solidFill>
                <a:latin typeface="Arial" pitchFamily="34" charset="0"/>
              </a:rPr>
              <a:t> </a:t>
            </a:r>
            <a:endParaRPr lang="th-TH" sz="3200" b="1" dirty="0">
              <a:solidFill>
                <a:srgbClr val="FF00FF"/>
              </a:solidFill>
              <a:latin typeface="Arial" pitchFamily="34" charset="0"/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980238" y="159385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3</a:t>
            </a: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gray">
          <a:xfrm>
            <a:off x="1016000" y="974725"/>
            <a:ext cx="5856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>
                <a:latin typeface="Tahoma" pitchFamily="34" charset="0"/>
                <a:ea typeface="Gulim" pitchFamily="34" charset="-127"/>
              </a:rPr>
              <a:t>[</a:t>
            </a:r>
            <a:r>
              <a:rPr lang="th-TH" sz="3200" b="1">
                <a:latin typeface="Tahoma" pitchFamily="34" charset="0"/>
                <a:ea typeface="Gulim" pitchFamily="34" charset="-127"/>
                <a:cs typeface="Tahoma" pitchFamily="34" charset="0"/>
              </a:rPr>
              <a:t>ศูนย์ส่งเสริมวิชาการ</a:t>
            </a:r>
            <a:r>
              <a:rPr lang="th-TH" sz="3200" b="1">
                <a:latin typeface="Tahoma" pitchFamily="34" charset="0"/>
                <a:ea typeface="Gulim" pitchFamily="34" charset="-127"/>
              </a:rPr>
              <a:t>] ขอเสนอ:</a:t>
            </a:r>
          </a:p>
        </p:txBody>
      </p:sp>
      <p:sp>
        <p:nvSpPr>
          <p:cNvPr id="2092" name="Rectangle 44"/>
          <p:cNvSpPr>
            <a:spLocks noChangeArrowheads="1"/>
          </p:cNvSpPr>
          <p:nvPr/>
        </p:nvSpPr>
        <p:spPr bwMode="auto">
          <a:xfrm>
            <a:off x="585690" y="3247904"/>
            <a:ext cx="811023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5400" b="1" dirty="0">
                <a:solidFill>
                  <a:srgbClr val="990099"/>
                </a:solidFill>
                <a:latin typeface="Arial" pitchFamily="34" charset="0"/>
              </a:rPr>
              <a:t>การ</a:t>
            </a:r>
            <a:r>
              <a:rPr lang="th-TH" sz="5400" b="1" dirty="0" smtClean="0">
                <a:solidFill>
                  <a:srgbClr val="990099"/>
                </a:solidFill>
                <a:latin typeface="Arial" pitchFamily="34" charset="0"/>
              </a:rPr>
              <a:t>ใช้โปรแกรมประมวลผลคำ  (</a:t>
            </a:r>
            <a:r>
              <a:rPr lang="en-US" sz="5400" b="1" dirty="0" smtClean="0">
                <a:solidFill>
                  <a:srgbClr val="990099"/>
                </a:solidFill>
                <a:latin typeface="Arial" pitchFamily="34" charset="0"/>
              </a:rPr>
              <a:t>Word</a:t>
            </a:r>
            <a:r>
              <a:rPr lang="en-US" sz="5400" b="1" dirty="0" smtClean="0">
                <a:solidFill>
                  <a:srgbClr val="990099"/>
                </a:solidFill>
                <a:latin typeface="Angsana New" panose="02020603050405020304" pitchFamily="18" charset="-34"/>
              </a:rPr>
              <a:t>)</a:t>
            </a:r>
            <a:endParaRPr lang="th-TH" sz="5400" b="1" dirty="0">
              <a:solidFill>
                <a:srgbClr val="990099"/>
              </a:solidFill>
              <a:latin typeface="Angsana New" panose="02020603050405020304" pitchFamily="18" charset="-34"/>
            </a:endParaRPr>
          </a:p>
        </p:txBody>
      </p:sp>
      <p:pic>
        <p:nvPicPr>
          <p:cNvPr id="2108" name="Picture 60" descr="t_481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63" y="4273550"/>
            <a:ext cx="3344863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9" name="Picture 61" descr="030908-0918-userword2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749" y="1537869"/>
            <a:ext cx="1501645" cy="150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" name="Rectangle 1"/>
          <p:cNvSpPr/>
          <p:nvPr/>
        </p:nvSpPr>
        <p:spPr>
          <a:xfrm>
            <a:off x="4655875" y="4199823"/>
            <a:ext cx="33441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5400" b="1" dirty="0">
                <a:solidFill>
                  <a:srgbClr val="990099"/>
                </a:solidFill>
                <a:latin typeface="Arial" pitchFamily="34" charset="0"/>
              </a:rPr>
              <a:t>เพื่อจัดทำเอกสาร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10</a:t>
            </a:fld>
            <a:endParaRPr lang="th-TH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801688" y="5937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การตั้งค่าหน้ากระดาษ </a:t>
            </a:r>
            <a:r>
              <a:rPr lang="en-US" sz="4000" b="1" dirty="0" smtClean="0">
                <a:latin typeface="Angsana New" panose="02020603050405020304" pitchFamily="18" charset="-34"/>
              </a:rPr>
              <a:t>(Page Layout)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50" y="1583315"/>
            <a:ext cx="4369782" cy="34293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4981" y="3396595"/>
            <a:ext cx="4252510" cy="306866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19480" y="1762699"/>
            <a:ext cx="683045" cy="2313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6" name="Straight Connector 5"/>
          <p:cNvCxnSpPr/>
          <p:nvPr/>
        </p:nvCxnSpPr>
        <p:spPr>
          <a:xfrm>
            <a:off x="2302525" y="1883884"/>
            <a:ext cx="4957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801688" y="4669315"/>
            <a:ext cx="4957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12424" y="2364954"/>
            <a:ext cx="4957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632041" y="1616766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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4415" y="2125872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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532" y="4407705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</a:t>
            </a:r>
            <a:endParaRPr lang="th-TH" dirty="0">
              <a:solidFill>
                <a:srgbClr val="FF0000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5312691" y="3624549"/>
            <a:ext cx="8456" cy="38191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013373" y="3664943"/>
            <a:ext cx="18912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634166" y="3890789"/>
            <a:ext cx="2033574" cy="5169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Rectangle 24"/>
          <p:cNvSpPr/>
          <p:nvPr/>
        </p:nvSpPr>
        <p:spPr>
          <a:xfrm>
            <a:off x="5634166" y="4420163"/>
            <a:ext cx="874966" cy="4817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4610894" y="4676659"/>
            <a:ext cx="1023272" cy="64150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366582" y="4420163"/>
            <a:ext cx="0" cy="71534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069949" y="3242330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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79194" y="5133860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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26202" y="5056550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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89628" y="3403333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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30060" name="Rectangle 12"/>
          <p:cNvSpPr>
            <a:spLocks noChangeArrowheads="1"/>
          </p:cNvSpPr>
          <p:nvPr/>
        </p:nvSpPr>
        <p:spPr bwMode="auto">
          <a:xfrm>
            <a:off x="3127800" y="1562320"/>
            <a:ext cx="2173993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th-TH" b="1" dirty="0" smtClean="0"/>
              <a:t>1. คลิก </a:t>
            </a:r>
            <a:r>
              <a:rPr lang="en-US" b="1" dirty="0" smtClean="0">
                <a:latin typeface="Angsana New" panose="02020603050405020304" pitchFamily="18" charset="-34"/>
              </a:rPr>
              <a:t>Page Layout</a:t>
            </a:r>
            <a:endParaRPr lang="th-TH" b="1" dirty="0"/>
          </a:p>
        </p:txBody>
      </p:sp>
      <p:sp>
        <p:nvSpPr>
          <p:cNvPr id="33" name="Rectangle 12"/>
          <p:cNvSpPr>
            <a:spLocks noChangeArrowheads="1"/>
          </p:cNvSpPr>
          <p:nvPr/>
        </p:nvSpPr>
        <p:spPr bwMode="auto">
          <a:xfrm>
            <a:off x="1619480" y="2156031"/>
            <a:ext cx="1760418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th-TH" b="1" dirty="0" smtClean="0"/>
              <a:t>2. คลิก </a:t>
            </a:r>
            <a:r>
              <a:rPr lang="en-US" b="1" dirty="0" smtClean="0">
                <a:latin typeface="Angsana New" panose="02020603050405020304" pitchFamily="18" charset="-34"/>
              </a:rPr>
              <a:t>Margins</a:t>
            </a:r>
            <a:endParaRPr lang="th-TH" b="1" dirty="0"/>
          </a:p>
        </p:txBody>
      </p:sp>
      <p:sp>
        <p:nvSpPr>
          <p:cNvPr id="34" name="Rectangle 12"/>
          <p:cNvSpPr>
            <a:spLocks noChangeArrowheads="1"/>
          </p:cNvSpPr>
          <p:nvPr/>
        </p:nvSpPr>
        <p:spPr bwMode="auto">
          <a:xfrm>
            <a:off x="670796" y="4872250"/>
            <a:ext cx="3038011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th-TH" b="1" dirty="0" smtClean="0"/>
              <a:t>3. คลิก</a:t>
            </a:r>
            <a:r>
              <a:rPr lang="en-US" b="1" dirty="0" smtClean="0">
                <a:latin typeface="Angsana New" panose="02020603050405020304" pitchFamily="18" charset="-34"/>
              </a:rPr>
              <a:t>Custom Margins </a:t>
            </a:r>
            <a:r>
              <a:rPr lang="th-TH" b="1" dirty="0" smtClean="0">
                <a:latin typeface="Angsana New" panose="02020603050405020304" pitchFamily="18" charset="-34"/>
              </a:rPr>
              <a:t>หรือ</a:t>
            </a:r>
            <a:endParaRPr lang="th-TH" b="1" dirty="0"/>
          </a:p>
        </p:txBody>
      </p: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3838702" y="2736992"/>
            <a:ext cx="4221027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th-TH" b="1" dirty="0" smtClean="0"/>
              <a:t>4. คลิกปุ่ม           ด้านขวาแถบ </a:t>
            </a:r>
            <a:r>
              <a:rPr lang="en-US" b="1" dirty="0" smtClean="0">
                <a:latin typeface="Angsana New" panose="02020603050405020304" pitchFamily="18" charset="-34"/>
              </a:rPr>
              <a:t>Page Setup</a:t>
            </a:r>
            <a:endParaRPr lang="th-TH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0127" y="2801094"/>
            <a:ext cx="428763" cy="387928"/>
          </a:xfrm>
          <a:prstGeom prst="rect">
            <a:avLst/>
          </a:prstGeom>
        </p:spPr>
      </p:pic>
      <p:sp>
        <p:nvSpPr>
          <p:cNvPr id="37" name="Rectangle 12"/>
          <p:cNvSpPr>
            <a:spLocks noChangeArrowheads="1"/>
          </p:cNvSpPr>
          <p:nvPr/>
        </p:nvSpPr>
        <p:spPr bwMode="auto">
          <a:xfrm>
            <a:off x="6520030" y="3437332"/>
            <a:ext cx="2260555" cy="40011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th-TH" sz="2000" b="1" dirty="0" smtClean="0"/>
              <a:t>5. ปรากฏหน้าต่าง </a:t>
            </a:r>
            <a:r>
              <a:rPr lang="en-US" sz="2000" b="1" dirty="0" smtClean="0">
                <a:latin typeface="Angsana New" panose="02020603050405020304" pitchFamily="18" charset="-34"/>
              </a:rPr>
              <a:t>Page Setup</a:t>
            </a:r>
            <a:endParaRPr lang="th-TH" sz="2000" b="1" dirty="0"/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6308170" y="5465679"/>
            <a:ext cx="2257349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th-TH" b="1" dirty="0" smtClean="0"/>
              <a:t>6. เลือกปรับ </a:t>
            </a:r>
            <a:r>
              <a:rPr lang="en-US" b="1" dirty="0" smtClean="0">
                <a:latin typeface="Angsana New" panose="02020603050405020304" pitchFamily="18" charset="-34"/>
              </a:rPr>
              <a:t>Margins</a:t>
            </a:r>
            <a:endParaRPr lang="th-TH" b="1" dirty="0"/>
          </a:p>
        </p:txBody>
      </p:sp>
      <p:sp>
        <p:nvSpPr>
          <p:cNvPr id="40" name="Rectangle 12"/>
          <p:cNvSpPr>
            <a:spLocks noChangeArrowheads="1"/>
          </p:cNvSpPr>
          <p:nvPr/>
        </p:nvSpPr>
        <p:spPr bwMode="auto">
          <a:xfrm>
            <a:off x="3038373" y="5562498"/>
            <a:ext cx="2563522" cy="52322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th-TH" b="1" dirty="0" smtClean="0"/>
              <a:t>7. คลิกเลือก </a:t>
            </a:r>
            <a:r>
              <a:rPr lang="en-US" b="1" dirty="0" smtClean="0">
                <a:latin typeface="Angsana New" panose="02020603050405020304" pitchFamily="18" charset="-34"/>
              </a:rPr>
              <a:t>Orientation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241874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11</a:t>
            </a:fld>
            <a:endParaRPr lang="th-TH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801688" y="5937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การตั้งค่าหน้ากระดาษ </a:t>
            </a:r>
            <a:r>
              <a:rPr lang="en-US" sz="4000" b="1" dirty="0" smtClean="0">
                <a:latin typeface="Angsana New" panose="02020603050405020304" pitchFamily="18" charset="-34"/>
              </a:rPr>
              <a:t>(Page Layout) </a:t>
            </a:r>
            <a:r>
              <a:rPr lang="th-TH" sz="4000" b="1" dirty="0" smtClean="0">
                <a:latin typeface="Angsana New" panose="02020603050405020304" pitchFamily="18" charset="-34"/>
              </a:rPr>
              <a:t>(ต่อ)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349" y="1452482"/>
            <a:ext cx="3942857" cy="5142857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1098415" y="1708253"/>
            <a:ext cx="576149" cy="2637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38" name="Straight Connector 37"/>
          <p:cNvCxnSpPr/>
          <p:nvPr/>
        </p:nvCxnSpPr>
        <p:spPr>
          <a:xfrm>
            <a:off x="1674564" y="1828800"/>
            <a:ext cx="4957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047555" y="1607294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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42" name="Rectangle 12"/>
          <p:cNvSpPr>
            <a:spLocks noChangeArrowheads="1"/>
          </p:cNvSpPr>
          <p:nvPr/>
        </p:nvSpPr>
        <p:spPr bwMode="auto">
          <a:xfrm>
            <a:off x="4672253" y="1521566"/>
            <a:ext cx="4195379" cy="33239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th-TH" b="1" dirty="0" smtClean="0"/>
              <a:t>8. คลิกแท็บ </a:t>
            </a:r>
            <a:r>
              <a:rPr lang="en-US" b="1" dirty="0" smtClean="0">
                <a:latin typeface="Angsana New" panose="02020603050405020304" pitchFamily="18" charset="-34"/>
              </a:rPr>
              <a:t>Paper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ngsana New" panose="02020603050405020304" pitchFamily="18" charset="-34"/>
              </a:rPr>
              <a:t>9. </a:t>
            </a:r>
            <a:r>
              <a:rPr lang="th-TH" b="1" dirty="0" smtClean="0">
                <a:latin typeface="Angsana New" panose="02020603050405020304" pitchFamily="18" charset="-34"/>
              </a:rPr>
              <a:t>คลิกที่ลูกศร เลือก </a:t>
            </a:r>
            <a:r>
              <a:rPr lang="en-US" b="1" dirty="0" smtClean="0">
                <a:latin typeface="Angsana New" panose="02020603050405020304" pitchFamily="18" charset="-34"/>
              </a:rPr>
              <a:t>Paper Size </a:t>
            </a:r>
            <a:r>
              <a:rPr lang="th-TH" b="1" dirty="0" smtClean="0">
                <a:latin typeface="Angsana New" panose="02020603050405020304" pitchFamily="18" charset="-34"/>
              </a:rPr>
              <a:t>ขนาด </a:t>
            </a:r>
            <a:r>
              <a:rPr lang="en-US" b="1" dirty="0" smtClean="0">
                <a:latin typeface="Angsana New" panose="02020603050405020304" pitchFamily="18" charset="-34"/>
              </a:rPr>
              <a:t>A4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ngsana New" panose="02020603050405020304" pitchFamily="18" charset="-34"/>
              </a:rPr>
              <a:t>10. </a:t>
            </a:r>
            <a:r>
              <a:rPr lang="th-TH" b="1" dirty="0" smtClean="0">
                <a:latin typeface="Angsana New" panose="02020603050405020304" pitchFamily="18" charset="-34"/>
              </a:rPr>
              <a:t>เลือกถาดใส่กระดาษ</a:t>
            </a:r>
          </a:p>
          <a:p>
            <a:pPr>
              <a:lnSpc>
                <a:spcPct val="150000"/>
              </a:lnSpc>
            </a:pPr>
            <a:r>
              <a:rPr lang="th-TH" b="1" dirty="0" smtClean="0">
                <a:latin typeface="Angsana New" panose="02020603050405020304" pitchFamily="18" charset="-34"/>
              </a:rPr>
              <a:t>11. คลิกที่ปุ่ม </a:t>
            </a:r>
            <a:r>
              <a:rPr lang="en-US" b="1" dirty="0" smtClean="0">
                <a:latin typeface="Angsana New" panose="02020603050405020304" pitchFamily="18" charset="-34"/>
              </a:rPr>
              <a:t>Default…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ngsana New" panose="02020603050405020304" pitchFamily="18" charset="-34"/>
              </a:rPr>
              <a:t>12. </a:t>
            </a:r>
            <a:r>
              <a:rPr lang="th-TH" b="1" dirty="0" smtClean="0">
                <a:latin typeface="Angsana New" panose="02020603050405020304" pitchFamily="18" charset="-34"/>
              </a:rPr>
              <a:t>คลิกปุ่ม </a:t>
            </a:r>
            <a:r>
              <a:rPr lang="en-US" b="1" dirty="0" smtClean="0">
                <a:latin typeface="Angsana New" panose="02020603050405020304" pitchFamily="18" charset="-34"/>
              </a:rPr>
              <a:t>Yes</a:t>
            </a:r>
            <a:endParaRPr lang="th-TH" b="1" dirty="0"/>
          </a:p>
        </p:txBody>
      </p:sp>
      <p:sp>
        <p:nvSpPr>
          <p:cNvPr id="43" name="Rectangle 42"/>
          <p:cNvSpPr/>
          <p:nvPr/>
        </p:nvSpPr>
        <p:spPr>
          <a:xfrm>
            <a:off x="2237604" y="2189081"/>
            <a:ext cx="241191" cy="2346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Rectangle 43"/>
          <p:cNvSpPr/>
          <p:nvPr/>
        </p:nvSpPr>
        <p:spPr>
          <a:xfrm>
            <a:off x="633871" y="2898421"/>
            <a:ext cx="3695758" cy="15854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5" name="Rectangle 44"/>
          <p:cNvSpPr/>
          <p:nvPr/>
        </p:nvSpPr>
        <p:spPr>
          <a:xfrm>
            <a:off x="522266" y="6231955"/>
            <a:ext cx="821792" cy="2790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46" name="Straight Connector 45"/>
          <p:cNvCxnSpPr/>
          <p:nvPr/>
        </p:nvCxnSpPr>
        <p:spPr>
          <a:xfrm>
            <a:off x="2478795" y="2306396"/>
            <a:ext cx="4957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331205" y="6380643"/>
            <a:ext cx="4957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 flipV="1">
            <a:off x="3558448" y="2743200"/>
            <a:ext cx="1" cy="15522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817156" y="2044786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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17537" y="2399456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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718632" y="6193111"/>
            <a:ext cx="994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⓫</a:t>
            </a:r>
            <a:endParaRPr lang="th-TH" sz="2000" dirty="0">
              <a:solidFill>
                <a:srgbClr val="FF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894" y="4759011"/>
            <a:ext cx="4200000" cy="1085714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5982158" y="5531196"/>
            <a:ext cx="705081" cy="2790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3" name="TextBox 52"/>
          <p:cNvSpPr txBox="1"/>
          <p:nvPr/>
        </p:nvSpPr>
        <p:spPr>
          <a:xfrm>
            <a:off x="6065952" y="5844725"/>
            <a:ext cx="6212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⓬</a:t>
            </a:r>
            <a:endParaRPr lang="th-TH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01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12</a:t>
            </a:fld>
            <a:endParaRPr lang="th-TH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801688" y="5937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การตั้งค่าหน้ากระดาษ </a:t>
            </a:r>
            <a:r>
              <a:rPr lang="en-US" sz="4000" b="1" dirty="0" smtClean="0">
                <a:latin typeface="Angsana New" panose="02020603050405020304" pitchFamily="18" charset="-34"/>
              </a:rPr>
              <a:t>(Page Layout) </a:t>
            </a:r>
            <a:r>
              <a:rPr lang="th-TH" sz="4000" b="1" dirty="0" smtClean="0">
                <a:latin typeface="Angsana New" panose="02020603050405020304" pitchFamily="18" charset="-34"/>
              </a:rPr>
              <a:t>(ต่อ)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42" name="Rectangle 12"/>
          <p:cNvSpPr>
            <a:spLocks noChangeArrowheads="1"/>
          </p:cNvSpPr>
          <p:nvPr/>
        </p:nvSpPr>
        <p:spPr bwMode="auto">
          <a:xfrm>
            <a:off x="4672253" y="1521566"/>
            <a:ext cx="3661580" cy="39703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th-TH" b="1" dirty="0" smtClean="0"/>
              <a:t>13. คลิกแท็บ </a:t>
            </a:r>
            <a:r>
              <a:rPr lang="en-US" b="1" dirty="0" smtClean="0">
                <a:latin typeface="Angsana New" panose="02020603050405020304" pitchFamily="18" charset="-34"/>
              </a:rPr>
              <a:t>Layout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ngsana New" panose="02020603050405020304" pitchFamily="18" charset="-34"/>
              </a:rPr>
              <a:t>14. </a:t>
            </a:r>
            <a:r>
              <a:rPr lang="th-TH" b="1" dirty="0" smtClean="0">
                <a:latin typeface="Angsana New" panose="02020603050405020304" pitchFamily="18" charset="-34"/>
              </a:rPr>
              <a:t>กำหนดส่วนที่ต้องการแสดงผล</a:t>
            </a:r>
          </a:p>
          <a:p>
            <a:pPr>
              <a:lnSpc>
                <a:spcPct val="150000"/>
              </a:lnSpc>
            </a:pPr>
            <a:r>
              <a:rPr lang="th-TH" b="1" dirty="0" smtClean="0">
                <a:latin typeface="Angsana New" panose="02020603050405020304" pitchFamily="18" charset="-34"/>
              </a:rPr>
              <a:t>15. คลิก </a:t>
            </a:r>
            <a:r>
              <a:rPr lang="en-US" b="1" dirty="0" smtClean="0">
                <a:latin typeface="Angsana New" panose="02020603050405020304" pitchFamily="18" charset="-34"/>
              </a:rPr>
              <a:t>Different first page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ngsana New" panose="02020603050405020304" pitchFamily="18" charset="-34"/>
              </a:rPr>
              <a:t>16. </a:t>
            </a:r>
            <a:r>
              <a:rPr lang="th-TH" b="1" dirty="0" smtClean="0">
                <a:latin typeface="Angsana New" panose="02020603050405020304" pitchFamily="18" charset="-34"/>
              </a:rPr>
              <a:t>ระยะของข้อความที่ห่างจาก</a:t>
            </a:r>
          </a:p>
          <a:p>
            <a:pPr>
              <a:lnSpc>
                <a:spcPct val="150000"/>
              </a:lnSpc>
            </a:pPr>
            <a:r>
              <a:rPr lang="th-TH" b="1" dirty="0">
                <a:latin typeface="Angsana New" panose="02020603050405020304" pitchFamily="18" charset="-34"/>
              </a:rPr>
              <a:t> </a:t>
            </a:r>
            <a:r>
              <a:rPr lang="th-TH" b="1" dirty="0" smtClean="0">
                <a:latin typeface="Angsana New" panose="02020603050405020304" pitchFamily="18" charset="-34"/>
              </a:rPr>
              <a:t>     ขอบหัวกระดาษและท้ายกระดาษ</a:t>
            </a:r>
          </a:p>
          <a:p>
            <a:pPr>
              <a:lnSpc>
                <a:spcPct val="150000"/>
              </a:lnSpc>
            </a:pPr>
            <a:r>
              <a:rPr lang="th-TH" b="1" dirty="0" smtClean="0">
                <a:latin typeface="Angsana New" panose="02020603050405020304" pitchFamily="18" charset="-34"/>
              </a:rPr>
              <a:t>17. คลิกปุ่ม </a:t>
            </a:r>
            <a:r>
              <a:rPr lang="en-US" b="1" dirty="0" smtClean="0">
                <a:latin typeface="Angsana New" panose="02020603050405020304" pitchFamily="18" charset="-34"/>
              </a:rPr>
              <a:t>OK</a:t>
            </a:r>
            <a:endParaRPr lang="th-TH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80" y="1419431"/>
            <a:ext cx="3942857" cy="5142857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1386489" y="1696917"/>
            <a:ext cx="576149" cy="2637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22" name="Straight Connector 21"/>
          <p:cNvCxnSpPr/>
          <p:nvPr/>
        </p:nvCxnSpPr>
        <p:spPr>
          <a:xfrm>
            <a:off x="1962638" y="1784732"/>
            <a:ext cx="49575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63429" y="1589063"/>
            <a:ext cx="6212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⓭</a:t>
            </a:r>
            <a:endParaRPr lang="th-TH" sz="2000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57258" y="1975600"/>
            <a:ext cx="2374926" cy="6413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Rectangle 24"/>
          <p:cNvSpPr/>
          <p:nvPr/>
        </p:nvSpPr>
        <p:spPr>
          <a:xfrm>
            <a:off x="357258" y="2652319"/>
            <a:ext cx="2374926" cy="5207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Rectangle 25"/>
          <p:cNvSpPr/>
          <p:nvPr/>
        </p:nvSpPr>
        <p:spPr>
          <a:xfrm>
            <a:off x="357258" y="3202758"/>
            <a:ext cx="2374926" cy="4658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Rectangle 2"/>
          <p:cNvSpPr/>
          <p:nvPr/>
        </p:nvSpPr>
        <p:spPr>
          <a:xfrm>
            <a:off x="2941450" y="2102983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⓮</a:t>
            </a:r>
            <a:endParaRPr lang="th-TH" sz="2000" dirty="0"/>
          </a:p>
        </p:txBody>
      </p:sp>
      <p:sp>
        <p:nvSpPr>
          <p:cNvPr id="4" name="Rectangle 3"/>
          <p:cNvSpPr/>
          <p:nvPr/>
        </p:nvSpPr>
        <p:spPr>
          <a:xfrm>
            <a:off x="2930433" y="2706391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⓯</a:t>
            </a:r>
            <a:endParaRPr lang="th-TH" sz="2000" dirty="0"/>
          </a:p>
        </p:txBody>
      </p:sp>
      <p:sp>
        <p:nvSpPr>
          <p:cNvPr id="6" name="Rectangle 5"/>
          <p:cNvSpPr/>
          <p:nvPr/>
        </p:nvSpPr>
        <p:spPr>
          <a:xfrm>
            <a:off x="2940858" y="3253953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⓰</a:t>
            </a:r>
            <a:endParaRPr lang="th-TH" sz="20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2736836" y="2283397"/>
            <a:ext cx="3478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736836" y="2912695"/>
            <a:ext cx="3478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736836" y="3435688"/>
            <a:ext cx="3478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2599981" y="6158429"/>
            <a:ext cx="830000" cy="3492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35" name="Straight Connector 34"/>
          <p:cNvCxnSpPr/>
          <p:nvPr/>
        </p:nvCxnSpPr>
        <p:spPr>
          <a:xfrm>
            <a:off x="2262910" y="6353322"/>
            <a:ext cx="3478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865712" y="6153267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⓱</a:t>
            </a:r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7020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13</a:t>
            </a:fld>
            <a:endParaRPr lang="th-TH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801688" y="5937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การพิมพ์ข้อความลงในเอกสาร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411" y="1488522"/>
            <a:ext cx="5993178" cy="3080856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2566930" y="3360145"/>
            <a:ext cx="0" cy="187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311007" y="3468738"/>
            <a:ext cx="123388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238998" y="4491470"/>
            <a:ext cx="164230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465064" y="3490771"/>
            <a:ext cx="123388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895596" y="3061114"/>
            <a:ext cx="1837" cy="3430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303919" y="3054150"/>
            <a:ext cx="1837" cy="3430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676656" y="1648441"/>
            <a:ext cx="1837" cy="3430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881099" y="3290716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sp>
        <p:nvSpPr>
          <p:cNvPr id="17" name="Rectangle 16"/>
          <p:cNvSpPr/>
          <p:nvPr/>
        </p:nvSpPr>
        <p:spPr>
          <a:xfrm>
            <a:off x="2632543" y="271839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18" name="Rectangle 17"/>
          <p:cNvSpPr/>
          <p:nvPr/>
        </p:nvSpPr>
        <p:spPr>
          <a:xfrm>
            <a:off x="4406072" y="132606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19" name="Rectangle 18"/>
          <p:cNvSpPr/>
          <p:nvPr/>
        </p:nvSpPr>
        <p:spPr>
          <a:xfrm>
            <a:off x="4049857" y="2745743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sp>
        <p:nvSpPr>
          <p:cNvPr id="20" name="Rectangle 19"/>
          <p:cNvSpPr/>
          <p:nvPr/>
        </p:nvSpPr>
        <p:spPr>
          <a:xfrm>
            <a:off x="7590623" y="3287740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❺</a:t>
            </a:r>
            <a:endParaRPr lang="th-TH" sz="2000" dirty="0"/>
          </a:p>
        </p:txBody>
      </p:sp>
      <p:sp>
        <p:nvSpPr>
          <p:cNvPr id="38" name="Rectangle 37"/>
          <p:cNvSpPr/>
          <p:nvPr/>
        </p:nvSpPr>
        <p:spPr>
          <a:xfrm>
            <a:off x="834739" y="4313449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❻</a:t>
            </a:r>
            <a:endParaRPr lang="th-TH" sz="2000" dirty="0"/>
          </a:p>
        </p:txBody>
      </p:sp>
      <p:sp>
        <p:nvSpPr>
          <p:cNvPr id="41" name="Rectangle 12"/>
          <p:cNvSpPr>
            <a:spLocks noChangeArrowheads="1"/>
          </p:cNvSpPr>
          <p:nvPr/>
        </p:nvSpPr>
        <p:spPr bwMode="auto">
          <a:xfrm>
            <a:off x="388276" y="4579780"/>
            <a:ext cx="7609969" cy="23083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th-TH" sz="2400" b="1" dirty="0" smtClean="0"/>
              <a:t>1. คลิกเมาส์วางเคอร์เซอร์ตำแหน่งที่ต้องการพิมพ์ข้อความ</a:t>
            </a:r>
          </a:p>
          <a:p>
            <a:r>
              <a:rPr lang="th-TH" sz="2400" b="1" dirty="0" smtClean="0"/>
              <a:t>2. กดปุ่ม </a:t>
            </a:r>
            <a:r>
              <a:rPr lang="en-US" sz="2400" b="1" dirty="0" smtClean="0">
                <a:latin typeface="Angsana New" panose="02020603050405020304" pitchFamily="18" charset="-34"/>
              </a:rPr>
              <a:t>&lt;Tab&gt; </a:t>
            </a:r>
            <a:r>
              <a:rPr lang="th-TH" sz="2400" b="1" dirty="0" smtClean="0">
                <a:latin typeface="Angsana New" panose="02020603050405020304" pitchFamily="18" charset="-34"/>
              </a:rPr>
              <a:t>ที่คีย์บอร์ด เพื่อย่อหน้า</a:t>
            </a:r>
          </a:p>
          <a:p>
            <a:r>
              <a:rPr lang="th-TH" sz="2400" b="1" dirty="0" smtClean="0">
                <a:latin typeface="Angsana New" panose="02020603050405020304" pitchFamily="18" charset="-34"/>
              </a:rPr>
              <a:t>3. คลิกปุ่ม            </a:t>
            </a:r>
            <a:r>
              <a:rPr lang="en-US" sz="2400" b="1" dirty="0" smtClean="0">
                <a:latin typeface="Angsana New" panose="02020603050405020304" pitchFamily="18" charset="-34"/>
              </a:rPr>
              <a:t>Thai Distributed</a:t>
            </a:r>
          </a:p>
          <a:p>
            <a:r>
              <a:rPr lang="en-US" sz="2400" b="1" dirty="0" smtClean="0">
                <a:latin typeface="Angsana New" panose="02020603050405020304" pitchFamily="18" charset="-34"/>
              </a:rPr>
              <a:t>4. </a:t>
            </a:r>
            <a:r>
              <a:rPr lang="th-TH" sz="2400" b="1" dirty="0" smtClean="0">
                <a:latin typeface="Angsana New" panose="02020603050405020304" pitchFamily="18" charset="-34"/>
              </a:rPr>
              <a:t>พิมพ์ข้อความที่ต้องการจนถึงขอบ โปรแกรมจะตัดขึ้นบรรทัดใหม่</a:t>
            </a:r>
          </a:p>
          <a:p>
            <a:r>
              <a:rPr lang="th-TH" sz="2400" b="1" dirty="0" smtClean="0">
                <a:latin typeface="Angsana New" panose="02020603050405020304" pitchFamily="18" charset="-34"/>
              </a:rPr>
              <a:t>5. เมื่อพิมพ์จบย่อหน้า กดปุ่ม </a:t>
            </a:r>
            <a:r>
              <a:rPr lang="en-US" sz="2400" b="1" dirty="0" smtClean="0">
                <a:latin typeface="Angsana New" panose="02020603050405020304" pitchFamily="18" charset="-34"/>
              </a:rPr>
              <a:t>&lt;Enter&gt; </a:t>
            </a:r>
            <a:r>
              <a:rPr lang="th-TH" sz="2400" b="1" dirty="0" smtClean="0">
                <a:latin typeface="Angsana New" panose="02020603050405020304" pitchFamily="18" charset="-34"/>
              </a:rPr>
              <a:t>เพื่อขึ้นบรรทัดใหม่</a:t>
            </a:r>
          </a:p>
          <a:p>
            <a:r>
              <a:rPr lang="th-TH" sz="2400" b="1" dirty="0" smtClean="0">
                <a:latin typeface="Angsana New" panose="02020603050405020304" pitchFamily="18" charset="-34"/>
              </a:rPr>
              <a:t>6. ระหว่างพิมพ์เอกสาร กดคีย์            เพื่อเปลี่ยนภาษาไทย/อังกฤษ</a:t>
            </a:r>
            <a:endParaRPr lang="th-TH" sz="2400" b="1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7057" y="5344193"/>
            <a:ext cx="433777" cy="38172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10352" t="-3728"/>
          <a:stretch/>
        </p:blipFill>
        <p:spPr>
          <a:xfrm>
            <a:off x="3007605" y="6444867"/>
            <a:ext cx="341521" cy="27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7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14</a:t>
            </a:fld>
            <a:endParaRPr lang="th-TH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801688" y="5937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การแก้ไขข้อความ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912" y="1619310"/>
            <a:ext cx="5723809" cy="14285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864" y="3561843"/>
            <a:ext cx="5742857" cy="1380952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>
            <a:off x="3147292" y="1904343"/>
            <a:ext cx="123388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4308947" y="1725887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2866007" y="3764358"/>
            <a:ext cx="123388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3954568" y="3602516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41" name="Rectangle 12"/>
          <p:cNvSpPr>
            <a:spLocks noChangeArrowheads="1"/>
          </p:cNvSpPr>
          <p:nvPr/>
        </p:nvSpPr>
        <p:spPr bwMode="auto">
          <a:xfrm>
            <a:off x="6063151" y="1619310"/>
            <a:ext cx="2736342" cy="15696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/>
              <a:t>1. คลิกเมาส์วางเคอร์เซอร์ตำแหน่งที่ต้องการแก้ไข ลากเมาส์เลือกข้อความที่ต้องการให้มีแถบสีคลุม</a:t>
            </a:r>
          </a:p>
        </p:txBody>
      </p:sp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5995099" y="3481705"/>
            <a:ext cx="2736342" cy="15696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/>
              <a:t>2. พิมพ์ข้อความที่ต้องการแก้ไขแทน ข้อความที่มีแถบสีจะหายไป กลายเป็นข้อความใหม่</a:t>
            </a:r>
          </a:p>
        </p:txBody>
      </p:sp>
    </p:spTree>
    <p:extLst>
      <p:ext uri="{BB962C8B-B14F-4D97-AF65-F5344CB8AC3E}">
        <p14:creationId xmlns:p14="http://schemas.microsoft.com/office/powerpoint/2010/main" val="831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15</a:t>
            </a:fld>
            <a:endParaRPr lang="th-TH" dirty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801688" y="5937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การบันทึกงานเอกสารใหม่ (ใช้คำสั่ง </a:t>
            </a:r>
            <a:r>
              <a:rPr lang="th-TH" sz="4000" b="1" dirty="0" smtClean="0">
                <a:solidFill>
                  <a:srgbClr val="FF0000"/>
                </a:solidFill>
                <a:latin typeface="Arial" pitchFamily="34" charset="0"/>
              </a:rPr>
              <a:t>บันทึกเป็น</a:t>
            </a:r>
            <a:r>
              <a:rPr lang="th-TH" sz="4000" b="1" dirty="0" smtClean="0">
                <a:latin typeface="Arial" pitchFamily="34" charset="0"/>
              </a:rPr>
              <a:t>)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3182" y="1330325"/>
            <a:ext cx="2828398" cy="31404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472" y="3557409"/>
            <a:ext cx="4814372" cy="3069160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 flipV="1">
            <a:off x="5122844" y="1496719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4706907" y="131510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5122844" y="2640637"/>
            <a:ext cx="328666" cy="341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706907" y="2463420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22" name="Rectangle 21"/>
          <p:cNvSpPr/>
          <p:nvPr/>
        </p:nvSpPr>
        <p:spPr>
          <a:xfrm>
            <a:off x="2123450" y="3609563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23" name="Rectangle 22"/>
          <p:cNvSpPr/>
          <p:nvPr/>
        </p:nvSpPr>
        <p:spPr>
          <a:xfrm>
            <a:off x="1926499" y="5440740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sp>
        <p:nvSpPr>
          <p:cNvPr id="24" name="Rectangle 23"/>
          <p:cNvSpPr/>
          <p:nvPr/>
        </p:nvSpPr>
        <p:spPr>
          <a:xfrm>
            <a:off x="3866922" y="6045170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❺</a:t>
            </a:r>
            <a:endParaRPr lang="th-TH" sz="2000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1598524" y="5633913"/>
            <a:ext cx="437455" cy="173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1783006" y="3800192"/>
            <a:ext cx="437455" cy="173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768868" y="3668309"/>
            <a:ext cx="1014138" cy="2316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230353" y="1411060"/>
            <a:ext cx="4476554" cy="18158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1. คลิกปุ่ม 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Office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2. </a:t>
            </a:r>
            <a:r>
              <a:rPr lang="th-TH" b="1" dirty="0" smtClean="0">
                <a:latin typeface="Angsana New" panose="02020603050405020304" pitchFamily="18" charset="-34"/>
              </a:rPr>
              <a:t>คลิกรายการ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Save As </a:t>
            </a:r>
            <a:r>
              <a:rPr lang="th-TH" b="1" dirty="0" smtClean="0">
                <a:latin typeface="Angsana New" panose="02020603050405020304" pitchFamily="18" charset="-34"/>
              </a:rPr>
              <a:t>หรือกดคีย์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F12</a:t>
            </a:r>
          </a:p>
          <a:p>
            <a:r>
              <a:rPr lang="en-US" b="1" dirty="0" smtClean="0">
                <a:latin typeface="Angsana New" panose="02020603050405020304" pitchFamily="18" charset="-34"/>
              </a:rPr>
              <a:t>3. </a:t>
            </a:r>
            <a:r>
              <a:rPr lang="th-TH" b="1" dirty="0" smtClean="0">
                <a:latin typeface="Angsana New" panose="02020603050405020304" pitchFamily="18" charset="-34"/>
              </a:rPr>
              <a:t>คลิกที่ลูกศรเลือกที่เก็บไฟล์ข้อมูล เก็บไว้ที่ โฟลเดอร์</a:t>
            </a:r>
            <a:r>
              <a:rPr lang="th-TH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Documents </a:t>
            </a:r>
            <a:r>
              <a:rPr lang="th-TH" b="1" dirty="0" smtClean="0">
                <a:latin typeface="Angsana New" panose="02020603050405020304" pitchFamily="18" charset="-34"/>
              </a:rPr>
              <a:t>หรือ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My Documents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450" y="1417758"/>
            <a:ext cx="419048" cy="409524"/>
          </a:xfrm>
          <a:prstGeom prst="rect">
            <a:avLst/>
          </a:prstGeom>
        </p:spPr>
      </p:pic>
      <p:sp>
        <p:nvSpPr>
          <p:cNvPr id="33" name="Rectangle 12"/>
          <p:cNvSpPr>
            <a:spLocks noChangeArrowheads="1"/>
          </p:cNvSpPr>
          <p:nvPr/>
        </p:nvSpPr>
        <p:spPr bwMode="auto">
          <a:xfrm>
            <a:off x="5221077" y="4600684"/>
            <a:ext cx="3636484" cy="95410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4. พิมพ์ชื่อไฟล์ว่า </a:t>
            </a:r>
            <a:r>
              <a:rPr lang="th-TH" b="1" dirty="0" smtClean="0">
                <a:solidFill>
                  <a:srgbClr val="FF0000"/>
                </a:solidFill>
              </a:rPr>
              <a:t>ตัวอย่าง1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5. คลิกที่ปุ่ม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Save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1023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16</a:t>
            </a:fld>
            <a:endParaRPr lang="th-TH" dirty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801688" y="5937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การบันทึกงานเอกสารทับไฟล์เดิม (ใช้คำสั่ง </a:t>
            </a:r>
            <a:r>
              <a:rPr lang="th-TH" sz="4000" b="1" dirty="0" smtClean="0">
                <a:solidFill>
                  <a:srgbClr val="FF0000"/>
                </a:solidFill>
                <a:latin typeface="Arial" pitchFamily="34" charset="0"/>
              </a:rPr>
              <a:t>บันทึก</a:t>
            </a:r>
            <a:r>
              <a:rPr lang="th-TH" sz="4000" b="1" dirty="0" smtClean="0">
                <a:latin typeface="Arial" pitchFamily="34" charset="0"/>
              </a:rPr>
              <a:t>)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43551"/>
          <a:stretch/>
        </p:blipFill>
        <p:spPr>
          <a:xfrm>
            <a:off x="1691424" y="2575487"/>
            <a:ext cx="5761152" cy="3610948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 flipV="1">
            <a:off x="1527091" y="2909114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165318" y="2711151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582176" y="4736075"/>
            <a:ext cx="328666" cy="341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198369" y="4558054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891363" y="1411060"/>
            <a:ext cx="4476554" cy="95410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1. คลิกปุ่ม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Office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2. </a:t>
            </a:r>
            <a:r>
              <a:rPr lang="th-TH" b="1" dirty="0" smtClean="0">
                <a:latin typeface="Angsana New" panose="02020603050405020304" pitchFamily="18" charset="-34"/>
              </a:rPr>
              <a:t>คลิกรายการ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Save </a:t>
            </a:r>
            <a:r>
              <a:rPr lang="th-TH" b="1" dirty="0" smtClean="0">
                <a:latin typeface="Angsana New" panose="02020603050405020304" pitchFamily="18" charset="-34"/>
              </a:rPr>
              <a:t>หรือกดคีย์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Ctrl + S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9374" y="1417758"/>
            <a:ext cx="419048" cy="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2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17</a:t>
            </a:fld>
            <a:endParaRPr lang="th-TH" dirty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801688" y="5937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การบันทึกงานเอกสารใช้กับ </a:t>
            </a:r>
            <a:r>
              <a:rPr lang="en-US" sz="4000" b="1" dirty="0" smtClean="0">
                <a:latin typeface="Angsana New" panose="02020603050405020304" pitchFamily="18" charset="-34"/>
              </a:rPr>
              <a:t>Word</a:t>
            </a:r>
            <a:r>
              <a:rPr lang="th-TH" sz="4000" b="1" dirty="0" smtClean="0">
                <a:latin typeface="Arial" pitchFamily="34" charset="0"/>
              </a:rPr>
              <a:t> รุ่น 97-2003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43551"/>
          <a:stretch/>
        </p:blipFill>
        <p:spPr>
          <a:xfrm>
            <a:off x="763462" y="1542291"/>
            <a:ext cx="3029228" cy="1898646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 flipV="1">
            <a:off x="512757" y="1752081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37356" y="1577560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638459" y="2936001"/>
            <a:ext cx="984838" cy="726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68440" y="278226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677089" y="4000439"/>
            <a:ext cx="6957599" cy="267765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1. คลิกปุ่ม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Office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2. </a:t>
            </a:r>
            <a:r>
              <a:rPr lang="th-TH" b="1" dirty="0" smtClean="0">
                <a:latin typeface="Angsana New" panose="02020603050405020304" pitchFamily="18" charset="-34"/>
              </a:rPr>
              <a:t>คลิก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Save As </a:t>
            </a:r>
            <a:r>
              <a:rPr lang="th-TH" b="1" dirty="0" smtClean="0">
                <a:latin typeface="Angsana New" panose="02020603050405020304" pitchFamily="18" charset="-34"/>
              </a:rPr>
              <a:t>เลือกเอกสาร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Word 97-2003 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3. </a:t>
            </a:r>
            <a:r>
              <a:rPr lang="th-TH" b="1" dirty="0" smtClean="0">
                <a:latin typeface="Angsana New" panose="02020603050405020304" pitchFamily="18" charset="-34"/>
              </a:rPr>
              <a:t>คลิกเลือกที่เก็บไฟล์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Document</a:t>
            </a:r>
            <a:r>
              <a:rPr lang="en-US" b="1" dirty="0" smtClean="0">
                <a:latin typeface="Angsana New" panose="02020603050405020304" pitchFamily="18" charset="-34"/>
              </a:rPr>
              <a:t> </a:t>
            </a:r>
            <a:r>
              <a:rPr lang="th-TH" b="1" dirty="0" smtClean="0">
                <a:latin typeface="Angsana New" panose="02020603050405020304" pitchFamily="18" charset="-34"/>
              </a:rPr>
              <a:t>หรือ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My Documents</a:t>
            </a:r>
            <a:endParaRPr lang="en-US" b="1" dirty="0" smtClean="0">
              <a:latin typeface="Angsana New" panose="02020603050405020304" pitchFamily="18" charset="-34"/>
            </a:endParaRP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4. </a:t>
            </a:r>
            <a:r>
              <a:rPr lang="th-TH" b="1" dirty="0" smtClean="0">
                <a:latin typeface="Angsana New" panose="02020603050405020304" pitchFamily="18" charset="-34"/>
              </a:rPr>
              <a:t>ตั้งชื่อไฟล์ </a:t>
            </a:r>
            <a:r>
              <a:rPr lang="en-US" b="1" dirty="0" smtClean="0">
                <a:latin typeface="Angsana New" panose="02020603050405020304" pitchFamily="18" charset="-34"/>
              </a:rPr>
              <a:t>: </a:t>
            </a:r>
            <a:r>
              <a:rPr lang="th-TH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ตัวอย่าง1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5. บันทึกเป็นชนิด </a:t>
            </a:r>
            <a:r>
              <a:rPr lang="en-US" b="1" dirty="0" smtClean="0">
                <a:latin typeface="Angsana New" panose="02020603050405020304" pitchFamily="18" charset="-34"/>
              </a:rPr>
              <a:t>: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Word 97-2003 Document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6. </a:t>
            </a:r>
            <a:r>
              <a:rPr lang="th-TH" b="1" dirty="0" smtClean="0">
                <a:latin typeface="Angsana New" panose="02020603050405020304" pitchFamily="18" charset="-34"/>
              </a:rPr>
              <a:t>คลิกที่ปุ่ม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Save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319" y="4000439"/>
            <a:ext cx="419048" cy="40952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623297" y="2782262"/>
            <a:ext cx="1916632" cy="4456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7693" y="1453906"/>
            <a:ext cx="4863705" cy="3100612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5568682" y="1531063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22" name="Rectangle 21"/>
          <p:cNvSpPr/>
          <p:nvPr/>
        </p:nvSpPr>
        <p:spPr>
          <a:xfrm>
            <a:off x="4723516" y="2881231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sp>
        <p:nvSpPr>
          <p:cNvPr id="23" name="Rectangle 22"/>
          <p:cNvSpPr/>
          <p:nvPr/>
        </p:nvSpPr>
        <p:spPr>
          <a:xfrm>
            <a:off x="5831735" y="348500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❺</a:t>
            </a:r>
            <a:endParaRPr lang="th-TH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7519700" y="3885115"/>
            <a:ext cx="6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sym typeface="Wingdings" panose="05000000000000000000" pitchFamily="2" charset="2"/>
              </a:rPr>
              <a:t></a:t>
            </a:r>
            <a:endParaRPr lang="th-TH" dirty="0">
              <a:solidFill>
                <a:srgbClr val="FF0000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5711037" y="3683485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5406669" y="1693108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4986569" y="3092332"/>
            <a:ext cx="11933" cy="3965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97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18</a:t>
            </a:fld>
            <a:endParaRPr lang="th-TH" dirty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2668588" y="593725"/>
            <a:ext cx="38846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การปิดงานเอกสาร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302515" y="1517844"/>
            <a:ext cx="4390671" cy="39703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1. คลิกปุ่ม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Office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2. </a:t>
            </a:r>
            <a:r>
              <a:rPr lang="th-TH" b="1" dirty="0" smtClean="0">
                <a:latin typeface="Angsana New" panose="02020603050405020304" pitchFamily="18" charset="-34"/>
              </a:rPr>
              <a:t>คลิกรายการ</a:t>
            </a:r>
            <a:endParaRPr lang="en-US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  <a:p>
            <a:r>
              <a:rPr lang="en-US" b="1" dirty="0" smtClean="0">
                <a:latin typeface="Angsana New" panose="02020603050405020304" pitchFamily="18" charset="-34"/>
              </a:rPr>
              <a:t>3. </a:t>
            </a:r>
            <a:r>
              <a:rPr lang="th-TH" b="1" dirty="0" smtClean="0">
                <a:latin typeface="Angsana New" panose="02020603050405020304" pitchFamily="18" charset="-34"/>
              </a:rPr>
              <a:t>หากมีการป้อนข้อมูลหรือแก้ไข จะปรากฏข้อความเตือนการบันทึก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Yes </a:t>
            </a:r>
            <a:r>
              <a:rPr lang="th-TH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(ใช่)	</a:t>
            </a:r>
            <a:r>
              <a:rPr lang="th-TH" b="1" dirty="0" smtClean="0">
                <a:latin typeface="Angsana New" panose="02020603050405020304" pitchFamily="18" charset="-34"/>
              </a:rPr>
              <a:t>คือ ให้บันทึกก่อนปิด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No</a:t>
            </a:r>
            <a:r>
              <a:rPr lang="th-TH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(</a:t>
            </a:r>
            <a:r>
              <a:rPr lang="th-TH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ไม่ใช่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) </a:t>
            </a:r>
            <a:r>
              <a:rPr lang="th-TH" b="1" dirty="0" smtClean="0">
                <a:latin typeface="Angsana New" panose="02020603050405020304" pitchFamily="18" charset="-34"/>
              </a:rPr>
              <a:t>คือ</a:t>
            </a:r>
            <a:r>
              <a:rPr lang="en-US" b="1" dirty="0" smtClean="0">
                <a:latin typeface="Angsana New" panose="02020603050405020304" pitchFamily="18" charset="-34"/>
              </a:rPr>
              <a:t> </a:t>
            </a:r>
            <a:r>
              <a:rPr lang="th-TH" b="1" dirty="0" smtClean="0">
                <a:latin typeface="Angsana New" panose="02020603050405020304" pitchFamily="18" charset="-34"/>
              </a:rPr>
              <a:t>ไม่ทำการบันทึกก่อนปิด</a:t>
            </a:r>
            <a:r>
              <a:rPr lang="en-US" b="1" dirty="0" smtClean="0">
                <a:latin typeface="Angsana New" panose="02020603050405020304" pitchFamily="18" charset="-34"/>
              </a:rPr>
              <a:t> 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Cancel (</a:t>
            </a:r>
            <a:r>
              <a:rPr lang="th-TH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ยกเลิก) </a:t>
            </a:r>
            <a:r>
              <a:rPr lang="th-TH" b="1" dirty="0" smtClean="0">
                <a:latin typeface="Angsana New" panose="02020603050405020304" pitchFamily="18" charset="-34"/>
              </a:rPr>
              <a:t>คือ กลับมาหน้าต่างงานเดิม</a:t>
            </a:r>
            <a:endParaRPr lang="en-US" b="1" dirty="0" smtClean="0">
              <a:latin typeface="Angsana New" panose="02020603050405020304" pitchFamily="18" charset="-34"/>
            </a:endParaRP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4. </a:t>
            </a:r>
            <a:r>
              <a:rPr lang="th-TH" b="1" dirty="0" smtClean="0">
                <a:latin typeface="Angsana New" panose="02020603050405020304" pitchFamily="18" charset="-34"/>
              </a:rPr>
              <a:t>หน้าต่างเอกสารจะถูกปิดเป็นหน้าจอสีฟ้า ถ้าเป็นสีเทา จะไม่สามารถทำงานได้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581" y="1517844"/>
            <a:ext cx="419048" cy="4095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4204" y="1591507"/>
            <a:ext cx="1171429" cy="420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1732" y="1883846"/>
            <a:ext cx="2726235" cy="878905"/>
          </a:xfrm>
          <a:prstGeom prst="rect">
            <a:avLst/>
          </a:prstGeom>
        </p:spPr>
      </p:pic>
      <p:pic>
        <p:nvPicPr>
          <p:cNvPr id="1026" name="Picture 2" descr="C:\Users\Admin\AppData\Local\Temp\SNAGHTML7f895d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732" y="3229266"/>
            <a:ext cx="2909366" cy="160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4772" y="1993470"/>
            <a:ext cx="1082061" cy="402304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 flipV="1">
            <a:off x="4453499" y="1825987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4178098" y="1651466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4583616" y="5649167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4178098" y="548816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33" name="Rectangle 32"/>
          <p:cNvSpPr/>
          <p:nvPr/>
        </p:nvSpPr>
        <p:spPr>
          <a:xfrm>
            <a:off x="6346533" y="2440978"/>
            <a:ext cx="1916632" cy="3217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Rectangle 34"/>
          <p:cNvSpPr/>
          <p:nvPr/>
        </p:nvSpPr>
        <p:spPr>
          <a:xfrm>
            <a:off x="7041796" y="1451411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36" name="Rectangle 35"/>
          <p:cNvSpPr/>
          <p:nvPr/>
        </p:nvSpPr>
        <p:spPr>
          <a:xfrm>
            <a:off x="7041796" y="4935436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7304849" y="4399308"/>
            <a:ext cx="0" cy="5691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294498" y="1777982"/>
            <a:ext cx="0" cy="6629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575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769" y="3215038"/>
            <a:ext cx="5461520" cy="3276912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19</a:t>
            </a:fld>
            <a:endParaRPr lang="th-TH" dirty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1927290" y="593725"/>
            <a:ext cx="5367208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การเปิดงานเอกสารเก่ามาใช้งาน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3548967" y="1369134"/>
            <a:ext cx="4390671" cy="18158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1. คลิกปุ่ม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Office --&gt; Open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2. </a:t>
            </a:r>
            <a:r>
              <a:rPr lang="th-TH" b="1" dirty="0" smtClean="0">
                <a:latin typeface="Angsana New" panose="02020603050405020304" pitchFamily="18" charset="-34"/>
              </a:rPr>
              <a:t>หรือคลิกปุ่ม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3. คลิกที่ชื่อไฟล์ที่ต้องการเปิด ให้มีแถบสี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4. คลิกที่ปุ่ม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Open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b="60513"/>
          <a:stretch/>
        </p:blipFill>
        <p:spPr>
          <a:xfrm>
            <a:off x="1851432" y="1480846"/>
            <a:ext cx="1171429" cy="1658469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 flipV="1">
            <a:off x="1600727" y="1715326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325326" y="154080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1700109" y="2540115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1347769" y="2340060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35" name="Rectangle 34"/>
          <p:cNvSpPr/>
          <p:nvPr/>
        </p:nvSpPr>
        <p:spPr>
          <a:xfrm>
            <a:off x="4244865" y="5573084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36" name="Rectangle 35"/>
          <p:cNvSpPr/>
          <p:nvPr/>
        </p:nvSpPr>
        <p:spPr>
          <a:xfrm>
            <a:off x="5370464" y="632136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4061091" y="5773139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71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pa\Desktop\image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779" y="1593448"/>
            <a:ext cx="5844742" cy="428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E0833-AFBC-484F-9855-F634943973A4}" type="slidenum">
              <a:rPr lang="en-US"/>
              <a:pPr/>
              <a:t>2</a:t>
            </a:fld>
            <a:endParaRPr lang="th-TH"/>
          </a:p>
        </p:txBody>
      </p:sp>
      <p:sp>
        <p:nvSpPr>
          <p:cNvPr id="83981" name="AutoShape 13"/>
          <p:cNvSpPr>
            <a:spLocks noChangeArrowheads="1"/>
          </p:cNvSpPr>
          <p:nvPr/>
        </p:nvSpPr>
        <p:spPr bwMode="auto">
          <a:xfrm>
            <a:off x="558800" y="631825"/>
            <a:ext cx="8128000" cy="64770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ngsana New" pitchFamily="18" charset="-34"/>
              </a:rPr>
              <a:t>การเปิดโปรแกรม </a:t>
            </a:r>
            <a:r>
              <a:rPr lang="en-US" sz="4000" b="1" dirty="0">
                <a:latin typeface="Angsana New" pitchFamily="18" charset="-34"/>
              </a:rPr>
              <a:t>Microsoft Office </a:t>
            </a:r>
            <a:r>
              <a:rPr lang="en-US" sz="4000" b="1" dirty="0" smtClean="0">
                <a:latin typeface="Angsana New" pitchFamily="18" charset="-34"/>
              </a:rPr>
              <a:t>Word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1027" name="Picture 3" descr="C:\Users\Ampa\Desktop\image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8" y="2454631"/>
            <a:ext cx="3342216" cy="234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794" y="3658080"/>
            <a:ext cx="5734086" cy="28252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9166" y="1460396"/>
            <a:ext cx="1152381" cy="1752381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20</a:t>
            </a:fld>
            <a:endParaRPr lang="th-TH" dirty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1201508" y="593725"/>
            <a:ext cx="681877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การเปิดเอกสารใหม่มาใช้งาน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3548967" y="1369134"/>
            <a:ext cx="5206096" cy="224676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1. คลิกปุ่ม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Office --&gt; New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2. </a:t>
            </a:r>
            <a:r>
              <a:rPr lang="th-TH" b="1" dirty="0" smtClean="0">
                <a:latin typeface="Angsana New" panose="02020603050405020304" pitchFamily="18" charset="-34"/>
              </a:rPr>
              <a:t>หรือคลิกปุ่ม         </a:t>
            </a:r>
            <a:r>
              <a:rPr lang="en-US" b="1" dirty="0" smtClean="0">
                <a:latin typeface="Angsana New" panose="02020603050405020304" pitchFamily="18" charset="-34"/>
              </a:rPr>
              <a:t>New </a:t>
            </a:r>
            <a:r>
              <a:rPr lang="th-TH" b="1" dirty="0" smtClean="0">
                <a:latin typeface="Angsana New" panose="02020603050405020304" pitchFamily="18" charset="-34"/>
              </a:rPr>
              <a:t>ที่แถบเครื่องมือ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3. เปิดหน้าต่างเอกสารใหม่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4. คลิกเลือก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Blank document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5. </a:t>
            </a:r>
            <a:r>
              <a:rPr lang="th-TH" b="1" dirty="0" smtClean="0">
                <a:latin typeface="Angsana New" panose="02020603050405020304" pitchFamily="18" charset="-34"/>
              </a:rPr>
              <a:t>คลิก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Create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1765400" y="2172017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1413060" y="197196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35" name="Rectangle 34"/>
          <p:cNvSpPr/>
          <p:nvPr/>
        </p:nvSpPr>
        <p:spPr>
          <a:xfrm>
            <a:off x="1153063" y="3590229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36" name="Rectangle 35"/>
          <p:cNvSpPr/>
          <p:nvPr/>
        </p:nvSpPr>
        <p:spPr>
          <a:xfrm>
            <a:off x="3849760" y="4901911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1550149" y="3768250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1688461" y="1703412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413060" y="1528891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3773" y="1855980"/>
            <a:ext cx="323810" cy="40000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3698438" y="5070715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290147" y="584511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❺</a:t>
            </a:r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6606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21</a:t>
            </a:fld>
            <a:endParaRPr lang="th-TH" dirty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1201508" y="593725"/>
            <a:ext cx="681877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การใช้งานรูปแบบอักษร </a:t>
            </a:r>
            <a:r>
              <a:rPr lang="en-US" sz="4000" b="1" dirty="0" smtClean="0">
                <a:latin typeface="Angsana New" panose="02020603050405020304" pitchFamily="18" charset="-34"/>
              </a:rPr>
              <a:t>(Font)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9610" y="1386746"/>
            <a:ext cx="6100734" cy="3350504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>
            <a:off x="1969269" y="1863542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575328" y="169342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25" name="Rectangle 24"/>
          <p:cNvSpPr/>
          <p:nvPr/>
        </p:nvSpPr>
        <p:spPr>
          <a:xfrm>
            <a:off x="2941201" y="207020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26" name="Rectangle 25"/>
          <p:cNvSpPr/>
          <p:nvPr/>
        </p:nvSpPr>
        <p:spPr>
          <a:xfrm>
            <a:off x="3768540" y="1671390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cxnSp>
        <p:nvCxnSpPr>
          <p:cNvPr id="27" name="Straight Connector 26"/>
          <p:cNvCxnSpPr/>
          <p:nvPr/>
        </p:nvCxnSpPr>
        <p:spPr>
          <a:xfrm>
            <a:off x="3204254" y="1935088"/>
            <a:ext cx="0" cy="1681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2611653" y="3614012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2249880" y="3456647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3625319" y="1863542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12"/>
          <p:cNvSpPr>
            <a:spLocks noChangeArrowheads="1"/>
          </p:cNvSpPr>
          <p:nvPr/>
        </p:nvSpPr>
        <p:spPr bwMode="auto">
          <a:xfrm>
            <a:off x="1575328" y="4789404"/>
            <a:ext cx="5206096" cy="18158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1. คลิก</a:t>
            </a:r>
            <a:r>
              <a:rPr lang="th-TH" b="1" dirty="0" smtClean="0">
                <a:solidFill>
                  <a:srgbClr val="FF0000"/>
                </a:solidFill>
              </a:rPr>
              <a:t>เลือกข้อความ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2. คลิก</a:t>
            </a:r>
            <a:r>
              <a:rPr lang="th-TH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เลือกแบบอักษร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3. คลิก</a:t>
            </a:r>
            <a:r>
              <a:rPr lang="th-TH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เลือกขนาดตัวอักษร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4. หรือคลิกที่ปุ่ม         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Grow Font </a:t>
            </a:r>
            <a:r>
              <a:rPr lang="th-TH" b="1" dirty="0" smtClean="0">
                <a:latin typeface="Angsana New" panose="02020603050405020304" pitchFamily="18" charset="-34"/>
              </a:rPr>
              <a:t>หรือ </a:t>
            </a:r>
            <a:r>
              <a:rPr lang="en-US" b="1" dirty="0" err="1" smtClean="0">
                <a:solidFill>
                  <a:srgbClr val="FF0000"/>
                </a:solidFill>
                <a:latin typeface="Angsana New" panose="02020603050405020304" pitchFamily="18" charset="-34"/>
              </a:rPr>
              <a:t>Shink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 Font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3973" y="6184114"/>
            <a:ext cx="534567" cy="25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0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4" y="1554955"/>
            <a:ext cx="3637386" cy="1377472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22</a:t>
            </a:fld>
            <a:endParaRPr lang="th-TH" dirty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1201508" y="593725"/>
            <a:ext cx="681877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การจัดตำแหน่งของข้อความ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505487" y="270752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25" name="Rectangle 24"/>
          <p:cNvSpPr/>
          <p:nvPr/>
        </p:nvSpPr>
        <p:spPr>
          <a:xfrm>
            <a:off x="3992575" y="270752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26" name="Rectangle 25"/>
          <p:cNvSpPr/>
          <p:nvPr/>
        </p:nvSpPr>
        <p:spPr>
          <a:xfrm>
            <a:off x="4440645" y="270752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sp>
        <p:nvSpPr>
          <p:cNvPr id="34" name="Rectangle 33"/>
          <p:cNvSpPr/>
          <p:nvPr/>
        </p:nvSpPr>
        <p:spPr>
          <a:xfrm>
            <a:off x="3018399" y="270752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sp>
        <p:nvSpPr>
          <p:cNvPr id="38" name="Rectangle 12"/>
          <p:cNvSpPr>
            <a:spLocks noChangeArrowheads="1"/>
          </p:cNvSpPr>
          <p:nvPr/>
        </p:nvSpPr>
        <p:spPr bwMode="auto">
          <a:xfrm>
            <a:off x="629727" y="3341242"/>
            <a:ext cx="8125336" cy="267765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1. คลิกปุ่ม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Align Text Left </a:t>
            </a:r>
            <a:r>
              <a:rPr lang="th-TH" b="1" dirty="0" smtClean="0">
                <a:latin typeface="Angsana New" panose="02020603050405020304" pitchFamily="18" charset="-34"/>
              </a:rPr>
              <a:t>	เมื่อต้องการจัดข้อความชิดซ้าย</a:t>
            </a:r>
            <a:endParaRPr lang="th-TH" b="1" dirty="0" smtClean="0"/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2. </a:t>
            </a:r>
            <a:r>
              <a:rPr lang="th-TH" b="1" dirty="0"/>
              <a:t>คลิกปุ่ม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Center</a:t>
            </a:r>
            <a:r>
              <a:rPr lang="en-US" b="1" dirty="0" smtClean="0">
                <a:latin typeface="Angsana New" panose="02020603050405020304" pitchFamily="18" charset="-34"/>
              </a:rPr>
              <a:t>		</a:t>
            </a:r>
            <a:r>
              <a:rPr lang="th-TH" b="1" dirty="0" smtClean="0">
                <a:latin typeface="Angsana New" panose="02020603050405020304" pitchFamily="18" charset="-34"/>
              </a:rPr>
              <a:t>เมื่อ</a:t>
            </a:r>
            <a:r>
              <a:rPr lang="th-TH" b="1" dirty="0">
                <a:latin typeface="Angsana New" panose="02020603050405020304" pitchFamily="18" charset="-34"/>
              </a:rPr>
              <a:t>ต้องการจัด</a:t>
            </a:r>
            <a:r>
              <a:rPr lang="th-TH" b="1" dirty="0" smtClean="0">
                <a:latin typeface="Angsana New" panose="02020603050405020304" pitchFamily="18" charset="-34"/>
              </a:rPr>
              <a:t>ข้อความกึ่งกลางหน้ากระดาษ</a:t>
            </a:r>
            <a:endParaRPr lang="th-TH" b="1" dirty="0"/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3. </a:t>
            </a:r>
            <a:r>
              <a:rPr lang="th-TH" b="1" dirty="0"/>
              <a:t>คลิกปุ่ม </a:t>
            </a:r>
            <a:r>
              <a:rPr lang="en-US" b="1" dirty="0">
                <a:solidFill>
                  <a:srgbClr val="FF0000"/>
                </a:solidFill>
                <a:latin typeface="Angsana New" panose="02020603050405020304" pitchFamily="18" charset="-34"/>
              </a:rPr>
              <a:t>Align Text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Right </a:t>
            </a:r>
            <a:r>
              <a:rPr lang="th-TH" b="1" dirty="0">
                <a:latin typeface="Angsana New" panose="02020603050405020304" pitchFamily="18" charset="-34"/>
              </a:rPr>
              <a:t>เมื่อต้องการจัดข้อความ</a:t>
            </a:r>
            <a:r>
              <a:rPr lang="th-TH" b="1" dirty="0" smtClean="0">
                <a:latin typeface="Angsana New" panose="02020603050405020304" pitchFamily="18" charset="-34"/>
              </a:rPr>
              <a:t>ชิดขวา</a:t>
            </a:r>
            <a:endParaRPr lang="th-TH" b="1" dirty="0"/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4. </a:t>
            </a:r>
            <a:r>
              <a:rPr lang="th-TH" b="1" dirty="0"/>
              <a:t>คลิกปุ่ม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Justify</a:t>
            </a:r>
            <a:r>
              <a:rPr lang="en-US" b="1" dirty="0" smtClean="0">
                <a:latin typeface="Angsana New" panose="02020603050405020304" pitchFamily="18" charset="-34"/>
              </a:rPr>
              <a:t>		</a:t>
            </a:r>
            <a:r>
              <a:rPr lang="th-TH" b="1" dirty="0" smtClean="0">
                <a:latin typeface="Angsana New" panose="02020603050405020304" pitchFamily="18" charset="-34"/>
              </a:rPr>
              <a:t>เมื่อ</a:t>
            </a:r>
            <a:r>
              <a:rPr lang="th-TH" b="1" dirty="0">
                <a:latin typeface="Angsana New" panose="02020603050405020304" pitchFamily="18" charset="-34"/>
              </a:rPr>
              <a:t>ต้องการจัด</a:t>
            </a:r>
            <a:r>
              <a:rPr lang="th-TH" b="1" dirty="0" smtClean="0">
                <a:latin typeface="Angsana New" panose="02020603050405020304" pitchFamily="18" charset="-34"/>
              </a:rPr>
              <a:t>ข้อความชิดระยะขอบทั้งซ้ายและขวา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5. </a:t>
            </a:r>
            <a:r>
              <a:rPr lang="th-TH" b="1" dirty="0"/>
              <a:t>คลิกปุ่ม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Thai Distributed</a:t>
            </a:r>
            <a:r>
              <a:rPr lang="en-US" b="1" dirty="0" smtClean="0">
                <a:latin typeface="Angsana New" panose="02020603050405020304" pitchFamily="18" charset="-34"/>
              </a:rPr>
              <a:t>	</a:t>
            </a:r>
            <a:r>
              <a:rPr lang="th-TH" b="1" dirty="0" smtClean="0">
                <a:latin typeface="Angsana New" panose="02020603050405020304" pitchFamily="18" charset="-34"/>
              </a:rPr>
              <a:t>ข้อความจะจัดชิดขอบซ้ายและขวาโดยการเพิ่มช่องว่าง</a:t>
            </a:r>
          </a:p>
          <a:p>
            <a:pPr algn="thaiDist"/>
            <a:r>
              <a:rPr lang="th-TH" b="1" dirty="0">
                <a:latin typeface="Angsana New" panose="02020603050405020304" pitchFamily="18" charset="-34"/>
              </a:rPr>
              <a:t>	</a:t>
            </a:r>
            <a:r>
              <a:rPr lang="th-TH" b="1" dirty="0" smtClean="0">
                <a:latin typeface="Angsana New" panose="02020603050405020304" pitchFamily="18" charset="-34"/>
              </a:rPr>
              <a:t>		เพิ่มเติมระหว่างแต่ละตัวอักขระสองตัว</a:t>
            </a:r>
            <a:endParaRPr lang="th-TH" b="1" dirty="0"/>
          </a:p>
        </p:txBody>
      </p:sp>
      <p:sp>
        <p:nvSpPr>
          <p:cNvPr id="18" name="Rectangle 17"/>
          <p:cNvSpPr/>
          <p:nvPr/>
        </p:nvSpPr>
        <p:spPr>
          <a:xfrm>
            <a:off x="4927733" y="270752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❺</a:t>
            </a:r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204880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23</a:t>
            </a:fld>
            <a:endParaRPr lang="th-TH" dirty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1201508" y="593725"/>
            <a:ext cx="681877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การคัดลอกข้อความ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73" y="1509025"/>
            <a:ext cx="3779252" cy="269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613" y="1509025"/>
            <a:ext cx="4186408" cy="2693500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522603" y="2162694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47820" y="197196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17" name="Rectangle 16"/>
          <p:cNvSpPr/>
          <p:nvPr/>
        </p:nvSpPr>
        <p:spPr>
          <a:xfrm>
            <a:off x="6041447" y="4108246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19" name="Rectangle 18"/>
          <p:cNvSpPr/>
          <p:nvPr/>
        </p:nvSpPr>
        <p:spPr>
          <a:xfrm>
            <a:off x="7639563" y="3802415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6395735" y="4002470"/>
            <a:ext cx="324554" cy="21155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2096035" y="3564695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820634" y="3390174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7488241" y="3971219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480496" y="4421920"/>
            <a:ext cx="5206096" cy="18158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1. เลือกข้อความที่ต้องการคัดลอกให้มีแถบสีฟ้า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2. คลิกที่ปุ่ม </a:t>
            </a:r>
            <a:r>
              <a:rPr lang="en-US" b="1" dirty="0" smtClean="0">
                <a:latin typeface="Angsana New" panose="02020603050405020304" pitchFamily="18" charset="-34"/>
              </a:rPr>
              <a:t>       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Copy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3. </a:t>
            </a:r>
            <a:r>
              <a:rPr lang="th-TH" b="1" dirty="0" smtClean="0">
                <a:latin typeface="Angsana New" panose="02020603050405020304" pitchFamily="18" charset="-34"/>
              </a:rPr>
              <a:t>คลิกเมาส์วางเคอร์เซอร์ ตำแหน่งที่ต้องการ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4. คลิกปุ่ม           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Paste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8160" y="4893892"/>
            <a:ext cx="415790" cy="3825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1010" y="5671432"/>
            <a:ext cx="495025" cy="70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09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124" y="3032152"/>
            <a:ext cx="3795372" cy="13897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818" y="1521329"/>
            <a:ext cx="3924518" cy="14420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385" y="1505270"/>
            <a:ext cx="3761242" cy="2680664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24</a:t>
            </a:fld>
            <a:endParaRPr lang="th-TH" dirty="0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1201508" y="593725"/>
            <a:ext cx="681877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 smtClean="0">
                <a:latin typeface="Arial" pitchFamily="34" charset="0"/>
              </a:rPr>
              <a:t>การย้ายข้อความ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566671" y="1975405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91888" y="1784673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❷</a:t>
            </a:r>
            <a:endParaRPr lang="th-TH" sz="2000" dirty="0"/>
          </a:p>
        </p:txBody>
      </p:sp>
      <p:sp>
        <p:nvSpPr>
          <p:cNvPr id="17" name="Rectangle 16"/>
          <p:cNvSpPr/>
          <p:nvPr/>
        </p:nvSpPr>
        <p:spPr>
          <a:xfrm>
            <a:off x="5166936" y="2672856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❸</a:t>
            </a:r>
            <a:endParaRPr lang="th-TH" sz="2000" dirty="0"/>
          </a:p>
        </p:txBody>
      </p:sp>
      <p:sp>
        <p:nvSpPr>
          <p:cNvPr id="19" name="Rectangle 18"/>
          <p:cNvSpPr/>
          <p:nvPr/>
        </p:nvSpPr>
        <p:spPr>
          <a:xfrm>
            <a:off x="5987032" y="4066822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❹</a:t>
            </a:r>
            <a:endParaRPr lang="th-TH" sz="2000" dirty="0"/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4868697" y="2845590"/>
            <a:ext cx="485038" cy="1662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2184171" y="3564695"/>
            <a:ext cx="328666" cy="15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908770" y="3390174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❶</a:t>
            </a:r>
            <a:endParaRPr lang="th-TH" sz="2000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5835710" y="4235626"/>
            <a:ext cx="30264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480496" y="4421920"/>
            <a:ext cx="5206096" cy="18158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thaiDist"/>
            <a:r>
              <a:rPr lang="th-TH" b="1" dirty="0" smtClean="0"/>
              <a:t>1. เลือกข้อความที่ต้องการย้ายให้มีแถบสีฟ้า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2. คลิกที่ปุ่ม </a:t>
            </a:r>
            <a:r>
              <a:rPr lang="en-US" b="1" dirty="0" smtClean="0">
                <a:latin typeface="Angsana New" panose="02020603050405020304" pitchFamily="18" charset="-34"/>
              </a:rPr>
              <a:t>       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Cut</a:t>
            </a:r>
          </a:p>
          <a:p>
            <a:pPr algn="thaiDist"/>
            <a:r>
              <a:rPr lang="en-US" b="1" dirty="0" smtClean="0">
                <a:latin typeface="Angsana New" panose="02020603050405020304" pitchFamily="18" charset="-34"/>
              </a:rPr>
              <a:t>3. </a:t>
            </a:r>
            <a:r>
              <a:rPr lang="th-TH" b="1" dirty="0" smtClean="0">
                <a:latin typeface="Angsana New" panose="02020603050405020304" pitchFamily="18" charset="-34"/>
              </a:rPr>
              <a:t>คลิกเมาส์วางเคอร์เซอร์ ตำแหน่งที่ต้องการ</a:t>
            </a:r>
          </a:p>
          <a:p>
            <a:pPr algn="thaiDist"/>
            <a:r>
              <a:rPr lang="th-TH" b="1" dirty="0" smtClean="0">
                <a:latin typeface="Angsana New" panose="02020603050405020304" pitchFamily="18" charset="-34"/>
              </a:rPr>
              <a:t>4. คลิกปุ่ม            </a:t>
            </a:r>
            <a:r>
              <a:rPr lang="en-US" b="1" dirty="0" smtClean="0">
                <a:solidFill>
                  <a:srgbClr val="FF0000"/>
                </a:solidFill>
                <a:latin typeface="Angsana New" panose="02020603050405020304" pitchFamily="18" charset="-34"/>
              </a:rPr>
              <a:t>Paste</a:t>
            </a:r>
            <a:endParaRPr lang="th-TH" b="1" dirty="0" smtClean="0">
              <a:solidFill>
                <a:srgbClr val="FF0000"/>
              </a:solidFill>
              <a:latin typeface="Angsana New" panose="02020603050405020304" pitchFamily="18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1010" y="5671432"/>
            <a:ext cx="495025" cy="7034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8521" y="4904950"/>
            <a:ext cx="347513" cy="34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39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750C-698B-45E2-9FC4-EB026DD09D94}" type="slidenum">
              <a:rPr lang="en-US"/>
              <a:pPr/>
              <a:t>25</a:t>
            </a:fld>
            <a:endParaRPr lang="th-TH"/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700088" y="3357563"/>
            <a:ext cx="7775575" cy="0"/>
          </a:xfrm>
          <a:prstGeom prst="line">
            <a:avLst/>
          </a:prstGeom>
          <a:noFill/>
          <a:ln w="38100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451475" y="1997075"/>
            <a:ext cx="15287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6600" b="1">
                <a:solidFill>
                  <a:srgbClr val="FF00FF"/>
                </a:solidFill>
                <a:latin typeface="Arial" pitchFamily="34" charset="0"/>
              </a:rPr>
              <a:t>บทที่</a:t>
            </a:r>
            <a:r>
              <a:rPr lang="th-TH" sz="3200" b="1">
                <a:solidFill>
                  <a:srgbClr val="FF00FF"/>
                </a:solidFill>
                <a:latin typeface="Arial" pitchFamily="34" charset="0"/>
              </a:rPr>
              <a:t> </a:t>
            </a:r>
            <a:r>
              <a:rPr lang="en-US" sz="3200" b="1">
                <a:solidFill>
                  <a:srgbClr val="FF00FF"/>
                </a:solidFill>
                <a:latin typeface="Arial" pitchFamily="34" charset="0"/>
              </a:rPr>
              <a:t> </a:t>
            </a:r>
            <a:endParaRPr lang="th-TH" sz="3200" b="1">
              <a:solidFill>
                <a:srgbClr val="FF00FF"/>
              </a:solidFill>
              <a:latin typeface="Arial" pitchFamily="34" charset="0"/>
            </a:endParaRP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auto">
          <a:xfrm>
            <a:off x="6964363" y="1701800"/>
            <a:ext cx="863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</a:rPr>
              <a:t>3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gray">
          <a:xfrm>
            <a:off x="782638" y="2016125"/>
            <a:ext cx="3813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 b="1">
                <a:solidFill>
                  <a:srgbClr val="FF3300"/>
                </a:solidFill>
                <a:latin typeface="Tahoma" pitchFamily="34" charset="0"/>
                <a:ea typeface="Gulim" pitchFamily="34" charset="-127"/>
              </a:rPr>
              <a:t>จบการนำเสนอ</a:t>
            </a:r>
          </a:p>
        </p:txBody>
      </p:sp>
      <p:pic>
        <p:nvPicPr>
          <p:cNvPr id="87055" name="Picture 15" descr="222MicrosoftPressMicrosoftOffic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298" y="4280893"/>
            <a:ext cx="1754187" cy="205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sp>
        <p:nvSpPr>
          <p:cNvPr id="14" name="Rectangle 44"/>
          <p:cNvSpPr>
            <a:spLocks noChangeArrowheads="1"/>
          </p:cNvSpPr>
          <p:nvPr/>
        </p:nvSpPr>
        <p:spPr bwMode="auto">
          <a:xfrm>
            <a:off x="516883" y="3357563"/>
            <a:ext cx="811023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5400" b="1" dirty="0">
                <a:solidFill>
                  <a:srgbClr val="990099"/>
                </a:solidFill>
                <a:latin typeface="Arial" pitchFamily="34" charset="0"/>
              </a:rPr>
              <a:t>การ</a:t>
            </a:r>
            <a:r>
              <a:rPr lang="th-TH" sz="5400" b="1" dirty="0" smtClean="0">
                <a:solidFill>
                  <a:srgbClr val="990099"/>
                </a:solidFill>
                <a:latin typeface="Arial" pitchFamily="34" charset="0"/>
              </a:rPr>
              <a:t>ใช้โปรแกรมประมวลผลคำ  (</a:t>
            </a:r>
            <a:r>
              <a:rPr lang="en-US" sz="5400" b="1" dirty="0" smtClean="0">
                <a:solidFill>
                  <a:srgbClr val="990099"/>
                </a:solidFill>
                <a:latin typeface="Arial" pitchFamily="34" charset="0"/>
              </a:rPr>
              <a:t>Word</a:t>
            </a:r>
            <a:r>
              <a:rPr lang="en-US" sz="5400" b="1" dirty="0" smtClean="0">
                <a:solidFill>
                  <a:srgbClr val="990099"/>
                </a:solidFill>
                <a:latin typeface="Angsana New" panose="02020603050405020304" pitchFamily="18" charset="-34"/>
              </a:rPr>
              <a:t>)</a:t>
            </a:r>
            <a:endParaRPr lang="th-TH" sz="5400" b="1" dirty="0">
              <a:solidFill>
                <a:srgbClr val="990099"/>
              </a:solidFill>
              <a:latin typeface="Angsana New" panose="02020603050405020304" pitchFamily="18" charset="-3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36072" y="4356842"/>
            <a:ext cx="33441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5400" b="1" dirty="0">
                <a:solidFill>
                  <a:srgbClr val="990099"/>
                </a:solidFill>
                <a:latin typeface="Arial" pitchFamily="34" charset="0"/>
              </a:rPr>
              <a:t>เพื่อจัดทำเอกสาร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A1745-E617-45C7-B284-A0C2C8752189}" type="slidenum">
              <a:rPr lang="en-US"/>
              <a:pPr/>
              <a:t>3</a:t>
            </a:fld>
            <a:endParaRPr lang="th-TH"/>
          </a:p>
        </p:txBody>
      </p:sp>
      <p:sp>
        <p:nvSpPr>
          <p:cNvPr id="84997" name="AutoShape 5"/>
          <p:cNvSpPr>
            <a:spLocks noChangeArrowheads="1"/>
          </p:cNvSpPr>
          <p:nvPr/>
        </p:nvSpPr>
        <p:spPr bwMode="auto">
          <a:xfrm>
            <a:off x="0" y="708025"/>
            <a:ext cx="9144000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rial" pitchFamily="34" charset="0"/>
              </a:rPr>
              <a:t>ส่วนประกอบต่างๆ บนหน้าต่างโปรแกรม </a:t>
            </a:r>
            <a:r>
              <a:rPr lang="en-US" sz="4000" b="1" dirty="0">
                <a:latin typeface="Angsana New" pitchFamily="18" charset="-34"/>
              </a:rPr>
              <a:t>MS-Office </a:t>
            </a:r>
            <a:r>
              <a:rPr lang="en-US" sz="4000" b="1" dirty="0" smtClean="0">
                <a:latin typeface="Angsana New" pitchFamily="18" charset="-34"/>
              </a:rPr>
              <a:t>Word</a:t>
            </a:r>
            <a:endParaRPr lang="th-TH" sz="4000" b="1" dirty="0">
              <a:latin typeface="Angsana New" pitchFamily="18" charset="-34"/>
            </a:endParaRPr>
          </a:p>
        </p:txBody>
      </p:sp>
      <p:pic>
        <p:nvPicPr>
          <p:cNvPr id="85107" name="Picture 1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4" t="8376" r="26184" b="22084"/>
          <a:stretch>
            <a:fillRect/>
          </a:stretch>
        </p:blipFill>
        <p:spPr bwMode="auto">
          <a:xfrm>
            <a:off x="885825" y="1558925"/>
            <a:ext cx="7562850" cy="529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9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68D8-585A-4D7D-A00E-AF3ADE18DFCF}" type="slidenum">
              <a:rPr lang="en-US"/>
              <a:pPr/>
              <a:t>4</a:t>
            </a:fld>
            <a:endParaRPr lang="th-TH"/>
          </a:p>
        </p:txBody>
      </p:sp>
      <p:sp>
        <p:nvSpPr>
          <p:cNvPr id="122884" name="AutoShape 4"/>
          <p:cNvSpPr>
            <a:spLocks noChangeArrowheads="1"/>
          </p:cNvSpPr>
          <p:nvPr/>
        </p:nvSpPr>
        <p:spPr bwMode="auto">
          <a:xfrm>
            <a:off x="858838" y="635000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rial" pitchFamily="34" charset="0"/>
              </a:rPr>
              <a:t>การแสดงหรือซ่อน</a:t>
            </a:r>
            <a:r>
              <a:rPr lang="th-TH" sz="4000" b="1" dirty="0" smtClean="0">
                <a:latin typeface="Arial" pitchFamily="34" charset="0"/>
              </a:rPr>
              <a:t>สัญลักษณ์</a:t>
            </a:r>
            <a:r>
              <a:rPr lang="th-TH" sz="4000" b="1" dirty="0">
                <a:latin typeface="Arial" pitchFamily="34" charset="0"/>
              </a:rPr>
              <a:t>พิเศษ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051" name="Picture 3" descr="C:\Users\Ampa\Desktop\image2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" y="1478839"/>
            <a:ext cx="5562600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mpa\Desktop\image2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2" y="5345989"/>
            <a:ext cx="7267575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68D8-585A-4D7D-A00E-AF3ADE18DFCF}" type="slidenum">
              <a:rPr lang="en-US"/>
              <a:pPr/>
              <a:t>5</a:t>
            </a:fld>
            <a:endParaRPr lang="th-TH"/>
          </a:p>
        </p:txBody>
      </p:sp>
      <p:sp>
        <p:nvSpPr>
          <p:cNvPr id="122884" name="AutoShape 4"/>
          <p:cNvSpPr>
            <a:spLocks noChangeArrowheads="1"/>
          </p:cNvSpPr>
          <p:nvPr/>
        </p:nvSpPr>
        <p:spPr bwMode="auto">
          <a:xfrm>
            <a:off x="858838" y="744182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rial" pitchFamily="34" charset="0"/>
              </a:rPr>
              <a:t>การแสดงหรือซ่อน</a:t>
            </a:r>
            <a:r>
              <a:rPr lang="th-TH" sz="4000" b="1" dirty="0" smtClean="0">
                <a:latin typeface="Arial" pitchFamily="34" charset="0"/>
              </a:rPr>
              <a:t>สัญลักษณ์</a:t>
            </a:r>
            <a:r>
              <a:rPr lang="th-TH" sz="4000" b="1" dirty="0">
                <a:latin typeface="Arial" pitchFamily="34" charset="0"/>
              </a:rPr>
              <a:t>พิเศษ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7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074" name="Picture 2" descr="C:\Users\Ampa\Desktop\image2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" y="1564564"/>
            <a:ext cx="4200526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mpa\Desktop\image2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009" y="1621714"/>
            <a:ext cx="4010025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mpa\Desktop\image2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4" y="4603039"/>
            <a:ext cx="8601075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3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pa\Desktop\image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9" y="1165860"/>
            <a:ext cx="2812732" cy="302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0EC9-4E8A-4370-849D-444E26A96E28}" type="slidenum">
              <a:rPr lang="en-US"/>
              <a:pPr/>
              <a:t>6</a:t>
            </a:fld>
            <a:endParaRPr lang="th-TH"/>
          </a:p>
        </p:txBody>
      </p:sp>
      <p:sp>
        <p:nvSpPr>
          <p:cNvPr id="123908" name="AutoShape 4"/>
          <p:cNvSpPr>
            <a:spLocks noChangeArrowheads="1"/>
          </p:cNvSpPr>
          <p:nvPr/>
        </p:nvSpPr>
        <p:spPr bwMode="auto">
          <a:xfrm>
            <a:off x="684213" y="592138"/>
            <a:ext cx="7618412" cy="608012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rial" pitchFamily="34" charset="0"/>
              </a:rPr>
              <a:t>การปรับหน่วยวัดบนไม้บรรทัด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4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1027" name="Picture 3" descr="C:\Users\Ampa\Desktop\image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443" y="4770120"/>
            <a:ext cx="3190901" cy="176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mpa\Desktop\image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77" y="1809990"/>
            <a:ext cx="378142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mpa\Desktop\image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8382"/>
            <a:ext cx="4249737" cy="213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mpa\Desktop\image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868" y="1303020"/>
            <a:ext cx="3419475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mpa\Desktop\image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48091"/>
            <a:ext cx="6753225" cy="337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A7A16-CE11-4DD0-A7FD-3E4E0A415AF9}" type="slidenum">
              <a:rPr lang="en-US"/>
              <a:pPr/>
              <a:t>7</a:t>
            </a:fld>
            <a:endParaRPr lang="th-TH"/>
          </a:p>
        </p:txBody>
      </p:sp>
      <p:sp>
        <p:nvSpPr>
          <p:cNvPr id="126981" name="AutoShape 5"/>
          <p:cNvSpPr>
            <a:spLocks noChangeArrowheads="1"/>
          </p:cNvSpPr>
          <p:nvPr/>
        </p:nvSpPr>
        <p:spPr bwMode="auto">
          <a:xfrm>
            <a:off x="483553" y="7080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rial" pitchFamily="34" charset="0"/>
              </a:rPr>
              <a:t>การปรับฟอนต์ให้เหมาะสมกับการทำงาน</a:t>
            </a:r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2050" name="Picture 2" descr="C:\Users\Ampa\Desktop\image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267" y="1548091"/>
            <a:ext cx="3703320" cy="152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mpa\Desktop\image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617" y="1735678"/>
            <a:ext cx="3177540" cy="72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mpa\Desktop\image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944" y="3139942"/>
            <a:ext cx="3210518" cy="333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9CEB-EC8A-4F47-B493-1A63BE34F1B9}" type="slidenum">
              <a:rPr lang="en-US"/>
              <a:pPr/>
              <a:t>8</a:t>
            </a:fld>
            <a:endParaRPr lang="th-TH"/>
          </a:p>
        </p:txBody>
      </p:sp>
      <p:sp>
        <p:nvSpPr>
          <p:cNvPr id="129029" name="AutoShape 5"/>
          <p:cNvSpPr>
            <a:spLocks noChangeArrowheads="1"/>
          </p:cNvSpPr>
          <p:nvPr/>
        </p:nvSpPr>
        <p:spPr bwMode="auto">
          <a:xfrm>
            <a:off x="801688" y="5937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 dirty="0">
                <a:latin typeface="Arial" pitchFamily="34" charset="0"/>
              </a:rPr>
              <a:t>การออกจากโปรแกรม </a:t>
            </a:r>
            <a:r>
              <a:rPr lang="en-US" sz="4000" b="1" dirty="0">
                <a:latin typeface="Angsana New" pitchFamily="18" charset="-34"/>
              </a:rPr>
              <a:t>MS-Office </a:t>
            </a:r>
            <a:r>
              <a:rPr lang="en-US" sz="4000" b="1" dirty="0" smtClean="0">
                <a:latin typeface="Angsana New" pitchFamily="18" charset="-34"/>
              </a:rPr>
              <a:t>Word </a:t>
            </a:r>
            <a:r>
              <a:rPr lang="th-TH" sz="4000" b="1" dirty="0">
                <a:latin typeface="Angsana New" pitchFamily="18" charset="-34"/>
              </a:rPr>
              <a:t>มี </a:t>
            </a:r>
            <a:r>
              <a:rPr lang="en-US" sz="4000" b="1" dirty="0">
                <a:latin typeface="Angsana New" pitchFamily="18" charset="-34"/>
              </a:rPr>
              <a:t>3 </a:t>
            </a:r>
            <a:r>
              <a:rPr lang="th-TH" sz="4000" b="1" dirty="0">
                <a:latin typeface="Angsana New" pitchFamily="18" charset="-34"/>
              </a:rPr>
              <a:t>วิธี</a:t>
            </a:r>
          </a:p>
        </p:txBody>
      </p:sp>
      <p:sp>
        <p:nvSpPr>
          <p:cNvPr id="129060" name="Rectangle 36"/>
          <p:cNvSpPr>
            <a:spLocks noChangeArrowheads="1"/>
          </p:cNvSpPr>
          <p:nvPr/>
        </p:nvSpPr>
        <p:spPr bwMode="auto">
          <a:xfrm>
            <a:off x="700088" y="1616075"/>
            <a:ext cx="2806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/>
              <a:t>วิธีที่ 1.  ใช้ปุ่มคอนโทรล</a:t>
            </a:r>
          </a:p>
        </p:txBody>
      </p:sp>
      <p:sp>
        <p:nvSpPr>
          <p:cNvPr id="129063" name="Rectangle 39"/>
          <p:cNvSpPr>
            <a:spLocks noChangeArrowheads="1"/>
          </p:cNvSpPr>
          <p:nvPr/>
        </p:nvSpPr>
        <p:spPr bwMode="auto">
          <a:xfrm>
            <a:off x="4610894" y="2345690"/>
            <a:ext cx="45720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 ดับเบิ้ลคลิกปุ่ม              </a:t>
            </a:r>
            <a:endParaRPr lang="th-TH" dirty="0">
              <a:latin typeface="Angsana New" pitchFamily="18" charset="-34"/>
            </a:endParaRPr>
          </a:p>
          <a:p>
            <a:r>
              <a:rPr lang="th-TH" b="1" dirty="0">
                <a:latin typeface="Angsana New" pitchFamily="18" charset="-34"/>
              </a:rPr>
              <a:t>     หรือดับเบิ้ลคลิกที่ปุ่มคอนโทรลบนแถบ   </a:t>
            </a:r>
            <a:br>
              <a:rPr lang="th-TH" b="1" dirty="0">
                <a:latin typeface="Angsana New" pitchFamily="18" charset="-34"/>
              </a:rPr>
            </a:br>
            <a:r>
              <a:rPr lang="th-TH" b="1" dirty="0">
                <a:latin typeface="Angsana New" pitchFamily="18" charset="-34"/>
              </a:rPr>
              <a:t>     ไตเติ้ลบาร์ จะปิดหน้าต่างโปรแกรมทันที</a:t>
            </a:r>
          </a:p>
        </p:txBody>
      </p:sp>
      <p:sp>
        <p:nvSpPr>
          <p:cNvPr id="129065" name="Rectangle 41"/>
          <p:cNvSpPr>
            <a:spLocks noChangeArrowheads="1"/>
          </p:cNvSpPr>
          <p:nvPr/>
        </p:nvSpPr>
        <p:spPr bwMode="auto">
          <a:xfrm>
            <a:off x="4183063" y="4458017"/>
            <a:ext cx="4572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b="1" dirty="0">
                <a:latin typeface="Angsana New" pitchFamily="18" charset="-34"/>
              </a:rPr>
              <a:t>1. คลิกที่ปุ่ม             (Close) มุมบนด้านขวา</a:t>
            </a:r>
            <a:br>
              <a:rPr lang="th-TH" b="1" dirty="0">
                <a:latin typeface="Angsana New" pitchFamily="18" charset="-34"/>
              </a:rPr>
            </a:br>
            <a:r>
              <a:rPr lang="th-TH" b="1" dirty="0">
                <a:latin typeface="Angsana New" pitchFamily="18" charset="-34"/>
              </a:rPr>
              <a:t>   ของหน้าต่างโปรแกรมไมโครซอฟต์</a:t>
            </a:r>
            <a:r>
              <a:rPr lang="th-TH" b="1" dirty="0" smtClean="0">
                <a:latin typeface="Angsana New" pitchFamily="18" charset="-34"/>
              </a:rPr>
              <a:t>เวิร์ด  </a:t>
            </a:r>
            <a:br>
              <a:rPr lang="th-TH" b="1" dirty="0" smtClean="0">
                <a:latin typeface="Angsana New" pitchFamily="18" charset="-34"/>
              </a:rPr>
            </a:br>
            <a:r>
              <a:rPr lang="th-TH" b="1" dirty="0" smtClean="0">
                <a:latin typeface="Angsana New" pitchFamily="18" charset="-34"/>
              </a:rPr>
              <a:t>    หรือกดปุ่ม </a:t>
            </a:r>
            <a:r>
              <a:rPr lang="en-US" b="1" dirty="0" smtClean="0">
                <a:latin typeface="Angsana New" pitchFamily="18" charset="-34"/>
              </a:rPr>
              <a:t>Ctrl + F4</a:t>
            </a:r>
            <a:endParaRPr lang="th-TH" b="1" dirty="0">
              <a:latin typeface="Angsana New" pitchFamily="18" charset="-34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5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3074" name="Picture 2" descr="C:\Users\Ampa\Desktop\image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063" y="1616075"/>
            <a:ext cx="476250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mpa\Desktop\image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194" y="2206626"/>
            <a:ext cx="476250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mpa\Desktop\image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26" y="2449512"/>
            <a:ext cx="4207268" cy="126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mpa\Desktop\image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7" y="4416742"/>
            <a:ext cx="286702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36"/>
          <p:cNvSpPr>
            <a:spLocks noChangeArrowheads="1"/>
          </p:cNvSpPr>
          <p:nvPr/>
        </p:nvSpPr>
        <p:spPr bwMode="auto">
          <a:xfrm>
            <a:off x="700088" y="3897629"/>
            <a:ext cx="24721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 dirty="0" smtClean="0"/>
              <a:t>วิธีที่ </a:t>
            </a:r>
            <a:r>
              <a:rPr lang="en-US" b="1" dirty="0">
                <a:latin typeface="Angsana New" panose="02020603050405020304" pitchFamily="18" charset="-34"/>
              </a:rPr>
              <a:t>2</a:t>
            </a:r>
            <a:r>
              <a:rPr lang="th-TH" b="1" dirty="0" smtClean="0"/>
              <a:t>.  </a:t>
            </a:r>
            <a:r>
              <a:rPr lang="th-TH" b="1" dirty="0"/>
              <a:t>ใช้ปุ่มคอนโทรล</a:t>
            </a:r>
          </a:p>
        </p:txBody>
      </p:sp>
      <p:pic>
        <p:nvPicPr>
          <p:cNvPr id="3078" name="Picture 6" descr="C:\Users\Ampa\Desktop\image2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4554854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D004B-1284-47E7-B420-A489263EE8B9}" type="slidenum">
              <a:rPr lang="en-US"/>
              <a:pPr/>
              <a:t>9</a:t>
            </a:fld>
            <a:endParaRPr lang="th-TH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801688" y="593725"/>
            <a:ext cx="7618412" cy="692150"/>
          </a:xfrm>
          <a:prstGeom prst="roundRect">
            <a:avLst>
              <a:gd name="adj" fmla="val 27986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th-TH" sz="4000" b="1">
                <a:latin typeface="Arial" pitchFamily="34" charset="0"/>
              </a:rPr>
              <a:t>การออกจากโปรแกรม </a:t>
            </a:r>
            <a:r>
              <a:rPr lang="en-US" sz="4000" b="1">
                <a:latin typeface="Angsana New" pitchFamily="18" charset="-34"/>
              </a:rPr>
              <a:t>MS-Office Word2007 </a:t>
            </a:r>
            <a:r>
              <a:rPr lang="th-TH" sz="4000" b="1">
                <a:latin typeface="Angsana New" pitchFamily="18" charset="-34"/>
              </a:rPr>
              <a:t>มี </a:t>
            </a:r>
            <a:r>
              <a:rPr lang="en-US" sz="4000" b="1">
                <a:latin typeface="Angsana New" pitchFamily="18" charset="-34"/>
              </a:rPr>
              <a:t>3 </a:t>
            </a:r>
            <a:r>
              <a:rPr lang="th-TH" sz="4000" b="1">
                <a:latin typeface="Angsana New" pitchFamily="18" charset="-34"/>
              </a:rPr>
              <a:t>วิธี</a:t>
            </a:r>
          </a:p>
        </p:txBody>
      </p:sp>
      <p:sp>
        <p:nvSpPr>
          <p:cNvPr id="130060" name="Rectangle 12"/>
          <p:cNvSpPr>
            <a:spLocks noChangeArrowheads="1"/>
          </p:cNvSpPr>
          <p:nvPr/>
        </p:nvSpPr>
        <p:spPr bwMode="auto">
          <a:xfrm>
            <a:off x="687388" y="1690688"/>
            <a:ext cx="24336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b="1"/>
              <a:t>วิธีที่ 3.  ใช้เมนูคำสั่ง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rgbClr val="FFFFFF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2000" b="1" dirty="0">
                <a:solidFill>
                  <a:srgbClr val="336699"/>
                </a:solidFill>
              </a:rPr>
              <a:t>   คอมพิวเตอร์และสารสนเทศเพื่องานอาชีพ </a:t>
            </a:r>
            <a:r>
              <a:rPr lang="th-TH" sz="1800" b="1" dirty="0">
                <a:solidFill>
                  <a:srgbClr val="336699"/>
                </a:solidFill>
              </a:rPr>
              <a:t>(</a:t>
            </a:r>
            <a:r>
              <a:rPr lang="th-TH" sz="1400" b="1" dirty="0">
                <a:latin typeface="Courier New" pitchFamily="49" charset="0"/>
              </a:rPr>
              <a:t>Computer </a:t>
            </a:r>
            <a:r>
              <a:rPr lang="en-US" sz="1400" b="1" dirty="0">
                <a:latin typeface="Courier New" pitchFamily="49" charset="0"/>
              </a:rPr>
              <a:t>and Information for</a:t>
            </a:r>
            <a:r>
              <a:rPr lang="th-TH" sz="1400" b="1" dirty="0">
                <a:latin typeface="Courier New" pitchFamily="49" charset="0"/>
              </a:rPr>
              <a:t> </a:t>
            </a:r>
            <a:r>
              <a:rPr lang="th-TH" sz="1400" b="1" dirty="0" smtClean="0">
                <a:latin typeface="Courier New" pitchFamily="49" charset="0"/>
              </a:rPr>
              <a:t> Work</a:t>
            </a:r>
            <a:r>
              <a:rPr lang="th-TH" sz="1800" b="1" dirty="0">
                <a:latin typeface="Courier New" pitchFamily="49" charset="0"/>
              </a:rPr>
              <a:t>)</a:t>
            </a:r>
          </a:p>
        </p:txBody>
      </p:sp>
      <p:sp>
        <p:nvSpPr>
          <p:cNvPr id="13" name="WordArt 50"/>
          <p:cNvSpPr>
            <a:spLocks noChangeArrowheads="1" noChangeShapeType="1" noTextEdit="1"/>
          </p:cNvSpPr>
          <p:nvPr/>
        </p:nvSpPr>
        <p:spPr bwMode="auto">
          <a:xfrm>
            <a:off x="6905625" y="106363"/>
            <a:ext cx="1849438" cy="31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2001-2001</a:t>
            </a:r>
          </a:p>
        </p:txBody>
      </p:sp>
      <p:pic>
        <p:nvPicPr>
          <p:cNvPr id="4098" name="Picture 2" descr="C:\Users\Ampa\Desktop\image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" y="2384425"/>
            <a:ext cx="4123819" cy="335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mpa\Desktop\image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890" y="2064544"/>
            <a:ext cx="4819520" cy="311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S">
  <a:themeElements>
    <a:clrScheme name="M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IS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11763</TotalTime>
  <Words>1266</Words>
  <Application>Microsoft Office PowerPoint</Application>
  <PresentationFormat>On-screen Show (4:3)</PresentationFormat>
  <Paragraphs>281</Paragraphs>
  <Slides>25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MIS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อำภา</dc:creator>
  <cp:lastModifiedBy>Ampa</cp:lastModifiedBy>
  <cp:revision>437</cp:revision>
  <dcterms:created xsi:type="dcterms:W3CDTF">2004-03-03T07:37:41Z</dcterms:created>
  <dcterms:modified xsi:type="dcterms:W3CDTF">2016-10-13T15:03:18Z</dcterms:modified>
</cp:coreProperties>
</file>