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11" r:id="rId3"/>
    <p:sldId id="324" r:id="rId4"/>
    <p:sldId id="325" r:id="rId5"/>
    <p:sldId id="327" r:id="rId6"/>
    <p:sldId id="326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02" r:id="rId16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CC0099"/>
    <a:srgbClr val="CCCCFF"/>
    <a:srgbClr val="FF3300"/>
    <a:srgbClr val="FF9966"/>
    <a:srgbClr val="FFFF99"/>
    <a:srgbClr val="99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7" autoAdjust="0"/>
    <p:restoredTop sz="93792" autoAdjust="0"/>
  </p:normalViewPr>
  <p:slideViewPr>
    <p:cSldViewPr snapToGrid="0">
      <p:cViewPr varScale="1">
        <p:scale>
          <a:sx n="71" d="100"/>
          <a:sy n="71" d="100"/>
        </p:scale>
        <p:origin x="-1626" y="-108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992BDA9-2B90-4406-BB39-E3F0C1EAA58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9653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37F7D0-A89D-48DB-8CD5-C763042661BC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4345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FCEFD6-7FAC-43A2-8BCF-95E3E38BBEBE}" type="slidenum">
              <a:rPr lang="en-US"/>
              <a:pPr/>
              <a:t>15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4940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3FDFA-E522-4D55-BC56-62EFC62CF52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700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0F8F-47A8-4619-B649-7F7DEC5FF24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3188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F02B4-3BD1-437F-A41C-39445396386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311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7F279-2BF5-419B-962D-3588AA4FC7D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7477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9D713-28CF-4097-B6AE-6618F2D3208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251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1583-A184-4EE5-B431-D28E20D326F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5647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D259B-644A-4AF0-AB42-0234770E65C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3689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7EDD8-08D4-4ACA-A6C5-666D2EECC3C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0803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CC9C7-CE3D-455D-8537-6DFFD580C03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4891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CD34A-E63C-4903-A2F0-30054FBB78E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034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D4033-AA84-42D0-8BA3-AB03C62B14C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611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25FC1DC8-A5CE-47B7-B52A-EC899B44F71D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0F32-CABD-4B5C-BE96-1274AADDFB4D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14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682169" y="3457575"/>
            <a:ext cx="777809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5400" dirty="0">
                <a:solidFill>
                  <a:srgbClr val="CC0099"/>
                </a:solidFill>
              </a:rPr>
              <a:t> </a:t>
            </a:r>
            <a:r>
              <a:rPr lang="th-TH" sz="5400" dirty="0" smtClean="0">
                <a:solidFill>
                  <a:srgbClr val="CC0099"/>
                </a:solidFill>
              </a:rPr>
              <a:t>ผลกระทบและจริยธรรมความรับผิดชอบ</a:t>
            </a:r>
          </a:p>
          <a:p>
            <a:pPr algn="ctr"/>
            <a:r>
              <a:rPr lang="th-TH" sz="5400" dirty="0" smtClean="0">
                <a:solidFill>
                  <a:srgbClr val="CC0099"/>
                </a:solidFill>
              </a:rPr>
              <a:t>ในการใช้คอมพิวเตอร์</a:t>
            </a:r>
          </a:p>
          <a:p>
            <a:pPr algn="ctr"/>
            <a:r>
              <a:rPr lang="th-TH" sz="5400" dirty="0" smtClean="0">
                <a:solidFill>
                  <a:srgbClr val="CC0099"/>
                </a:solidFill>
              </a:rPr>
              <a:t>กับระบบสารสนเทศและงานอาชีพ</a:t>
            </a:r>
            <a:endParaRPr lang="th-TH" sz="5400" dirty="0">
              <a:solidFill>
                <a:srgbClr val="CC0099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87" y="1592781"/>
            <a:ext cx="1302476" cy="1460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10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815546" y="776288"/>
            <a:ext cx="76117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จรรยาบรรณในการใช้แฟ้มข้อมูลและอีเมล์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10000"/>
              </a:lnSpc>
            </a:pPr>
            <a:r>
              <a:rPr lang="th-TH" sz="3600" dirty="0" smtClean="0"/>
              <a:t>1. ตรวจสอบจดหมายทุกวัน</a:t>
            </a:r>
          </a:p>
          <a:p>
            <a:pPr lvl="1">
              <a:lnSpc>
                <a:spcPct val="11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2. ทำการถ่ายโอนจดหมายจากระบบไปยังเครื่องคอมพิวเตอร์</a:t>
            </a:r>
          </a:p>
          <a:p>
            <a:pPr lvl="1">
              <a:lnSpc>
                <a:spcPct val="11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3. ลบจดหมายที่ไม่ต้องการใช้ออก</a:t>
            </a:r>
          </a:p>
          <a:p>
            <a:pPr lvl="1">
              <a:lnSpc>
                <a:spcPct val="11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4. ไม่ควรเก็บแฟ้มข้อมูลที่เป็นเรื่องลับเฉพาะไว้บนเครื่อง</a:t>
            </a:r>
          </a:p>
          <a:p>
            <a:pPr lvl="1">
              <a:lnSpc>
                <a:spcPct val="11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5. ตรวจสอบเรื่องไวรัสก่อนใช้งานทุกครั้งที่มีการคัดลอก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แฟ้มข้อมูลจากอินเทอร์เน็ต หรือโอนแฟ้มข้อมูลไปให้ผู้อื่น</a:t>
            </a:r>
          </a:p>
          <a:p>
            <a:pPr lvl="1">
              <a:lnSpc>
                <a:spcPct val="11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6. ต้องคิดอยู่เสมอว่าจดหมายที่เก็บไว้ในตู้จดหมาย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อิเล็กทรอนิกส์ไม่ได้เป็นความลับ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379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11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079157" y="776288"/>
            <a:ext cx="708454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จริยธรรมในการใช้ระบบสนทนาแบบออนไลน์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1. เรียกสนทนากับผู้ที่รู้จักเท่านั้น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2. สนทนาเฉพาะเรื่องที่สำคัญ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3. ควรตรวจสอบสถานภาพการใช้งานของคู่สนทนา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ก่อนเสมอว่าต้องการสนทนาด้วยหรือไม่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4. ใช้คำพูดที่สุภาพและให้เกียรติซึ่งกันและกันในการสนทนา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53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12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622854" y="776288"/>
            <a:ext cx="599714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ข้อควรระวังในการใช้อินเทอร์เน็ต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1. ให้ถือว่าอินเทอร์เน็ตเป็นสถานที่สาธารณะ ไม่ว่าจะใช้งาน</a:t>
            </a:r>
            <a:br>
              <a:rPr lang="th-TH" sz="3600" dirty="0" smtClean="0"/>
            </a:br>
            <a:r>
              <a:rPr lang="th-TH" sz="3600" dirty="0" smtClean="0"/>
              <a:t>    ที่ใดก็ตาม และข้อมูลสารสนเทศต้องไม่เป็นความลับ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2. ควรมีมารยาทและสุภาพอยู่เสมอ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3. ไม่ควรฝ่าฝืนเพื่อคัดลอกข้อความ รูปภาพ หรือเสียงของ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บางเว็บไซต์ที่มีการสงวนสิทธิ์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110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13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622854" y="776288"/>
            <a:ext cx="599714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ข้อควรระวังในการใช้อินเทอร์เน็ต (ต่อ)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4. ไม่ทำการแก้ไขต่อเติมข้อความ รูปภาพหรือเสียงเข้าไปใน</a:t>
            </a:r>
            <a:br>
              <a:rPr lang="th-TH" sz="3600" dirty="0" smtClean="0"/>
            </a:br>
            <a:r>
              <a:rPr lang="th-TH" sz="3600" dirty="0" smtClean="0"/>
              <a:t>     เว็บไซต์ใด ๆ ก่อนได้รับอนุญาต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5. ไม่ควรให้ข้อมูลส่วนตัว หรือข้อมูลอื่น ๆ แก่คนแปลกหน้า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ก่อนได้รับอนุญาตจากผู้ปกครอง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6. ไม่ควรรับการนัดแนะเพื่อพบปะกับบุคคลที่เพิ่งรู้จักกันทาง</a:t>
            </a:r>
            <a:br>
              <a:rPr lang="th-TH" sz="3600" dirty="0" smtClean="0">
                <a:latin typeface="Angsana New" panose="02020603050405020304" pitchFamily="18" charset="-34"/>
              </a:rPr>
            </a:br>
            <a:r>
              <a:rPr lang="th-TH" sz="3600" dirty="0" smtClean="0">
                <a:latin typeface="Angsana New" panose="02020603050405020304" pitchFamily="18" charset="-34"/>
              </a:rPr>
              <a:t>    อินเทอร์เน็ต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5868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14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486032" y="776288"/>
            <a:ext cx="827079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200" dirty="0" smtClean="0">
                <a:latin typeface="Angsana New" pitchFamily="18" charset="-34"/>
              </a:rPr>
              <a:t>พระราชบัญญติว่าด้วยการกระทำความผิดเกี่ยวกับคอมพิวเตอร์ พ.ศ.2550</a:t>
            </a:r>
            <a:endParaRPr lang="th-TH" sz="32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082" y="1556950"/>
            <a:ext cx="3913341" cy="511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B48D-8630-470B-87FB-C423FB571629}" type="slidenum">
              <a:rPr lang="en-US"/>
              <a:pPr/>
              <a:t>15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14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3" name="Rectangle 56"/>
          <p:cNvSpPr>
            <a:spLocks noChangeArrowheads="1"/>
          </p:cNvSpPr>
          <p:nvPr/>
        </p:nvSpPr>
        <p:spPr bwMode="auto">
          <a:xfrm>
            <a:off x="682169" y="3457575"/>
            <a:ext cx="7778091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5400" dirty="0">
                <a:solidFill>
                  <a:srgbClr val="CC0099"/>
                </a:solidFill>
              </a:rPr>
              <a:t> </a:t>
            </a:r>
            <a:r>
              <a:rPr lang="th-TH" sz="5400" dirty="0" smtClean="0">
                <a:solidFill>
                  <a:srgbClr val="CC0099"/>
                </a:solidFill>
              </a:rPr>
              <a:t>ผลกระทบและจริยธรรมความรับผิดชอบ</a:t>
            </a:r>
          </a:p>
          <a:p>
            <a:pPr algn="ctr"/>
            <a:r>
              <a:rPr lang="th-TH" sz="5400" dirty="0" smtClean="0">
                <a:solidFill>
                  <a:srgbClr val="CC0099"/>
                </a:solidFill>
              </a:rPr>
              <a:t>ในการใช้คอมพิวเตอร์</a:t>
            </a:r>
          </a:p>
          <a:p>
            <a:pPr algn="ctr"/>
            <a:r>
              <a:rPr lang="th-TH" sz="5400" dirty="0" smtClean="0">
                <a:solidFill>
                  <a:srgbClr val="CC0099"/>
                </a:solidFill>
              </a:rPr>
              <a:t>กับระบบสารสนเทศและงานอาชีพ</a:t>
            </a:r>
            <a:endParaRPr lang="th-TH" sz="54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2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3600" dirty="0" smtClean="0">
                <a:latin typeface="Angsana New" pitchFamily="18" charset="-34"/>
              </a:rPr>
              <a:t>ผลกระทบการใช้คอมพิวเตอร์และอินเทอร์เน็ตต่อกลุ่มผู้เรียน</a:t>
            </a:r>
            <a:endParaRPr lang="th-TH" sz="36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4843" y="1721708"/>
            <a:ext cx="8056606" cy="500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600" dirty="0" smtClean="0"/>
              <a:t>1. ผู้เรียนมีพฤติกรรมการใช้คอมพิวเตอร์และอินเทอร์เน็ต</a:t>
            </a:r>
            <a:br>
              <a:rPr lang="th-TH" sz="3600" dirty="0" smtClean="0"/>
            </a:br>
            <a:r>
              <a:rPr lang="th-TH" sz="3600" dirty="0" smtClean="0"/>
              <a:t>   </a:t>
            </a:r>
            <a:r>
              <a:rPr lang="th-TH" sz="3600" dirty="0" smtClean="0">
                <a:solidFill>
                  <a:srgbClr val="FF0000"/>
                </a:solidFill>
              </a:rPr>
              <a:t>ไม่เหมาะสม</a:t>
            </a:r>
          </a:p>
          <a:p>
            <a:pPr>
              <a:lnSpc>
                <a:spcPct val="150000"/>
              </a:lnSpc>
            </a:pPr>
            <a:r>
              <a:rPr lang="th-TH" sz="3600" dirty="0" smtClean="0"/>
              <a:t>2. ผู้เรียนใช้คอมพิวเตอร์กับอินเทอร์เน็ตแบบไม่มีเวลาพักผ่อน </a:t>
            </a:r>
            <a:br>
              <a:rPr lang="th-TH" sz="3600" dirty="0" smtClean="0"/>
            </a:br>
            <a:r>
              <a:rPr lang="th-TH" sz="3600" dirty="0" smtClean="0"/>
              <a:t>    ส่งผลกระทบต่อการเรียน</a:t>
            </a:r>
          </a:p>
          <a:p>
            <a:pPr>
              <a:lnSpc>
                <a:spcPct val="150000"/>
              </a:lnSpc>
            </a:pPr>
            <a:r>
              <a:rPr lang="th-TH" sz="3600" dirty="0" smtClean="0"/>
              <a:t>3. ผู้เรียนใช้คอมพิวเตอร์เป็นเวลานานจะเกิดอาการเมื่อยล้า</a:t>
            </a:r>
          </a:p>
          <a:p>
            <a:pPr>
              <a:lnSpc>
                <a:spcPct val="150000"/>
              </a:lnSpc>
            </a:pPr>
            <a:endParaRPr lang="th-TH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3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664043" y="776288"/>
            <a:ext cx="591476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ความหมายของจริยธรรม </a:t>
            </a:r>
            <a:r>
              <a:rPr lang="en-US" sz="4000" dirty="0" smtClean="0">
                <a:latin typeface="Angsana New" pitchFamily="18" charset="-34"/>
              </a:rPr>
              <a:t>(Ethics)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941365"/>
            <a:ext cx="80566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/>
            <a:r>
              <a:rPr lang="th-TH" sz="3600" dirty="0" smtClean="0"/>
              <a:t>	หลักของความถูกและผิดที่บุคคลใช้เป็นแนวทางในการปฏิบัติ คนมีจริยธรรม คือ คนที่อยู่ในกลุ่มสังคมยอมรับ</a:t>
            </a:r>
            <a:r>
              <a:rPr lang="th-TH" sz="3600" dirty="0" smtClean="0"/>
              <a:t>ว่า     มี</a:t>
            </a:r>
            <a:r>
              <a:rPr lang="th-TH" sz="3600" dirty="0" smtClean="0"/>
              <a:t>สามัญสำนึกดี ความประพฤติที่</a:t>
            </a:r>
            <a:r>
              <a:rPr lang="th-TH" sz="3600" dirty="0" smtClean="0"/>
              <a:t>ดี  และ</a:t>
            </a:r>
            <a:r>
              <a:rPr lang="th-TH" sz="3600" dirty="0" smtClean="0"/>
              <a:t>ไม่ก่อให้เกิด</a:t>
            </a:r>
            <a:r>
              <a:rPr lang="th-TH" sz="3600" dirty="0" smtClean="0"/>
              <a:t>ผลเสีย ต่อ</a:t>
            </a:r>
            <a:r>
              <a:rPr lang="th-TH" sz="3600" dirty="0" smtClean="0"/>
              <a:t>สังคม</a:t>
            </a:r>
          </a:p>
          <a:p>
            <a:pPr algn="thaiDist"/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96079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4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186249" y="776288"/>
            <a:ext cx="687035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จริยธรรมด้านสารสนเทศ มี 4 ประการ คือ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537954"/>
            <a:ext cx="80566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1. ความเป็นส่วนตัว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(Information Privacy)</a:t>
            </a:r>
          </a:p>
          <a:p>
            <a:pPr lvl="1" algn="thaiDist">
              <a:lnSpc>
                <a:spcPct val="150000"/>
              </a:lnSpc>
            </a:pPr>
            <a:r>
              <a:rPr lang="en-US" sz="3600" dirty="0" smtClean="0">
                <a:latin typeface="Angsana New" panose="02020603050405020304" pitchFamily="18" charset="-34"/>
              </a:rPr>
              <a:t>2. </a:t>
            </a:r>
            <a:r>
              <a:rPr lang="th-TH" sz="3600" dirty="0" smtClean="0">
                <a:latin typeface="Angsana New" panose="02020603050405020304" pitchFamily="18" charset="-34"/>
              </a:rPr>
              <a:t>ความถูกต้องแม่นยำ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(Information Accuracy)</a:t>
            </a:r>
          </a:p>
          <a:p>
            <a:pPr lvl="1" algn="thaiDist">
              <a:lnSpc>
                <a:spcPct val="150000"/>
              </a:lnSpc>
            </a:pPr>
            <a:r>
              <a:rPr lang="en-US" sz="3600" dirty="0" smtClean="0">
                <a:latin typeface="Angsana New" panose="02020603050405020304" pitchFamily="18" charset="-34"/>
              </a:rPr>
              <a:t>3. </a:t>
            </a:r>
            <a:r>
              <a:rPr lang="th-TH" sz="3600" dirty="0" smtClean="0">
                <a:latin typeface="Angsana New" panose="02020603050405020304" pitchFamily="18" charset="-34"/>
              </a:rPr>
              <a:t>ความเป็นเจ้าของ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(Information Property)</a:t>
            </a:r>
          </a:p>
          <a:p>
            <a:pPr lvl="1" algn="thaiDist">
              <a:lnSpc>
                <a:spcPct val="150000"/>
              </a:lnSpc>
            </a:pPr>
            <a:r>
              <a:rPr lang="en-US" sz="3600" dirty="0" smtClean="0">
                <a:latin typeface="Angsana New" panose="02020603050405020304" pitchFamily="18" charset="-34"/>
              </a:rPr>
              <a:t>4. </a:t>
            </a:r>
            <a:r>
              <a:rPr lang="th-TH" sz="3600" dirty="0" smtClean="0">
                <a:latin typeface="Angsana New" panose="02020603050405020304" pitchFamily="18" charset="-34"/>
              </a:rPr>
              <a:t>การเข้าถึงข้อมูล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(Information Accessibility)</a:t>
            </a:r>
            <a:endParaRPr lang="th-TH" sz="3600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809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5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186249" y="776288"/>
            <a:ext cx="687035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การกระทำความผิดเกี่ยวกับคอมพิวเตอร์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887577"/>
            <a:ext cx="80566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/>
            <a:r>
              <a:rPr lang="th-TH" sz="3600" dirty="0" smtClean="0"/>
              <a:t>	</a:t>
            </a:r>
            <a:r>
              <a:rPr lang="th-TH" sz="3600" dirty="0" smtClean="0">
                <a:solidFill>
                  <a:srgbClr val="3333CC"/>
                </a:solidFill>
              </a:rPr>
              <a:t>การลักลอบเข้าถึงข้อมูลโดยไม่ได้รับอนุญาต </a:t>
            </a:r>
            <a:r>
              <a:rPr lang="th-TH" sz="3600" dirty="0" smtClean="0"/>
              <a:t>ถือ</a:t>
            </a:r>
            <a:r>
              <a:rPr lang="th-TH" sz="3600" dirty="0" smtClean="0"/>
              <a:t>เป็น     การ</a:t>
            </a:r>
            <a:r>
              <a:rPr lang="th-TH" sz="3600" dirty="0" smtClean="0"/>
              <a:t>กระทำความผิดเกี่ยวกับคอมพิวเตอร์ แบ่งเป็น 3 </a:t>
            </a:r>
            <a:r>
              <a:rPr lang="th-TH" sz="3600" dirty="0" smtClean="0"/>
              <a:t>กลุ่มดังนี้</a:t>
            </a:r>
            <a:endParaRPr lang="th-TH" sz="3600" dirty="0" smtClean="0"/>
          </a:p>
          <a:p>
            <a:pPr lvl="1" algn="thaiDist"/>
            <a:r>
              <a:rPr lang="th-TH" sz="3600" dirty="0" smtClean="0">
                <a:latin typeface="Angsana New" panose="02020603050405020304" pitchFamily="18" charset="-34"/>
              </a:rPr>
              <a:t>1. แฮกเกอร์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(Hacker)</a:t>
            </a:r>
          </a:p>
          <a:p>
            <a:pPr lvl="1" algn="thaiDist"/>
            <a:r>
              <a:rPr lang="en-US" sz="3600" dirty="0" smtClean="0">
                <a:latin typeface="Angsana New" panose="02020603050405020304" pitchFamily="18" charset="-34"/>
              </a:rPr>
              <a:t>2. </a:t>
            </a:r>
            <a:r>
              <a:rPr lang="th-TH" sz="3600" dirty="0" smtClean="0">
                <a:latin typeface="Angsana New" panose="02020603050405020304" pitchFamily="18" charset="-34"/>
              </a:rPr>
              <a:t>แครกเกอร์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(Cracker)</a:t>
            </a:r>
          </a:p>
          <a:p>
            <a:pPr lvl="1" algn="thaiDist"/>
            <a:r>
              <a:rPr lang="en-US" sz="3600" dirty="0" smtClean="0">
                <a:latin typeface="Angsana New" panose="02020603050405020304" pitchFamily="18" charset="-34"/>
              </a:rPr>
              <a:t>3. </a:t>
            </a:r>
            <a:r>
              <a:rPr lang="th-TH" sz="3600" dirty="0" smtClean="0">
                <a:latin typeface="Angsana New" panose="02020603050405020304" pitchFamily="18" charset="-34"/>
              </a:rPr>
              <a:t>สคริปต์คิดดี้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(Script Kiddy)</a:t>
            </a:r>
            <a:endParaRPr lang="th-TH" sz="3600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937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6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186249" y="776288"/>
            <a:ext cx="687035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การขโมยโปรแกรมคอมพิวเตอร์ เกิดจาก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537954"/>
            <a:ext cx="80566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1. เวิร์มหรือวอร์มหรือหนอนอินเทอร์เน็ต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(Worm)</a:t>
            </a:r>
          </a:p>
          <a:p>
            <a:pPr lvl="1" algn="thaiDist">
              <a:lnSpc>
                <a:spcPct val="150000"/>
              </a:lnSpc>
            </a:pPr>
            <a:r>
              <a:rPr lang="en-US" sz="3600" dirty="0" smtClean="0">
                <a:latin typeface="Angsana New" panose="02020603050405020304" pitchFamily="18" charset="-34"/>
              </a:rPr>
              <a:t>2. </a:t>
            </a:r>
            <a:r>
              <a:rPr lang="th-TH" sz="3600" dirty="0" smtClean="0">
                <a:latin typeface="Angsana New" panose="02020603050405020304" pitchFamily="18" charset="-34"/>
              </a:rPr>
              <a:t>ม้าโทรจันไวรัส </a:t>
            </a:r>
            <a:r>
              <a:rPr lang="en-US" sz="36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(Trojan)</a:t>
            </a:r>
          </a:p>
          <a:p>
            <a:pPr lvl="1" algn="thaiDist">
              <a:lnSpc>
                <a:spcPct val="150000"/>
              </a:lnSpc>
            </a:pPr>
            <a:r>
              <a:rPr lang="en-US" sz="3600" dirty="0" smtClean="0">
                <a:latin typeface="Angsana New" panose="02020603050405020304" pitchFamily="18" charset="-34"/>
              </a:rPr>
              <a:t>3. </a:t>
            </a:r>
            <a:r>
              <a:rPr lang="th-TH" sz="3600" smtClean="0">
                <a:latin typeface="Angsana New" panose="02020603050405020304" pitchFamily="18" charset="-34"/>
              </a:rPr>
              <a:t>อีเมลไวรัส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01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7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1186249" y="776288"/>
            <a:ext cx="687035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จริยธรรมที่ดีที่จำเป็นต่อระบบสารสนเทศ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sz="3600" dirty="0" smtClean="0"/>
              <a:t>1. การยอมรับสิทธิบัตรและทรัพย์สินด้านลิขสิทธิ์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2. การมีส่วนช่วยเหลือต่อชุมชนและความเป็นอยู่ที่ดีต่อมนุษย์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3. การเคารพความเป็นส่วนตัวของบุคคลอื่น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4. ควรหลีกเลี่ยงการใช้สารสนเทศทำลายผู้อื่น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5. ความซื่อสัตย์ของข้อมูลสารสนเทศ</a:t>
            </a:r>
          </a:p>
          <a:p>
            <a:pPr lvl="1" algn="thaiDist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6. การยอมรับเครดิตในทรัพย์สิน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6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8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815546" y="776288"/>
            <a:ext cx="76117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จรรยาบรรณในการใช้อินเทอร์เน็ตต้องคำนึงถึง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0566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th-TH" sz="3600" dirty="0" smtClean="0"/>
              <a:t>1. การกระทำใด ๆ ในระบบสารสนเทศ ต้องคำนึงถึง</a:t>
            </a:r>
            <a:br>
              <a:rPr lang="th-TH" sz="3600" dirty="0" smtClean="0"/>
            </a:br>
            <a:r>
              <a:rPr lang="th-TH" sz="3600" dirty="0" smtClean="0"/>
              <a:t>    ผลกระทบต่อสังคมสารสนเทศ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/>
              <a:t>2. ไม่นำผลงานของผู้อื่นมาเป็นผลงานของตนเอง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/>
              <a:t>3. ไม่ใช้สารสนเทศเป็นการทำร้าย ทำลาย หรือละเมิดผู้อื่น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/>
              <a:t>4. ไม่รบกวนการทำงาน และ</a:t>
            </a:r>
            <a:r>
              <a:rPr lang="th-TH" sz="3600" dirty="0"/>
              <a:t>ระบบ</a:t>
            </a:r>
            <a:r>
              <a:rPr lang="th-TH" sz="3600" dirty="0" smtClean="0"/>
              <a:t>เครือข่ายของผู้อื่น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5. ต้องไม่ทำการเข้าแก้ไขข้อมูลของผู้อื่นโดยไม่ได้รับอนุญาต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605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9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815546" y="776288"/>
            <a:ext cx="76117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จรรยาบรรณในการใช้อินเทอร์เน็ตต้องคำนึงถึง (ต่อ)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367" y="1439098"/>
            <a:ext cx="81636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th-TH" sz="3600" dirty="0" smtClean="0"/>
              <a:t>6. ไม่ใช้คอมพิวเตอร์เป็นเครื่องมือในการโจรกรรมผู้อื่น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7. ไม่นำข้อมูลสารสนเทศสร้างหลักฐานเท็จ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8. ต้องไม่สำเนาโปรแกรมของผู้อื่นโดยไม่ซื้อลิขสิทธิ์</a:t>
            </a:r>
          </a:p>
          <a:p>
            <a:pPr lvl="1">
              <a:lnSpc>
                <a:spcPct val="150000"/>
              </a:lnSpc>
            </a:pPr>
            <a:r>
              <a:rPr lang="th-TH" sz="3600" dirty="0" smtClean="0">
                <a:latin typeface="Angsana New" panose="02020603050405020304" pitchFamily="18" charset="-34"/>
              </a:rPr>
              <a:t>9. ไม่เข้าไปใช้สารสนเทศที่ไม่ใช่ส่วนที่เป็นทรัพยากรของผู้อื่น</a:t>
            </a:r>
            <a:endParaRPr lang="th-TH" sz="3600" dirty="0"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00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27616</TotalTime>
  <Words>690</Words>
  <Application>Microsoft Office PowerPoint</Application>
  <PresentationFormat>On-screen Show (4:3)</PresentationFormat>
  <Paragraphs>118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1148</cp:revision>
  <dcterms:created xsi:type="dcterms:W3CDTF">2004-03-03T07:37:41Z</dcterms:created>
  <dcterms:modified xsi:type="dcterms:W3CDTF">2016-10-16T11:14:25Z</dcterms:modified>
</cp:coreProperties>
</file>