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300" r:id="rId3"/>
    <p:sldId id="301" r:id="rId4"/>
    <p:sldId id="303" r:id="rId5"/>
    <p:sldId id="310" r:id="rId6"/>
    <p:sldId id="311" r:id="rId7"/>
    <p:sldId id="312" r:id="rId8"/>
    <p:sldId id="315" r:id="rId9"/>
    <p:sldId id="316" r:id="rId10"/>
    <p:sldId id="317" r:id="rId11"/>
    <p:sldId id="318" r:id="rId12"/>
    <p:sldId id="319" r:id="rId13"/>
    <p:sldId id="320" r:id="rId14"/>
    <p:sldId id="321" r:id="rId15"/>
    <p:sldId id="322" r:id="rId16"/>
    <p:sldId id="313" r:id="rId17"/>
    <p:sldId id="314" r:id="rId18"/>
    <p:sldId id="323" r:id="rId19"/>
    <p:sldId id="324" r:id="rId20"/>
    <p:sldId id="325" r:id="rId21"/>
    <p:sldId id="326" r:id="rId22"/>
    <p:sldId id="327" r:id="rId23"/>
    <p:sldId id="328" r:id="rId24"/>
    <p:sldId id="329" r:id="rId25"/>
    <p:sldId id="330" r:id="rId26"/>
    <p:sldId id="331" r:id="rId27"/>
    <p:sldId id="332" r:id="rId28"/>
    <p:sldId id="333" r:id="rId29"/>
    <p:sldId id="334" r:id="rId30"/>
    <p:sldId id="335" r:id="rId31"/>
    <p:sldId id="336" r:id="rId32"/>
    <p:sldId id="337" r:id="rId33"/>
    <p:sldId id="302" r:id="rId34"/>
  </p:sldIdLst>
  <p:sldSz cx="9144000" cy="6858000" type="screen4x3"/>
  <p:notesSz cx="6799263" cy="99314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FF66"/>
    <a:srgbClr val="3333CC"/>
    <a:srgbClr val="FF3300"/>
    <a:srgbClr val="FF66CC"/>
    <a:srgbClr val="00CCFF"/>
    <a:srgbClr val="9966FF"/>
    <a:srgbClr val="CCCCFF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7484" autoAdjust="0"/>
  </p:normalViewPr>
  <p:slideViewPr>
    <p:cSldViewPr snapToGrid="0">
      <p:cViewPr varScale="1">
        <p:scale>
          <a:sx n="70" d="100"/>
          <a:sy n="70" d="100"/>
        </p:scale>
        <p:origin x="-181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2262"/>
    </p:cViewPr>
  </p:sorterViewPr>
  <p:gridSpacing cx="72010" cy="7201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8050"/>
            <a:ext cx="5440363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noProof="0"/>
              <a:t>คลิกเพื่อแก้ไขลักษณะของข้อความต้นแบบ</a:t>
            </a:r>
          </a:p>
          <a:p>
            <a:pPr lvl="1"/>
            <a:r>
              <a:rPr lang="th-TH" noProof="0"/>
              <a:t>ระดับที่สอง</a:t>
            </a:r>
          </a:p>
          <a:p>
            <a:pPr lvl="2"/>
            <a:r>
              <a:rPr lang="th-TH" noProof="0"/>
              <a:t>ระดับที่สาม</a:t>
            </a:r>
          </a:p>
          <a:p>
            <a:pPr lvl="3"/>
            <a:r>
              <a:rPr lang="th-TH" noProof="0"/>
              <a:t>ระดับที่สี่</a:t>
            </a:r>
          </a:p>
          <a:p>
            <a:pPr lvl="4"/>
            <a:r>
              <a:rPr lang="th-TH" noProof="0"/>
              <a:t>ระดับที่ห้า</a:t>
            </a:r>
          </a:p>
        </p:txBody>
      </p:sp>
      <p:sp>
        <p:nvSpPr>
          <p:cNvPr id="829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2925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29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2925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847E7AFE-35C1-44CC-B5C7-91BF5263DDB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58360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2F542465-F3A5-4580-AC14-43476EF74830}" type="slidenum">
              <a:rPr lang="en-US" sz="1200"/>
              <a:pPr eaLnBrk="1" hangingPunct="1"/>
              <a:t>1</a:t>
            </a:fld>
            <a:endParaRPr lang="th-TH" sz="120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40134D77-DE00-43F5-B025-6E37EC0E638A}" type="slidenum">
              <a:rPr lang="en-US" sz="1200"/>
              <a:pPr eaLnBrk="1" hangingPunct="1"/>
              <a:t>33</a:t>
            </a:fld>
            <a:endParaRPr lang="th-TH" sz="120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B31FD1-EB6C-43F4-A269-FD6964B1C74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7427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FB7BEC-B9EE-4031-8487-2E8F99F5D22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36668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F6D5B1-CCE5-41C8-BE1C-AE7F389137C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79313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58BC3C-AB87-45C3-826A-F9764EF77D7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13609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CB09E5-E2DD-4F62-86E5-1E86D23C09D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2577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DB93E2-E033-4177-910F-E7C24739842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18446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2D291B-805F-43CD-BFCC-970E8FE602E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41570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ECE786-4757-4339-8A26-2B1DBFF7152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42086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3118C2-722E-4CC5-89F6-B15DE09924C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35886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E50C6-8E51-49FE-98A6-DA275D293BD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81004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8DB573-C372-4B9F-8A8A-4FCA557F0C2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84137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คลิกเพื่อแก้ไขลักษณะต้นแบบชื่อเรื่อง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0C8A7D71-2B08-48A9-A653-8C4F2B354AD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FC04137C-82BF-4583-8AAA-37E22876D410}" type="slidenum">
              <a:rPr lang="en-US" sz="1400"/>
              <a:pPr eaLnBrk="1" hangingPunct="1"/>
              <a:t>1</a:t>
            </a:fld>
            <a:endParaRPr lang="th-TH" sz="1400"/>
          </a:p>
        </p:txBody>
      </p:sp>
      <p:sp>
        <p:nvSpPr>
          <p:cNvPr id="2" name="Line 6"/>
          <p:cNvSpPr>
            <a:spLocks noChangeShapeType="1"/>
          </p:cNvSpPr>
          <p:nvPr/>
        </p:nvSpPr>
        <p:spPr bwMode="auto">
          <a:xfrm>
            <a:off x="715963" y="3249613"/>
            <a:ext cx="7775575" cy="0"/>
          </a:xfrm>
          <a:prstGeom prst="line">
            <a:avLst/>
          </a:prstGeom>
          <a:noFill/>
          <a:ln w="38100">
            <a:solidFill>
              <a:srgbClr val="0066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053" name="Text Box 8"/>
          <p:cNvSpPr txBox="1">
            <a:spLocks noChangeArrowheads="1"/>
          </p:cNvSpPr>
          <p:nvPr/>
        </p:nvSpPr>
        <p:spPr bwMode="auto">
          <a:xfrm>
            <a:off x="5467350" y="1889125"/>
            <a:ext cx="1528763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6600" b="1">
                <a:solidFill>
                  <a:srgbClr val="FF00FF"/>
                </a:solidFill>
              </a:rPr>
              <a:t>บทที่</a:t>
            </a:r>
            <a:r>
              <a:rPr lang="th-TH" sz="3200" b="1">
                <a:solidFill>
                  <a:srgbClr val="FF00FF"/>
                </a:solidFill>
              </a:rPr>
              <a:t> </a:t>
            </a:r>
            <a:r>
              <a:rPr lang="en-US" sz="3200" b="1">
                <a:solidFill>
                  <a:srgbClr val="FF00FF"/>
                </a:solidFill>
              </a:rPr>
              <a:t> </a:t>
            </a:r>
            <a:endParaRPr lang="th-TH" sz="3200" b="1">
              <a:solidFill>
                <a:srgbClr val="FF00FF"/>
              </a:solidFill>
            </a:endParaRPr>
          </a:p>
        </p:txBody>
      </p:sp>
      <p:sp>
        <p:nvSpPr>
          <p:cNvPr id="2054" name="WordArt 10"/>
          <p:cNvSpPr>
            <a:spLocks noChangeArrowheads="1" noChangeShapeType="1" noTextEdit="1"/>
          </p:cNvSpPr>
          <p:nvPr/>
        </p:nvSpPr>
        <p:spPr bwMode="auto">
          <a:xfrm>
            <a:off x="6980238" y="1593850"/>
            <a:ext cx="863600" cy="141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1</a:t>
            </a:r>
          </a:p>
        </p:txBody>
      </p:sp>
      <p:sp>
        <p:nvSpPr>
          <p:cNvPr id="2088" name="Text Box 40"/>
          <p:cNvSpPr txBox="1">
            <a:spLocks noChangeArrowheads="1"/>
          </p:cNvSpPr>
          <p:nvPr/>
        </p:nvSpPr>
        <p:spPr bwMode="gray">
          <a:xfrm>
            <a:off x="1003300" y="1089025"/>
            <a:ext cx="58562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3200" b="1">
                <a:latin typeface="Tahoma" pitchFamily="34" charset="0"/>
                <a:ea typeface="Gulim" pitchFamily="34" charset="-127"/>
              </a:rPr>
              <a:t>[</a:t>
            </a:r>
            <a:r>
              <a:rPr lang="th-TH" sz="3200" b="1">
                <a:latin typeface="Tahoma" pitchFamily="34" charset="0"/>
                <a:ea typeface="Gulim" pitchFamily="34" charset="-127"/>
                <a:cs typeface="Tahoma" pitchFamily="34" charset="0"/>
              </a:rPr>
              <a:t>ศูนย์ส่งเสริมวิชาการ</a:t>
            </a:r>
            <a:r>
              <a:rPr lang="th-TH" sz="3200" b="1">
                <a:latin typeface="Tahoma" pitchFamily="34" charset="0"/>
                <a:ea typeface="Gulim" pitchFamily="34" charset="-127"/>
              </a:rPr>
              <a:t>] ขอเสนอ:</a:t>
            </a:r>
          </a:p>
        </p:txBody>
      </p:sp>
      <p:sp>
        <p:nvSpPr>
          <p:cNvPr id="2056" name="Rectangle 44"/>
          <p:cNvSpPr>
            <a:spLocks noChangeArrowheads="1"/>
          </p:cNvSpPr>
          <p:nvPr/>
        </p:nvSpPr>
        <p:spPr bwMode="auto">
          <a:xfrm>
            <a:off x="844550" y="3351213"/>
            <a:ext cx="758893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h-TH" sz="5400" b="1" dirty="0">
                <a:solidFill>
                  <a:srgbClr val="6600FF"/>
                </a:solidFill>
              </a:rPr>
              <a:t>การใช้คอมพิวเตอร์และระบบสารสนเทศ</a:t>
            </a:r>
          </a:p>
          <a:p>
            <a:pPr algn="ctr"/>
            <a:r>
              <a:rPr lang="th-TH" sz="5400" b="1" dirty="0">
                <a:solidFill>
                  <a:srgbClr val="6600FF"/>
                </a:solidFill>
              </a:rPr>
              <a:t>เพื่องานอาชีพเบื้องต้น</a:t>
            </a:r>
          </a:p>
        </p:txBody>
      </p:sp>
      <p:pic>
        <p:nvPicPr>
          <p:cNvPr id="2057" name="Picture 4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26"/>
          <a:stretch>
            <a:fillRect/>
          </a:stretch>
        </p:blipFill>
        <p:spPr bwMode="auto">
          <a:xfrm>
            <a:off x="2836330" y="1889125"/>
            <a:ext cx="1095114" cy="95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96" name="AutoShape 48"/>
          <p:cNvSpPr>
            <a:spLocks noChangeArrowheads="1"/>
          </p:cNvSpPr>
          <p:nvPr/>
        </p:nvSpPr>
        <p:spPr bwMode="auto">
          <a:xfrm>
            <a:off x="849313" y="5076372"/>
            <a:ext cx="7378700" cy="151447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th-TH" sz="4000" b="1"/>
              <a:t> </a:t>
            </a:r>
          </a:p>
        </p:txBody>
      </p:sp>
      <p:sp>
        <p:nvSpPr>
          <p:cNvPr id="2059" name="Rectangle 42"/>
          <p:cNvSpPr>
            <a:spLocks noChangeArrowheads="1"/>
          </p:cNvSpPr>
          <p:nvPr/>
        </p:nvSpPr>
        <p:spPr bwMode="auto">
          <a:xfrm>
            <a:off x="1049680" y="5338287"/>
            <a:ext cx="7178675" cy="1048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h-TH" sz="2400" b="1" dirty="0">
                <a:latin typeface="Tahoma" pitchFamily="34" charset="0"/>
                <a:ea typeface="Gulim" pitchFamily="34" charset="-127"/>
                <a:cs typeface="Tahoma" pitchFamily="34" charset="0"/>
              </a:rPr>
              <a:t>โดย อาจารย์อำภา  กุลธรรมโยธิน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h-TH" sz="2400" b="1" dirty="0" smtClean="0">
                <a:latin typeface="Tahoma" pitchFamily="34" charset="0"/>
                <a:ea typeface="Gulim" pitchFamily="34" charset="-127"/>
                <a:cs typeface="Tahoma" pitchFamily="34" charset="0"/>
              </a:rPr>
              <a:t>วิทยาลัย</a:t>
            </a:r>
            <a:r>
              <a:rPr lang="th-TH" sz="2400" b="1" dirty="0">
                <a:latin typeface="Tahoma" pitchFamily="34" charset="0"/>
                <a:ea typeface="Gulim" pitchFamily="34" charset="-127"/>
                <a:cs typeface="Tahoma" pitchFamily="34" charset="0"/>
              </a:rPr>
              <a:t>อาชีวศึกษาธนบุรี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</a:t>
            </a:r>
            <a:r>
              <a:rPr lang="en-US" sz="1400" b="1" dirty="0" smtClean="0">
                <a:latin typeface="Courier New" pitchFamily="49" charset="0"/>
              </a:rPr>
              <a:t>for</a:t>
            </a:r>
            <a:r>
              <a:rPr lang="th-TH" sz="1400" b="1" smtClean="0">
                <a:latin typeface="Courier New" pitchFamily="49" charset="0"/>
              </a:rPr>
              <a:t>  </a:t>
            </a:r>
            <a:r>
              <a:rPr lang="th-TH" sz="1400" b="1" dirty="0">
                <a:latin typeface="Courier New" pitchFamily="49" charset="0"/>
              </a:rPr>
              <a:t>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4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8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679EF267-762C-46C5-94D1-F5338597C030}" type="slidenum">
              <a:rPr lang="en-US" sz="1400"/>
              <a:pPr eaLnBrk="1" hangingPunct="1"/>
              <a:t>10</a:t>
            </a:fld>
            <a:endParaRPr lang="th-TH" sz="1400"/>
          </a:p>
        </p:txBody>
      </p:sp>
      <p:sp>
        <p:nvSpPr>
          <p:cNvPr id="97284" name="AutoShape 4"/>
          <p:cNvSpPr>
            <a:spLocks noChangeArrowheads="1"/>
          </p:cNvSpPr>
          <p:nvPr/>
        </p:nvSpPr>
        <p:spPr bwMode="auto">
          <a:xfrm>
            <a:off x="198439" y="800100"/>
            <a:ext cx="4858983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3200" b="1" dirty="0"/>
              <a:t>1.5</a:t>
            </a:r>
            <a:r>
              <a:rPr lang="en-US" sz="4000" b="1" dirty="0"/>
              <a:t> </a:t>
            </a:r>
            <a:r>
              <a:rPr lang="th-TH" sz="4000" b="1" dirty="0"/>
              <a:t>การเชื่อมต่ออุปกรณ์ต่าง ๆ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9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361244" y="1771650"/>
            <a:ext cx="76594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solidFill>
                  <a:srgbClr val="0000FF"/>
                </a:solidFill>
                <a:latin typeface="Angsana New" pitchFamily="18" charset="-34"/>
              </a:rPr>
              <a:t>1. การเชื่อมต่อเมาส์และคีย์บอร์ด </a:t>
            </a:r>
            <a:r>
              <a:rPr lang="th-TH" b="1" dirty="0">
                <a:latin typeface="Angsana New" pitchFamily="18" charset="-34"/>
              </a:rPr>
              <a:t>จะมีหัวที่ใช้ในการเชื่อมต่อแบบพีเอสทู </a:t>
            </a:r>
            <a:r>
              <a:rPr lang="en-US" b="1" dirty="0">
                <a:latin typeface="Angsana New" pitchFamily="18" charset="-34"/>
              </a:rPr>
              <a:t>(PS/2)</a:t>
            </a:r>
            <a:endParaRPr lang="th-TH" b="1" dirty="0">
              <a:latin typeface="Angsana New" pitchFamily="18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3814787" y="2001113"/>
            <a:ext cx="752381" cy="1666667"/>
          </a:xfrm>
          <a:prstGeom prst="rect">
            <a:avLst/>
          </a:prstGeom>
        </p:spPr>
      </p:pic>
      <p:sp>
        <p:nvSpPr>
          <p:cNvPr id="3" name="Speech Bubble: Oval 2"/>
          <p:cNvSpPr/>
          <p:nvPr/>
        </p:nvSpPr>
        <p:spPr>
          <a:xfrm>
            <a:off x="1693333" y="3002844"/>
            <a:ext cx="1535289" cy="530578"/>
          </a:xfrm>
          <a:prstGeom prst="wedgeEllipseCallout">
            <a:avLst>
              <a:gd name="adj1" fmla="val 62991"/>
              <a:gd name="adj2" fmla="val -80053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>
                <a:solidFill>
                  <a:schemeClr val="tx1"/>
                </a:solidFill>
              </a:rPr>
              <a:t>คียบอร์ด</a:t>
            </a:r>
          </a:p>
        </p:txBody>
      </p:sp>
      <p:sp>
        <p:nvSpPr>
          <p:cNvPr id="14" name="Speech Bubble: Oval 13"/>
          <p:cNvSpPr/>
          <p:nvPr/>
        </p:nvSpPr>
        <p:spPr>
          <a:xfrm>
            <a:off x="5091245" y="2680059"/>
            <a:ext cx="1111956" cy="530578"/>
          </a:xfrm>
          <a:prstGeom prst="wedgeEllipseCallout">
            <a:avLst>
              <a:gd name="adj1" fmla="val -98247"/>
              <a:gd name="adj2" fmla="val -22606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>
                <a:solidFill>
                  <a:schemeClr val="tx1"/>
                </a:solidFill>
              </a:rPr>
              <a:t>เมาส์</a:t>
            </a:r>
          </a:p>
        </p:txBody>
      </p:sp>
      <p:sp>
        <p:nvSpPr>
          <p:cNvPr id="22" name="Rectangle 12"/>
          <p:cNvSpPr>
            <a:spLocks noChangeArrowheads="1"/>
          </p:cNvSpPr>
          <p:nvPr/>
        </p:nvSpPr>
        <p:spPr bwMode="auto">
          <a:xfrm>
            <a:off x="361244" y="3839488"/>
            <a:ext cx="818204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solidFill>
                  <a:srgbClr val="0000FF"/>
                </a:solidFill>
                <a:latin typeface="Angsana New" pitchFamily="18" charset="-34"/>
              </a:rPr>
              <a:t>2. การเชื่อมต่อจอภาพ </a:t>
            </a:r>
            <a:r>
              <a:rPr lang="th-TH" b="1" dirty="0">
                <a:latin typeface="Angsana New" pitchFamily="18" charset="-34"/>
              </a:rPr>
              <a:t>จะมีสายไฟสองสายต่อออกมา สายแรกเป็นสายไฟ อีกสายเป็น</a:t>
            </a:r>
          </a:p>
          <a:p>
            <a:r>
              <a:rPr lang="th-TH" b="1" dirty="0">
                <a:latin typeface="Angsana New" pitchFamily="18" charset="-34"/>
              </a:rPr>
              <a:t>สายสัญญาณต่อเข้ากับตัวเครื่องคอมพิวเตอร์ เป็นช่องที่มีรูเล็ก ๆ 15 รู มีสีน้ำเงิน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2280" y="4922823"/>
            <a:ext cx="1790476" cy="1295238"/>
          </a:xfrm>
          <a:prstGeom prst="rect">
            <a:avLst/>
          </a:prstGeom>
        </p:spPr>
      </p:pic>
      <p:sp>
        <p:nvSpPr>
          <p:cNvPr id="23" name="Speech Bubble: Oval 22"/>
          <p:cNvSpPr/>
          <p:nvPr/>
        </p:nvSpPr>
        <p:spPr>
          <a:xfrm>
            <a:off x="630991" y="5816711"/>
            <a:ext cx="1281289" cy="530578"/>
          </a:xfrm>
          <a:prstGeom prst="wedgeEllipseCallout">
            <a:avLst>
              <a:gd name="adj1" fmla="val 81493"/>
              <a:gd name="adj2" fmla="val -69415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>
                <a:solidFill>
                  <a:schemeClr val="tx1"/>
                </a:solidFill>
              </a:rPr>
              <a:t>จอภาพ</a:t>
            </a:r>
          </a:p>
        </p:txBody>
      </p:sp>
    </p:spTree>
    <p:extLst>
      <p:ext uri="{BB962C8B-B14F-4D97-AF65-F5344CB8AC3E}">
        <p14:creationId xmlns:p14="http://schemas.microsoft.com/office/powerpoint/2010/main" val="23533855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679EF267-762C-46C5-94D1-F5338597C030}" type="slidenum">
              <a:rPr lang="en-US" sz="1400"/>
              <a:pPr eaLnBrk="1" hangingPunct="1"/>
              <a:t>11</a:t>
            </a:fld>
            <a:endParaRPr lang="th-TH" sz="1400"/>
          </a:p>
        </p:txBody>
      </p:sp>
      <p:sp>
        <p:nvSpPr>
          <p:cNvPr id="97284" name="AutoShape 4"/>
          <p:cNvSpPr>
            <a:spLocks noChangeArrowheads="1"/>
          </p:cNvSpPr>
          <p:nvPr/>
        </p:nvSpPr>
        <p:spPr bwMode="auto">
          <a:xfrm>
            <a:off x="198439" y="800100"/>
            <a:ext cx="5265383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3200" b="1" dirty="0"/>
              <a:t>1.5</a:t>
            </a:r>
            <a:r>
              <a:rPr lang="en-US" sz="4000" b="1" dirty="0"/>
              <a:t> </a:t>
            </a:r>
            <a:r>
              <a:rPr lang="th-TH" sz="4000" b="1" dirty="0"/>
              <a:t>การเชื่อมต่ออุปกรณ์ต่าง ๆ (ต่อ)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9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361244" y="1771650"/>
            <a:ext cx="836799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solidFill>
                  <a:srgbClr val="0000FF"/>
                </a:solidFill>
                <a:latin typeface="Angsana New" pitchFamily="18" charset="-34"/>
              </a:rPr>
              <a:t>3. การเสียบสายไฟ </a:t>
            </a:r>
            <a:r>
              <a:rPr lang="th-TH" b="1" dirty="0">
                <a:latin typeface="Angsana New" pitchFamily="18" charset="-34"/>
              </a:rPr>
              <a:t>สายไฟของจอภาพ และสายไฟของเครื่องคอมพิวเตอร์ จะมีลักษณะ</a:t>
            </a:r>
          </a:p>
          <a:p>
            <a:r>
              <a:rPr lang="th-TH" b="1" dirty="0">
                <a:latin typeface="Angsana New" pitchFamily="18" charset="-34"/>
              </a:rPr>
              <a:t>มีรูเสียบอยู่ 3 รู</a:t>
            </a:r>
          </a:p>
        </p:txBody>
      </p:sp>
      <p:sp>
        <p:nvSpPr>
          <p:cNvPr id="6" name="Speech Bubble: Rectangle with Corners Rounded 5"/>
          <p:cNvSpPr/>
          <p:nvPr/>
        </p:nvSpPr>
        <p:spPr>
          <a:xfrm>
            <a:off x="2968978" y="3183466"/>
            <a:ext cx="3409244" cy="575733"/>
          </a:xfrm>
          <a:prstGeom prst="wedgeRoundRectCallout">
            <a:avLst>
              <a:gd name="adj1" fmla="val -78449"/>
              <a:gd name="adj2" fmla="val 23611"/>
              <a:gd name="adj3" fmla="val 16667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>
                <a:solidFill>
                  <a:schemeClr val="tx1"/>
                </a:solidFill>
              </a:rPr>
              <a:t>ช่องเสียบหัวต่อสายไฟ</a:t>
            </a:r>
          </a:p>
        </p:txBody>
      </p:sp>
      <p:sp>
        <p:nvSpPr>
          <p:cNvPr id="16" name="Speech Bubble: Rectangle with Corners Rounded 15"/>
          <p:cNvSpPr/>
          <p:nvPr/>
        </p:nvSpPr>
        <p:spPr>
          <a:xfrm>
            <a:off x="2968978" y="4197624"/>
            <a:ext cx="3409244" cy="575733"/>
          </a:xfrm>
          <a:prstGeom prst="wedgeRoundRectCallout">
            <a:avLst>
              <a:gd name="adj1" fmla="val -78449"/>
              <a:gd name="adj2" fmla="val 23611"/>
              <a:gd name="adj3" fmla="val 16667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>
                <a:solidFill>
                  <a:schemeClr val="tx1"/>
                </a:solidFill>
              </a:rPr>
              <a:t>เข้ากับตัวเครื่องและสายจอภาพ</a:t>
            </a:r>
          </a:p>
        </p:txBody>
      </p:sp>
    </p:spTree>
    <p:extLst>
      <p:ext uri="{BB962C8B-B14F-4D97-AF65-F5344CB8AC3E}">
        <p14:creationId xmlns:p14="http://schemas.microsoft.com/office/powerpoint/2010/main" val="8559124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679EF267-762C-46C5-94D1-F5338597C030}" type="slidenum">
              <a:rPr lang="en-US" sz="1400"/>
              <a:pPr eaLnBrk="1" hangingPunct="1"/>
              <a:t>12</a:t>
            </a:fld>
            <a:endParaRPr lang="th-TH" sz="1400"/>
          </a:p>
        </p:txBody>
      </p:sp>
      <p:sp>
        <p:nvSpPr>
          <p:cNvPr id="97284" name="AutoShape 4"/>
          <p:cNvSpPr>
            <a:spLocks noChangeArrowheads="1"/>
          </p:cNvSpPr>
          <p:nvPr/>
        </p:nvSpPr>
        <p:spPr bwMode="auto">
          <a:xfrm>
            <a:off x="198439" y="800100"/>
            <a:ext cx="3842983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th-TH" sz="3200" b="1" dirty="0"/>
              <a:t>ผังการเชื่อมต่ออุปกรณ์ต่าง ๆ</a:t>
            </a:r>
            <a:endParaRPr lang="th-TH" sz="4000" b="1" dirty="0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9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808349" y="3484820"/>
            <a:ext cx="4691924" cy="1265584"/>
          </a:xfrm>
          <a:prstGeom prst="rect">
            <a:avLst/>
          </a:prstGeom>
        </p:spPr>
      </p:pic>
      <p:sp>
        <p:nvSpPr>
          <p:cNvPr id="4" name="Rectangle: Rounded Corners 3"/>
          <p:cNvSpPr/>
          <p:nvPr/>
        </p:nvSpPr>
        <p:spPr>
          <a:xfrm>
            <a:off x="1343378" y="1682044"/>
            <a:ext cx="1794933" cy="699912"/>
          </a:xfrm>
          <a:prstGeom prst="roundRect">
            <a:avLst/>
          </a:prstGeom>
          <a:gradFill>
            <a:gsLst>
              <a:gs pos="0">
                <a:srgbClr val="00CCFF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00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chemeClr val="tx1"/>
                </a:solidFill>
              </a:rPr>
              <a:t>คีย์บอร์ด</a:t>
            </a:r>
          </a:p>
          <a:p>
            <a:pPr algn="ctr"/>
            <a:r>
              <a:rPr lang="en-US" sz="2000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PS/2 Keyboard Port</a:t>
            </a:r>
            <a:endParaRPr lang="th-TH" sz="2000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12" name="Rectangle: Rounded Corners 11"/>
          <p:cNvSpPr/>
          <p:nvPr/>
        </p:nvSpPr>
        <p:spPr>
          <a:xfrm>
            <a:off x="5029201" y="1682044"/>
            <a:ext cx="1791804" cy="699912"/>
          </a:xfrm>
          <a:prstGeom prst="roundRect">
            <a:avLst/>
          </a:prstGeom>
          <a:gradFill>
            <a:gsLst>
              <a:gs pos="0">
                <a:srgbClr val="00CCFF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00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chemeClr val="tx1"/>
                </a:solidFill>
              </a:rPr>
              <a:t>เมาส์</a:t>
            </a:r>
          </a:p>
          <a:p>
            <a:pPr algn="ctr"/>
            <a:r>
              <a:rPr lang="en-US" sz="2000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PS/2 Mouse Port</a:t>
            </a:r>
            <a:endParaRPr lang="th-TH" sz="2000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13" name="Rectangle: Rounded Corners 12"/>
          <p:cNvSpPr/>
          <p:nvPr/>
        </p:nvSpPr>
        <p:spPr>
          <a:xfrm>
            <a:off x="1343378" y="2543175"/>
            <a:ext cx="1794933" cy="699912"/>
          </a:xfrm>
          <a:prstGeom prst="roundRect">
            <a:avLst/>
          </a:prstGeom>
          <a:gradFill>
            <a:gsLst>
              <a:gs pos="0">
                <a:srgbClr val="00CCFF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00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chemeClr val="tx1"/>
                </a:solidFill>
              </a:rPr>
              <a:t>พอร์ตอนุกรม</a:t>
            </a:r>
          </a:p>
          <a:p>
            <a:pPr algn="ctr"/>
            <a:r>
              <a:rPr lang="en-US" sz="2000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Serial Port</a:t>
            </a:r>
            <a:endParaRPr lang="th-TH" sz="2000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14" name="Rectangle: Rounded Corners 13"/>
          <p:cNvSpPr/>
          <p:nvPr/>
        </p:nvSpPr>
        <p:spPr>
          <a:xfrm>
            <a:off x="1343377" y="3550355"/>
            <a:ext cx="1794933" cy="699912"/>
          </a:xfrm>
          <a:prstGeom prst="roundRect">
            <a:avLst/>
          </a:prstGeom>
          <a:gradFill>
            <a:gsLst>
              <a:gs pos="0">
                <a:srgbClr val="00CCFF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00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chemeClr val="tx1"/>
                </a:solidFill>
              </a:rPr>
              <a:t>การ์ดจอภาพ</a:t>
            </a:r>
          </a:p>
          <a:p>
            <a:pPr algn="ctr"/>
            <a:r>
              <a:rPr lang="en-US" sz="2000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VGA Port</a:t>
            </a:r>
            <a:endParaRPr lang="th-TH" sz="2000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17" name="Rectangle: Rounded Corners 16"/>
          <p:cNvSpPr/>
          <p:nvPr/>
        </p:nvSpPr>
        <p:spPr>
          <a:xfrm>
            <a:off x="1343377" y="4684180"/>
            <a:ext cx="1794933" cy="699912"/>
          </a:xfrm>
          <a:prstGeom prst="roundRect">
            <a:avLst/>
          </a:prstGeom>
          <a:gradFill>
            <a:gsLst>
              <a:gs pos="0">
                <a:srgbClr val="00CCFF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00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chemeClr val="tx1"/>
                </a:solidFill>
              </a:rPr>
              <a:t>ยูเอสบี</a:t>
            </a:r>
          </a:p>
          <a:p>
            <a:pPr algn="ctr"/>
            <a:r>
              <a:rPr lang="en-US" sz="2000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USB 2.0 Ports</a:t>
            </a:r>
            <a:endParaRPr lang="th-TH" sz="2000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20" name="Rectangle: Rounded Corners 19"/>
          <p:cNvSpPr/>
          <p:nvPr/>
        </p:nvSpPr>
        <p:spPr>
          <a:xfrm>
            <a:off x="1343376" y="5579885"/>
            <a:ext cx="1794933" cy="699912"/>
          </a:xfrm>
          <a:prstGeom prst="roundRect">
            <a:avLst/>
          </a:prstGeom>
          <a:gradFill>
            <a:gsLst>
              <a:gs pos="0">
                <a:srgbClr val="00CCFF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00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chemeClr val="tx1"/>
                </a:solidFill>
              </a:rPr>
              <a:t>ไมโครโฟน</a:t>
            </a:r>
          </a:p>
          <a:p>
            <a:pPr algn="ctr"/>
            <a:r>
              <a:rPr lang="en-US" sz="2000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Microphone In</a:t>
            </a:r>
            <a:endParaRPr lang="th-TH" sz="2000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21" name="Rectangle: Rounded Corners 20"/>
          <p:cNvSpPr/>
          <p:nvPr/>
        </p:nvSpPr>
        <p:spPr>
          <a:xfrm>
            <a:off x="5029201" y="5590467"/>
            <a:ext cx="1794933" cy="699912"/>
          </a:xfrm>
          <a:prstGeom prst="roundRect">
            <a:avLst/>
          </a:prstGeom>
          <a:gradFill>
            <a:gsLst>
              <a:gs pos="0">
                <a:srgbClr val="00CCFF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00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chemeClr val="tx1"/>
                </a:solidFill>
              </a:rPr>
              <a:t>ลำโพง</a:t>
            </a:r>
          </a:p>
          <a:p>
            <a:pPr algn="ctr"/>
            <a:r>
              <a:rPr lang="en-US" sz="2000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Audio in Line Out</a:t>
            </a:r>
            <a:endParaRPr lang="th-TH" sz="2000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22" name="Rectangle: Rounded Corners 21"/>
          <p:cNvSpPr/>
          <p:nvPr/>
        </p:nvSpPr>
        <p:spPr>
          <a:xfrm>
            <a:off x="5026072" y="4809415"/>
            <a:ext cx="2029484" cy="699912"/>
          </a:xfrm>
          <a:prstGeom prst="roundRect">
            <a:avLst/>
          </a:prstGeom>
          <a:gradFill>
            <a:gsLst>
              <a:gs pos="0">
                <a:srgbClr val="00CCFF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00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chemeClr val="tx1"/>
                </a:solidFill>
              </a:rPr>
              <a:t>การ์ดแลน</a:t>
            </a:r>
          </a:p>
          <a:p>
            <a:pPr algn="ctr"/>
            <a:r>
              <a:rPr lang="en-US" sz="2000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RJ-45 Ethernet LAN Port</a:t>
            </a:r>
            <a:endParaRPr lang="th-TH" sz="2000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23" name="Rectangle: Rounded Corners 22"/>
          <p:cNvSpPr/>
          <p:nvPr/>
        </p:nvSpPr>
        <p:spPr>
          <a:xfrm>
            <a:off x="5026072" y="3117854"/>
            <a:ext cx="1794933" cy="699912"/>
          </a:xfrm>
          <a:prstGeom prst="roundRect">
            <a:avLst/>
          </a:prstGeom>
          <a:gradFill>
            <a:gsLst>
              <a:gs pos="0">
                <a:srgbClr val="00CCFF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00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chemeClr val="tx1"/>
                </a:solidFill>
              </a:rPr>
              <a:t>พอร์ตขนาน</a:t>
            </a:r>
          </a:p>
          <a:p>
            <a:pPr algn="ctr"/>
            <a:r>
              <a:rPr lang="en-US" sz="2000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Parallel Port</a:t>
            </a:r>
            <a:endParaRPr lang="th-TH" sz="2000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3138309" y="2122311"/>
            <a:ext cx="57573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4450337" y="2116666"/>
            <a:ext cx="57573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3138309" y="2895600"/>
            <a:ext cx="57573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3138309" y="3911599"/>
            <a:ext cx="57573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3138310" y="5029200"/>
            <a:ext cx="383209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3138309" y="5898444"/>
            <a:ext cx="57573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4499236" y="3437466"/>
            <a:ext cx="52683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4450337" y="5277555"/>
            <a:ext cx="57573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4317998" y="5898444"/>
            <a:ext cx="70807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521517" y="4526844"/>
            <a:ext cx="598927" cy="10530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880526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679EF267-762C-46C5-94D1-F5338597C030}" type="slidenum">
              <a:rPr lang="en-US" sz="1400"/>
              <a:pPr eaLnBrk="1" hangingPunct="1"/>
              <a:t>13</a:t>
            </a:fld>
            <a:endParaRPr lang="th-TH" sz="1400"/>
          </a:p>
        </p:txBody>
      </p:sp>
      <p:sp>
        <p:nvSpPr>
          <p:cNvPr id="97284" name="AutoShape 4"/>
          <p:cNvSpPr>
            <a:spLocks noChangeArrowheads="1"/>
          </p:cNvSpPr>
          <p:nvPr/>
        </p:nvSpPr>
        <p:spPr bwMode="auto">
          <a:xfrm>
            <a:off x="198439" y="800100"/>
            <a:ext cx="6707186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3200" b="1" dirty="0"/>
              <a:t>1.6</a:t>
            </a:r>
            <a:r>
              <a:rPr lang="en-US" sz="4000" b="1" dirty="0"/>
              <a:t> </a:t>
            </a:r>
            <a:r>
              <a:rPr lang="th-TH" sz="4000" b="1" dirty="0"/>
              <a:t>ข้อควรระวังในการใช้เครื่องคอมพิวเตอร์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9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361244" y="1647471"/>
            <a:ext cx="8028160" cy="456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th-TH" b="1" dirty="0">
                <a:latin typeface="Angsana New" pitchFamily="18" charset="-34"/>
              </a:rPr>
              <a:t>1. </a:t>
            </a:r>
            <a:r>
              <a:rPr lang="th-TH" b="1" dirty="0">
                <a:solidFill>
                  <a:srgbClr val="FF0000"/>
                </a:solidFill>
                <a:latin typeface="Angsana New" pitchFamily="18" charset="-34"/>
              </a:rPr>
              <a:t>ไม่ควร</a:t>
            </a:r>
            <a:r>
              <a:rPr lang="th-TH" b="1" dirty="0">
                <a:latin typeface="Angsana New" pitchFamily="18" charset="-34"/>
              </a:rPr>
              <a:t>เปิดปิดเครื่องคอมพิวเตอร์ติดต่อกันทันที</a:t>
            </a:r>
          </a:p>
          <a:p>
            <a:pPr>
              <a:lnSpc>
                <a:spcPct val="150000"/>
              </a:lnSpc>
            </a:pPr>
            <a:r>
              <a:rPr lang="th-TH" b="1" dirty="0">
                <a:latin typeface="Angsana New" pitchFamily="18" charset="-34"/>
              </a:rPr>
              <a:t>2. ขณะใช้งาน</a:t>
            </a:r>
            <a:r>
              <a:rPr lang="th-TH" b="1" dirty="0">
                <a:solidFill>
                  <a:srgbClr val="FF0000"/>
                </a:solidFill>
                <a:latin typeface="Angsana New" pitchFamily="18" charset="-34"/>
              </a:rPr>
              <a:t>ไม่ควรนำอาหารและเครื่องดื่ม</a:t>
            </a:r>
            <a:r>
              <a:rPr lang="th-TH" b="1" dirty="0">
                <a:latin typeface="Angsana New" pitchFamily="18" charset="-34"/>
              </a:rPr>
              <a:t>เข้ามารับประทาน</a:t>
            </a:r>
          </a:p>
          <a:p>
            <a:pPr>
              <a:lnSpc>
                <a:spcPct val="150000"/>
              </a:lnSpc>
            </a:pPr>
            <a:r>
              <a:rPr lang="th-TH" b="1" dirty="0">
                <a:latin typeface="Angsana New" pitchFamily="18" charset="-34"/>
              </a:rPr>
              <a:t>3. </a:t>
            </a:r>
            <a:r>
              <a:rPr lang="th-TH" b="1" dirty="0">
                <a:solidFill>
                  <a:srgbClr val="FF0000"/>
                </a:solidFill>
                <a:latin typeface="Angsana New" pitchFamily="18" charset="-34"/>
              </a:rPr>
              <a:t>ห้ามเคาะ/เขย่า/เหยียบ/กระโดดบนโต๊ะ</a:t>
            </a:r>
            <a:r>
              <a:rPr lang="th-TH" b="1" dirty="0">
                <a:latin typeface="Angsana New" pitchFamily="18" charset="-34"/>
              </a:rPr>
              <a:t>ที่ตั้งเครื่องคอมพิวเตอร์</a:t>
            </a:r>
          </a:p>
          <a:p>
            <a:pPr>
              <a:lnSpc>
                <a:spcPct val="150000"/>
              </a:lnSpc>
            </a:pPr>
            <a:r>
              <a:rPr lang="th-TH" b="1" dirty="0">
                <a:latin typeface="Angsana New" pitchFamily="18" charset="-34"/>
              </a:rPr>
              <a:t>4. </a:t>
            </a:r>
            <a:r>
              <a:rPr lang="th-TH" b="1" dirty="0">
                <a:solidFill>
                  <a:srgbClr val="FF0000"/>
                </a:solidFill>
                <a:latin typeface="Angsana New" pitchFamily="18" charset="-34"/>
              </a:rPr>
              <a:t>อย่าขีดเขียน</a:t>
            </a:r>
            <a:r>
              <a:rPr lang="th-TH" b="1" dirty="0">
                <a:latin typeface="Angsana New" pitchFamily="18" charset="-34"/>
              </a:rPr>
              <a:t>สิ่งใดลงบนหน้าจอภาพ คีย์บอร์ด หรือส่วนใดบนเครื่องคอมพิวเตอร์</a:t>
            </a:r>
          </a:p>
          <a:p>
            <a:pPr>
              <a:lnSpc>
                <a:spcPct val="150000"/>
              </a:lnSpc>
            </a:pPr>
            <a:r>
              <a:rPr lang="th-TH" b="1" dirty="0">
                <a:latin typeface="Angsana New" pitchFamily="18" charset="-34"/>
              </a:rPr>
              <a:t>5. เมื่อใช้คียบอร์ดต้องใช้อย่างเบามือ </a:t>
            </a:r>
            <a:r>
              <a:rPr lang="th-TH" b="1" dirty="0">
                <a:solidFill>
                  <a:srgbClr val="FF0000"/>
                </a:solidFill>
                <a:latin typeface="Angsana New" pitchFamily="18" charset="-34"/>
              </a:rPr>
              <a:t>ไม่ควรกระแทกแรง ๆ</a:t>
            </a:r>
          </a:p>
          <a:p>
            <a:pPr>
              <a:lnSpc>
                <a:spcPct val="150000"/>
              </a:lnSpc>
            </a:pPr>
            <a:r>
              <a:rPr lang="th-TH" b="1" dirty="0">
                <a:latin typeface="Angsana New" pitchFamily="18" charset="-34"/>
              </a:rPr>
              <a:t>6. หลังจากใช้งานเสร็จ </a:t>
            </a:r>
            <a:r>
              <a:rPr lang="th-TH" b="1" dirty="0">
                <a:solidFill>
                  <a:srgbClr val="FF0000"/>
                </a:solidFill>
                <a:latin typeface="Angsana New" pitchFamily="18" charset="-34"/>
              </a:rPr>
              <a:t>ควรคลุมเครื่องคอมพิวเตอร์</a:t>
            </a:r>
            <a:r>
              <a:rPr lang="th-TH" b="1" dirty="0">
                <a:latin typeface="Angsana New" pitchFamily="18" charset="-34"/>
              </a:rPr>
              <a:t>เพื่อป้องกันฝุ่น</a:t>
            </a:r>
          </a:p>
          <a:p>
            <a:pPr>
              <a:lnSpc>
                <a:spcPct val="150000"/>
              </a:lnSpc>
            </a:pPr>
            <a:r>
              <a:rPr lang="th-TH" b="1" dirty="0">
                <a:latin typeface="Angsana New" pitchFamily="18" charset="-34"/>
              </a:rPr>
              <a:t>7. </a:t>
            </a:r>
            <a:r>
              <a:rPr lang="th-TH" b="1" dirty="0">
                <a:solidFill>
                  <a:srgbClr val="FF0000"/>
                </a:solidFill>
                <a:latin typeface="Angsana New" pitchFamily="18" charset="-34"/>
              </a:rPr>
              <a:t>อย่าให้อากาศภายในห้องร้อนและชื้นมาก </a:t>
            </a:r>
          </a:p>
        </p:txBody>
      </p:sp>
    </p:spTree>
    <p:extLst>
      <p:ext uri="{BB962C8B-B14F-4D97-AF65-F5344CB8AC3E}">
        <p14:creationId xmlns:p14="http://schemas.microsoft.com/office/powerpoint/2010/main" val="657149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679EF267-762C-46C5-94D1-F5338597C030}" type="slidenum">
              <a:rPr lang="en-US" sz="1400"/>
              <a:pPr eaLnBrk="1" hangingPunct="1"/>
              <a:t>14</a:t>
            </a:fld>
            <a:endParaRPr lang="th-TH" sz="1400"/>
          </a:p>
        </p:txBody>
      </p:sp>
      <p:sp>
        <p:nvSpPr>
          <p:cNvPr id="97284" name="AutoShape 4"/>
          <p:cNvSpPr>
            <a:spLocks noChangeArrowheads="1"/>
          </p:cNvSpPr>
          <p:nvPr/>
        </p:nvSpPr>
        <p:spPr bwMode="auto">
          <a:xfrm>
            <a:off x="198439" y="800100"/>
            <a:ext cx="4757383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3200" b="1" dirty="0"/>
              <a:t>1.7</a:t>
            </a:r>
            <a:r>
              <a:rPr lang="en-US" sz="4000" b="1" dirty="0"/>
              <a:t> </a:t>
            </a:r>
            <a:r>
              <a:rPr lang="th-TH" sz="4000" b="1" dirty="0"/>
              <a:t>การแก้อาการเครื่องแฮงก์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9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361244" y="1489425"/>
            <a:ext cx="6056466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th-TH" b="1" dirty="0">
                <a:solidFill>
                  <a:srgbClr val="0000FF"/>
                </a:solidFill>
                <a:latin typeface="Angsana New" pitchFamily="18" charset="-34"/>
              </a:rPr>
              <a:t>อาจเกิดได้ทั้งฮาร์ดแวร์และซอฟต์แวร์ วิธีแก้สามารถทำได้ดังนี้</a:t>
            </a:r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361244" y="2065158"/>
            <a:ext cx="7419019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th-TH" b="1" dirty="0">
                <a:latin typeface="Angsana New" pitchFamily="18" charset="-34"/>
              </a:rPr>
              <a:t>1. กดปุ่ม               +	+</a:t>
            </a:r>
          </a:p>
          <a:p>
            <a:pPr>
              <a:lnSpc>
                <a:spcPct val="150000"/>
              </a:lnSpc>
            </a:pPr>
            <a:r>
              <a:rPr lang="th-TH" b="1" dirty="0">
                <a:latin typeface="Angsana New" pitchFamily="18" charset="-34"/>
              </a:rPr>
              <a:t>2. ปรากฏหน้าต่างไดอะล็อกบ๊อก ให้</a:t>
            </a:r>
            <a:r>
              <a:rPr lang="th-TH" b="1" dirty="0">
                <a:solidFill>
                  <a:srgbClr val="FF0000"/>
                </a:solidFill>
                <a:latin typeface="Angsana New" pitchFamily="18" charset="-34"/>
              </a:rPr>
              <a:t>คลิกปุ่ม </a:t>
            </a:r>
            <a:r>
              <a:rPr lang="en-US" b="1" dirty="0">
                <a:solidFill>
                  <a:srgbClr val="FF0000"/>
                </a:solidFill>
                <a:latin typeface="Angsana New" pitchFamily="18" charset="-34"/>
              </a:rPr>
              <a:t>End Task</a:t>
            </a:r>
            <a:endParaRPr lang="th-TH" b="1" dirty="0">
              <a:solidFill>
                <a:srgbClr val="FF0000"/>
              </a:solidFill>
              <a:latin typeface="Angsana New" pitchFamily="18" charset="-34"/>
            </a:endParaRPr>
          </a:p>
          <a:p>
            <a:pPr>
              <a:lnSpc>
                <a:spcPct val="150000"/>
              </a:lnSpc>
            </a:pPr>
            <a:r>
              <a:rPr lang="th-TH" b="1" dirty="0">
                <a:latin typeface="Angsana New" pitchFamily="18" charset="-34"/>
              </a:rPr>
              <a:t>3. ถ้ายังใช้ไม่ได้ ต้องกดปุ่มรีเซตเครื่องใหม่ หรือ</a:t>
            </a:r>
            <a:r>
              <a:rPr lang="th-TH" b="1" dirty="0">
                <a:solidFill>
                  <a:srgbClr val="FF0000"/>
                </a:solidFill>
                <a:latin typeface="Angsana New" pitchFamily="18" charset="-34"/>
              </a:rPr>
              <a:t>กดปุ่ม </a:t>
            </a:r>
            <a:r>
              <a:rPr lang="en-US" b="1" dirty="0">
                <a:solidFill>
                  <a:srgbClr val="FF0000"/>
                </a:solidFill>
                <a:latin typeface="Angsana New" pitchFamily="18" charset="-34"/>
              </a:rPr>
              <a:t>Power </a:t>
            </a:r>
            <a:r>
              <a:rPr lang="th-TH" b="1" dirty="0">
                <a:latin typeface="Angsana New" pitchFamily="18" charset="-34"/>
              </a:rPr>
              <a:t>ที่เครื่องค้างไว้</a:t>
            </a:r>
          </a:p>
          <a:p>
            <a:pPr>
              <a:lnSpc>
                <a:spcPct val="150000"/>
              </a:lnSpc>
            </a:pPr>
            <a:r>
              <a:rPr lang="th-TH" b="1" dirty="0">
                <a:latin typeface="Angsana New" pitchFamily="18" charset="-34"/>
              </a:rPr>
              <a:t>จนไฟดับแล้วเปิดใหม่</a:t>
            </a:r>
          </a:p>
        </p:txBody>
      </p:sp>
      <p:sp>
        <p:nvSpPr>
          <p:cNvPr id="2" name="Rectangle: Rounded Corners 1"/>
          <p:cNvSpPr/>
          <p:nvPr/>
        </p:nvSpPr>
        <p:spPr>
          <a:xfrm>
            <a:off x="1377245" y="2255718"/>
            <a:ext cx="711200" cy="406400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FF0000"/>
                </a:solidFill>
              </a:rPr>
              <a:t>Ctrl</a:t>
            </a:r>
            <a:endParaRPr lang="th-TH" sz="2000" dirty="0">
              <a:solidFill>
                <a:srgbClr val="FF0000"/>
              </a:solidFill>
            </a:endParaRPr>
          </a:p>
        </p:txBody>
      </p:sp>
      <p:sp>
        <p:nvSpPr>
          <p:cNvPr id="9" name="Rectangle: Rounded Corners 8"/>
          <p:cNvSpPr/>
          <p:nvPr/>
        </p:nvSpPr>
        <p:spPr>
          <a:xfrm>
            <a:off x="2365026" y="2255718"/>
            <a:ext cx="711200" cy="406400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FF0000"/>
                </a:solidFill>
              </a:rPr>
              <a:t>Alt</a:t>
            </a:r>
            <a:endParaRPr lang="th-TH" sz="2000" dirty="0">
              <a:solidFill>
                <a:srgbClr val="FF0000"/>
              </a:solidFill>
            </a:endParaRPr>
          </a:p>
        </p:txBody>
      </p:sp>
      <p:sp>
        <p:nvSpPr>
          <p:cNvPr id="10" name="Rectangle: Rounded Corners 9"/>
          <p:cNvSpPr/>
          <p:nvPr/>
        </p:nvSpPr>
        <p:spPr>
          <a:xfrm>
            <a:off x="3375386" y="2253572"/>
            <a:ext cx="711200" cy="406400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FF0000"/>
                </a:solidFill>
              </a:rPr>
              <a:t>Del</a:t>
            </a:r>
            <a:endParaRPr lang="th-TH" sz="2000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378" y="4005012"/>
            <a:ext cx="5075808" cy="1778150"/>
          </a:xfrm>
          <a:prstGeom prst="rect">
            <a:avLst/>
          </a:prstGeom>
        </p:spPr>
      </p:pic>
      <p:sp>
        <p:nvSpPr>
          <p:cNvPr id="12" name="Rectangle: Rounded Corners 11"/>
          <p:cNvSpPr/>
          <p:nvPr/>
        </p:nvSpPr>
        <p:spPr>
          <a:xfrm>
            <a:off x="2517410" y="5854443"/>
            <a:ext cx="711200" cy="406400"/>
          </a:xfrm>
          <a:prstGeom prst="roundRect">
            <a:avLst/>
          </a:prstGeom>
          <a:solidFill>
            <a:srgbClr val="FFFF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Ctrl</a:t>
            </a:r>
            <a:endParaRPr lang="th-TH" sz="2000" b="1" dirty="0">
              <a:solidFill>
                <a:schemeClr val="tx1"/>
              </a:solidFill>
            </a:endParaRPr>
          </a:p>
        </p:txBody>
      </p:sp>
      <p:sp>
        <p:nvSpPr>
          <p:cNvPr id="13" name="Rectangle: Rounded Corners 12"/>
          <p:cNvSpPr/>
          <p:nvPr/>
        </p:nvSpPr>
        <p:spPr>
          <a:xfrm>
            <a:off x="3448751" y="5854443"/>
            <a:ext cx="711200" cy="406400"/>
          </a:xfrm>
          <a:prstGeom prst="roundRect">
            <a:avLst/>
          </a:prstGeom>
          <a:solidFill>
            <a:srgbClr val="FFFF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Alt</a:t>
            </a:r>
            <a:endParaRPr lang="th-TH" sz="2000" b="1" dirty="0">
              <a:solidFill>
                <a:schemeClr val="tx1"/>
              </a:solidFill>
            </a:endParaRPr>
          </a:p>
        </p:txBody>
      </p:sp>
      <p:sp>
        <p:nvSpPr>
          <p:cNvPr id="14" name="Rectangle: Rounded Corners 13"/>
          <p:cNvSpPr/>
          <p:nvPr/>
        </p:nvSpPr>
        <p:spPr>
          <a:xfrm>
            <a:off x="5881513" y="5852297"/>
            <a:ext cx="711200" cy="406400"/>
          </a:xfrm>
          <a:prstGeom prst="roundRect">
            <a:avLst/>
          </a:prstGeom>
          <a:solidFill>
            <a:srgbClr val="FFFF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Del</a:t>
            </a:r>
            <a:endParaRPr lang="th-TH" sz="2000" b="1" dirty="0">
              <a:solidFill>
                <a:schemeClr val="tx1"/>
              </a:solidFill>
            </a:endParaRPr>
          </a:p>
        </p:txBody>
      </p:sp>
      <p:cxnSp>
        <p:nvCxnSpPr>
          <p:cNvPr id="5" name="Straight Connector 4"/>
          <p:cNvCxnSpPr>
            <a:stCxn id="12" idx="0"/>
          </p:cNvCxnSpPr>
          <p:nvPr/>
        </p:nvCxnSpPr>
        <p:spPr>
          <a:xfrm flipV="1">
            <a:off x="2873010" y="5452533"/>
            <a:ext cx="203216" cy="40191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13" idx="0"/>
          </p:cNvCxnSpPr>
          <p:nvPr/>
        </p:nvCxnSpPr>
        <p:spPr>
          <a:xfrm flipH="1" flipV="1">
            <a:off x="3685818" y="5463282"/>
            <a:ext cx="118533" cy="39116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14" idx="0"/>
          </p:cNvCxnSpPr>
          <p:nvPr/>
        </p:nvCxnSpPr>
        <p:spPr>
          <a:xfrm flipV="1">
            <a:off x="6237113" y="4861078"/>
            <a:ext cx="101608" cy="99121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62826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679EF267-762C-46C5-94D1-F5338597C030}" type="slidenum">
              <a:rPr lang="en-US" sz="1400"/>
              <a:pPr eaLnBrk="1" hangingPunct="1"/>
              <a:t>15</a:t>
            </a:fld>
            <a:endParaRPr lang="th-TH" sz="1400"/>
          </a:p>
        </p:txBody>
      </p:sp>
      <p:sp>
        <p:nvSpPr>
          <p:cNvPr id="97284" name="AutoShape 4"/>
          <p:cNvSpPr>
            <a:spLocks noChangeArrowheads="1"/>
          </p:cNvSpPr>
          <p:nvPr/>
        </p:nvSpPr>
        <p:spPr bwMode="auto">
          <a:xfrm>
            <a:off x="198440" y="800100"/>
            <a:ext cx="4565472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3200" b="1" dirty="0"/>
              <a:t>1.8</a:t>
            </a:r>
            <a:r>
              <a:rPr lang="en-US" sz="4000" b="1" dirty="0"/>
              <a:t> </a:t>
            </a:r>
            <a:r>
              <a:rPr lang="th-TH" sz="4000" b="1" dirty="0"/>
              <a:t>การปิดเครื่องอย่างถูกวิธี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9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361244" y="1489425"/>
            <a:ext cx="6056466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th-TH" b="1" dirty="0">
                <a:solidFill>
                  <a:srgbClr val="0000FF"/>
                </a:solidFill>
                <a:latin typeface="Angsana New" pitchFamily="18" charset="-34"/>
              </a:rPr>
              <a:t>อาจเกิดได้ทั้งฮาร์ดแวร์และซอฟต์แวร์ วิธีแก้สามารถทำได้ดังนี้</a:t>
            </a:r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361244" y="2065158"/>
            <a:ext cx="6207148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th-TH" b="1" dirty="0">
                <a:latin typeface="Angsana New" pitchFamily="18" charset="-34"/>
              </a:rPr>
              <a:t>1. ทุกครั้งที่จะปิดเครื่องให้ออกจากโปรแกรมที่ทำงานอยู่ทั้งหมด</a:t>
            </a:r>
          </a:p>
          <a:p>
            <a:pPr>
              <a:lnSpc>
                <a:spcPct val="150000"/>
              </a:lnSpc>
            </a:pPr>
            <a:r>
              <a:rPr lang="th-TH" b="1" dirty="0">
                <a:latin typeface="Angsana New" pitchFamily="18" charset="-34"/>
              </a:rPr>
              <a:t>2. ปิดเครื่องโดยคลิกปุ่ม </a:t>
            </a:r>
            <a:r>
              <a:rPr lang="en-US" b="1" dirty="0">
                <a:solidFill>
                  <a:srgbClr val="FF0000"/>
                </a:solidFill>
                <a:latin typeface="Angsana New" pitchFamily="18" charset="-34"/>
              </a:rPr>
              <a:t>Start</a:t>
            </a:r>
            <a:endParaRPr lang="th-TH" b="1" dirty="0">
              <a:solidFill>
                <a:srgbClr val="FF0000"/>
              </a:solidFill>
              <a:latin typeface="Angsana New" pitchFamily="18" charset="-34"/>
            </a:endParaRPr>
          </a:p>
          <a:p>
            <a:pPr>
              <a:lnSpc>
                <a:spcPct val="150000"/>
              </a:lnSpc>
            </a:pPr>
            <a:r>
              <a:rPr lang="th-TH" b="1" dirty="0">
                <a:latin typeface="Angsana New" pitchFamily="18" charset="-34"/>
              </a:rPr>
              <a:t>3. คลิก </a:t>
            </a:r>
            <a:r>
              <a:rPr lang="en-US" b="1" dirty="0">
                <a:solidFill>
                  <a:srgbClr val="FF0000"/>
                </a:solidFill>
                <a:latin typeface="Angsana New" pitchFamily="18" charset="-34"/>
              </a:rPr>
              <a:t>Turn Off Computer</a:t>
            </a:r>
            <a:endParaRPr lang="th-TH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7518" y="3295001"/>
            <a:ext cx="3853232" cy="2412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8668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C04B138E-8841-4AA0-9DDD-AC21D47916A2}" type="slidenum">
              <a:rPr lang="en-US" sz="1400">
                <a:solidFill>
                  <a:srgbClr val="000000"/>
                </a:solidFill>
              </a:rPr>
              <a:pPr eaLnBrk="1" hangingPunct="1"/>
              <a:t>16</a:t>
            </a:fld>
            <a:endParaRPr lang="th-TH" sz="1400">
              <a:solidFill>
                <a:srgbClr val="000000"/>
              </a:solidFill>
            </a:endParaRPr>
          </a:p>
        </p:txBody>
      </p:sp>
      <p:sp>
        <p:nvSpPr>
          <p:cNvPr id="89092" name="AutoShape 4"/>
          <p:cNvSpPr>
            <a:spLocks noChangeArrowheads="1"/>
          </p:cNvSpPr>
          <p:nvPr/>
        </p:nvSpPr>
        <p:spPr bwMode="auto">
          <a:xfrm>
            <a:off x="1052945" y="1412629"/>
            <a:ext cx="7210204" cy="69680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b="1" dirty="0">
                <a:solidFill>
                  <a:srgbClr val="000000"/>
                </a:solidFill>
              </a:rPr>
              <a:t>2. </a:t>
            </a:r>
            <a:r>
              <a:rPr lang="th-TH" sz="3600" b="1" dirty="0">
                <a:solidFill>
                  <a:srgbClr val="000000"/>
                </a:solidFill>
              </a:rPr>
              <a:t>กระบวนการทำงานของคอมพิวเตอร์ มี </a:t>
            </a:r>
            <a:r>
              <a:rPr lang="en-US" sz="3200" b="1" dirty="0">
                <a:solidFill>
                  <a:srgbClr val="000000"/>
                </a:solidFill>
              </a:rPr>
              <a:t>4</a:t>
            </a:r>
            <a:r>
              <a:rPr lang="en-US" sz="3600" b="1" dirty="0">
                <a:solidFill>
                  <a:srgbClr val="000000"/>
                </a:solidFill>
              </a:rPr>
              <a:t> </a:t>
            </a:r>
            <a:r>
              <a:rPr lang="th-TH" sz="3600" b="1" dirty="0">
                <a:solidFill>
                  <a:srgbClr val="000000"/>
                </a:solidFill>
              </a:rPr>
              <a:t>หน่วย</a:t>
            </a: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926614" y="2430580"/>
            <a:ext cx="739852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thaiDist"/>
            <a:endParaRPr lang="th-TH" sz="4400" b="1" dirty="0">
              <a:solidFill>
                <a:srgbClr val="0000FF"/>
              </a:solidFill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161767" y="2408905"/>
            <a:ext cx="7593296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742950" indent="-742950" algn="thaiDist">
              <a:buAutoNum type="arabicPeriod"/>
            </a:pPr>
            <a:r>
              <a:rPr lang="th-TH" sz="4000" b="1" dirty="0">
                <a:latin typeface="Angsana New" pitchFamily="18" charset="-34"/>
              </a:rPr>
              <a:t>หน่วยรับข้อมูล (</a:t>
            </a:r>
            <a:r>
              <a:rPr lang="en-US" sz="4000" b="1" dirty="0">
                <a:latin typeface="Angsana New" pitchFamily="18" charset="-34"/>
              </a:rPr>
              <a:t>Input Unit</a:t>
            </a:r>
            <a:r>
              <a:rPr lang="th-TH" sz="4000" b="1" dirty="0">
                <a:latin typeface="Angsana New" pitchFamily="18" charset="-34"/>
              </a:rPr>
              <a:t>)</a:t>
            </a:r>
          </a:p>
          <a:p>
            <a:pPr marL="742950" indent="-742950" algn="thaiDist">
              <a:buAutoNum type="arabicPeriod"/>
            </a:pPr>
            <a:r>
              <a:rPr lang="th-TH" sz="4000" b="1" dirty="0">
                <a:latin typeface="Angsana New" pitchFamily="18" charset="-34"/>
              </a:rPr>
              <a:t>หน่วยความจำ (</a:t>
            </a:r>
            <a:r>
              <a:rPr lang="en-US" sz="4000" b="1" dirty="0">
                <a:latin typeface="Angsana New" pitchFamily="18" charset="-34"/>
              </a:rPr>
              <a:t>Memory</a:t>
            </a:r>
            <a:r>
              <a:rPr lang="th-TH" sz="4000" b="1" dirty="0">
                <a:latin typeface="Angsana New" pitchFamily="18" charset="-34"/>
              </a:rPr>
              <a:t>)</a:t>
            </a:r>
          </a:p>
          <a:p>
            <a:pPr marL="742950" indent="-742950" algn="thaiDist">
              <a:buAutoNum type="arabicPeriod"/>
            </a:pPr>
            <a:r>
              <a:rPr lang="th-TH" sz="4000" b="1" dirty="0">
                <a:latin typeface="Angsana New" pitchFamily="18" charset="-34"/>
              </a:rPr>
              <a:t>หน่วยประมวลผล</a:t>
            </a:r>
            <a:r>
              <a:rPr lang="en-US" sz="4000" b="1" dirty="0">
                <a:latin typeface="Angsana New" pitchFamily="18" charset="-34"/>
              </a:rPr>
              <a:t>/</a:t>
            </a:r>
            <a:r>
              <a:rPr lang="th-TH" sz="4000" b="1" dirty="0">
                <a:latin typeface="Angsana New" pitchFamily="18" charset="-34"/>
              </a:rPr>
              <a:t>หน่วยประมวลผลกลาง</a:t>
            </a:r>
          </a:p>
          <a:p>
            <a:pPr algn="thaiDist"/>
            <a:r>
              <a:rPr lang="th-TH" sz="4000" b="1" dirty="0">
                <a:latin typeface="Angsana New" pitchFamily="18" charset="-34"/>
              </a:rPr>
              <a:t>          (</a:t>
            </a:r>
            <a:r>
              <a:rPr lang="en-US" sz="4000" b="1" dirty="0">
                <a:latin typeface="Angsana New" pitchFamily="18" charset="-34"/>
              </a:rPr>
              <a:t>Central Processing Unit : CPU</a:t>
            </a:r>
            <a:r>
              <a:rPr lang="th-TH" sz="4000" b="1" dirty="0">
                <a:latin typeface="Angsana New" pitchFamily="18" charset="-34"/>
              </a:rPr>
              <a:t>)</a:t>
            </a:r>
          </a:p>
          <a:p>
            <a:pPr algn="thaiDist"/>
            <a:r>
              <a:rPr lang="en-US" sz="4000" b="1" dirty="0">
                <a:latin typeface="Angsana New" pitchFamily="18" charset="-34"/>
              </a:rPr>
              <a:t>4. </a:t>
            </a:r>
            <a:r>
              <a:rPr lang="th-TH" sz="4000" b="1" dirty="0">
                <a:latin typeface="Angsana New" pitchFamily="18" charset="-34"/>
              </a:rPr>
              <a:t>      หน่วยแสดงผล (</a:t>
            </a:r>
            <a:r>
              <a:rPr lang="en-US" sz="4000" b="1" dirty="0">
                <a:latin typeface="Angsana New" pitchFamily="18" charset="-34"/>
              </a:rPr>
              <a:t>Output Unit</a:t>
            </a:r>
            <a:r>
              <a:rPr lang="th-TH" sz="4000" b="1" dirty="0">
                <a:latin typeface="Angsana New" pitchFamily="18" charset="-34"/>
              </a:rPr>
              <a:t>)</a:t>
            </a:r>
            <a:r>
              <a:rPr lang="en-US" sz="4000" b="1" dirty="0">
                <a:latin typeface="Angsana New" pitchFamily="18" charset="-34"/>
              </a:rPr>
              <a:t>  </a:t>
            </a:r>
          </a:p>
          <a:p>
            <a:pPr algn="thaiDist"/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</a:rPr>
              <a:t>   </a:t>
            </a:r>
            <a:endParaRPr lang="en-US" b="1" dirty="0">
              <a:latin typeface="Angsana New" pitchFamily="18" charset="-34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0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  <p:extLst>
      <p:ext uri="{BB962C8B-B14F-4D97-AF65-F5344CB8AC3E}">
        <p14:creationId xmlns:p14="http://schemas.microsoft.com/office/powerpoint/2010/main" val="36159336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C04B138E-8841-4AA0-9DDD-AC21D47916A2}" type="slidenum">
              <a:rPr lang="en-US" sz="1400">
                <a:solidFill>
                  <a:srgbClr val="000000"/>
                </a:solidFill>
              </a:rPr>
              <a:pPr eaLnBrk="1" hangingPunct="1"/>
              <a:t>17</a:t>
            </a:fld>
            <a:endParaRPr lang="th-TH" sz="1400">
              <a:solidFill>
                <a:srgbClr val="000000"/>
              </a:solidFill>
            </a:endParaRPr>
          </a:p>
        </p:txBody>
      </p:sp>
      <p:sp>
        <p:nvSpPr>
          <p:cNvPr id="89092" name="AutoShape 4"/>
          <p:cNvSpPr>
            <a:spLocks noChangeArrowheads="1"/>
          </p:cNvSpPr>
          <p:nvPr/>
        </p:nvSpPr>
        <p:spPr bwMode="auto">
          <a:xfrm>
            <a:off x="1052945" y="1412629"/>
            <a:ext cx="7210204" cy="69680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b="1" dirty="0">
                <a:solidFill>
                  <a:srgbClr val="000000"/>
                </a:solidFill>
              </a:rPr>
              <a:t>2. </a:t>
            </a:r>
            <a:r>
              <a:rPr lang="th-TH" sz="3600" b="1" dirty="0">
                <a:solidFill>
                  <a:srgbClr val="000000"/>
                </a:solidFill>
              </a:rPr>
              <a:t>กระบวนการทำงานของคอมพิวเตอร์ มี </a:t>
            </a:r>
            <a:r>
              <a:rPr lang="en-US" sz="3200" b="1" dirty="0">
                <a:solidFill>
                  <a:srgbClr val="000000"/>
                </a:solidFill>
              </a:rPr>
              <a:t>4</a:t>
            </a:r>
            <a:r>
              <a:rPr lang="en-US" sz="3600" b="1" dirty="0">
                <a:solidFill>
                  <a:srgbClr val="000000"/>
                </a:solidFill>
              </a:rPr>
              <a:t> </a:t>
            </a:r>
            <a:r>
              <a:rPr lang="th-TH" sz="3600" b="1" dirty="0">
                <a:solidFill>
                  <a:srgbClr val="000000"/>
                </a:solidFill>
              </a:rPr>
              <a:t>หน่วย</a:t>
            </a: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926614" y="2430580"/>
            <a:ext cx="739852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thaiDist"/>
            <a:endParaRPr lang="th-TH" sz="4400" b="1" dirty="0">
              <a:solidFill>
                <a:srgbClr val="0000FF"/>
              </a:solidFill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161767" y="2408905"/>
            <a:ext cx="7593296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742950" indent="-742950" algn="thaiDist">
              <a:buAutoNum type="arabicPeriod"/>
            </a:pPr>
            <a:r>
              <a:rPr lang="th-TH" sz="4000" b="1" dirty="0">
                <a:latin typeface="Angsana New" pitchFamily="18" charset="-34"/>
              </a:rPr>
              <a:t>หน่วยรับข้อมูล (</a:t>
            </a:r>
            <a:r>
              <a:rPr lang="en-US" sz="4000" b="1" dirty="0">
                <a:latin typeface="Angsana New" pitchFamily="18" charset="-34"/>
              </a:rPr>
              <a:t>Input Unit</a:t>
            </a:r>
            <a:r>
              <a:rPr lang="th-TH" sz="4000" b="1" dirty="0">
                <a:latin typeface="Angsana New" pitchFamily="18" charset="-34"/>
              </a:rPr>
              <a:t>)</a:t>
            </a:r>
          </a:p>
          <a:p>
            <a:pPr marL="742950" indent="-742950" algn="thaiDist">
              <a:buAutoNum type="arabicPeriod"/>
            </a:pPr>
            <a:r>
              <a:rPr lang="th-TH" sz="4000" b="1" dirty="0">
                <a:latin typeface="Angsana New" pitchFamily="18" charset="-34"/>
              </a:rPr>
              <a:t>หน่วยความจำ (</a:t>
            </a:r>
            <a:r>
              <a:rPr lang="en-US" sz="4000" b="1" dirty="0">
                <a:latin typeface="Angsana New" pitchFamily="18" charset="-34"/>
              </a:rPr>
              <a:t>Memory</a:t>
            </a:r>
            <a:r>
              <a:rPr lang="th-TH" sz="4000" b="1" dirty="0">
                <a:latin typeface="Angsana New" pitchFamily="18" charset="-34"/>
              </a:rPr>
              <a:t>)</a:t>
            </a:r>
          </a:p>
          <a:p>
            <a:pPr marL="742950" indent="-742950" algn="thaiDist">
              <a:buAutoNum type="arabicPeriod"/>
            </a:pPr>
            <a:r>
              <a:rPr lang="th-TH" sz="4000" b="1" dirty="0">
                <a:latin typeface="Angsana New" pitchFamily="18" charset="-34"/>
              </a:rPr>
              <a:t>หน่วยประมวลผล</a:t>
            </a:r>
            <a:r>
              <a:rPr lang="en-US" sz="4000" b="1" dirty="0">
                <a:latin typeface="Angsana New" pitchFamily="18" charset="-34"/>
              </a:rPr>
              <a:t>/</a:t>
            </a:r>
            <a:r>
              <a:rPr lang="th-TH" sz="4000" b="1" dirty="0">
                <a:latin typeface="Angsana New" pitchFamily="18" charset="-34"/>
              </a:rPr>
              <a:t>หน่วยประมวลผลกลาง</a:t>
            </a:r>
          </a:p>
          <a:p>
            <a:pPr algn="thaiDist"/>
            <a:r>
              <a:rPr lang="th-TH" sz="4000" b="1" dirty="0">
                <a:latin typeface="Angsana New" pitchFamily="18" charset="-34"/>
              </a:rPr>
              <a:t>          (</a:t>
            </a:r>
            <a:r>
              <a:rPr lang="en-US" sz="4000" b="1" dirty="0">
                <a:latin typeface="Angsana New" pitchFamily="18" charset="-34"/>
              </a:rPr>
              <a:t>Central Processing Unit : CPU</a:t>
            </a:r>
            <a:r>
              <a:rPr lang="th-TH" sz="4000" b="1" dirty="0">
                <a:latin typeface="Angsana New" pitchFamily="18" charset="-34"/>
              </a:rPr>
              <a:t>)</a:t>
            </a:r>
          </a:p>
          <a:p>
            <a:pPr algn="thaiDist"/>
            <a:r>
              <a:rPr lang="en-US" sz="4000" b="1" dirty="0">
                <a:latin typeface="Angsana New" pitchFamily="18" charset="-34"/>
              </a:rPr>
              <a:t>4. </a:t>
            </a:r>
            <a:r>
              <a:rPr lang="th-TH" sz="4000" b="1" dirty="0">
                <a:latin typeface="Angsana New" pitchFamily="18" charset="-34"/>
              </a:rPr>
              <a:t>      หน่วยแสดงผล (</a:t>
            </a:r>
            <a:r>
              <a:rPr lang="en-US" sz="4000" b="1" dirty="0">
                <a:latin typeface="Angsana New" pitchFamily="18" charset="-34"/>
              </a:rPr>
              <a:t>Output Unit</a:t>
            </a:r>
            <a:r>
              <a:rPr lang="th-TH" sz="4000" b="1" dirty="0">
                <a:latin typeface="Angsana New" pitchFamily="18" charset="-34"/>
              </a:rPr>
              <a:t>)</a:t>
            </a:r>
            <a:r>
              <a:rPr lang="en-US" sz="4000" b="1" dirty="0">
                <a:latin typeface="Angsana New" pitchFamily="18" charset="-34"/>
              </a:rPr>
              <a:t>  </a:t>
            </a:r>
          </a:p>
          <a:p>
            <a:pPr algn="thaiDist"/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</a:rPr>
              <a:t>   </a:t>
            </a:r>
            <a:endParaRPr lang="en-US" b="1" dirty="0">
              <a:latin typeface="Angsana New" pitchFamily="18" charset="-34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0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  <p:extLst>
      <p:ext uri="{BB962C8B-B14F-4D97-AF65-F5344CB8AC3E}">
        <p14:creationId xmlns:p14="http://schemas.microsoft.com/office/powerpoint/2010/main" val="3915355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C04B138E-8841-4AA0-9DDD-AC21D47916A2}" type="slidenum">
              <a:rPr lang="en-US" sz="1400">
                <a:solidFill>
                  <a:srgbClr val="000000"/>
                </a:solidFill>
              </a:rPr>
              <a:pPr eaLnBrk="1" hangingPunct="1"/>
              <a:t>18</a:t>
            </a:fld>
            <a:endParaRPr lang="th-TH" sz="1400" dirty="0">
              <a:solidFill>
                <a:srgbClr val="000000"/>
              </a:solidFill>
            </a:endParaRPr>
          </a:p>
        </p:txBody>
      </p:sp>
      <p:sp>
        <p:nvSpPr>
          <p:cNvPr id="89092" name="AutoShape 4"/>
          <p:cNvSpPr>
            <a:spLocks noChangeArrowheads="1"/>
          </p:cNvSpPr>
          <p:nvPr/>
        </p:nvSpPr>
        <p:spPr bwMode="auto">
          <a:xfrm>
            <a:off x="262723" y="771447"/>
            <a:ext cx="3722255" cy="69680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b="1" dirty="0">
                <a:solidFill>
                  <a:srgbClr val="000000"/>
                </a:solidFill>
              </a:rPr>
              <a:t>3. </a:t>
            </a:r>
            <a:r>
              <a:rPr lang="th-TH" sz="3600" b="1" dirty="0">
                <a:solidFill>
                  <a:srgbClr val="000000"/>
                </a:solidFill>
              </a:rPr>
              <a:t>เทคโนโลยีสารสนเทศ</a:t>
            </a: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926614" y="2430580"/>
            <a:ext cx="739852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thaiDist"/>
            <a:endParaRPr lang="th-TH" sz="4400" b="1" dirty="0">
              <a:solidFill>
                <a:srgbClr val="0000FF"/>
              </a:solidFill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574745" y="1716471"/>
            <a:ext cx="811205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thaiDist">
              <a:lnSpc>
                <a:spcPct val="150000"/>
              </a:lnSpc>
            </a:pPr>
            <a:r>
              <a:rPr lang="th-TH" sz="3200" b="1" dirty="0">
                <a:solidFill>
                  <a:srgbClr val="0000FF"/>
                </a:solidFill>
                <a:latin typeface="Angsana New" pitchFamily="18" charset="-34"/>
              </a:rPr>
              <a:t>3.1 นิยามเกี่ยวกับเทคโนโลยีสารสนเทศ</a:t>
            </a:r>
          </a:p>
          <a:p>
            <a:pPr algn="thaiDist">
              <a:lnSpc>
                <a:spcPct val="150000"/>
              </a:lnSpc>
            </a:pPr>
            <a:r>
              <a:rPr lang="th-TH" b="1" dirty="0">
                <a:latin typeface="Angsana New" pitchFamily="18" charset="-34"/>
              </a:rPr>
              <a:t>	</a:t>
            </a:r>
            <a:r>
              <a:rPr lang="th-TH" dirty="0">
                <a:latin typeface="Angsana New" pitchFamily="18" charset="-34"/>
              </a:rPr>
              <a:t>ปัจจุบันเทคโนโลยีสารสนเทศมีบทบาทอย่างกว้างขวางในทุกวงการ และเทคโนโลยีสารสนเทศกลายเป็นเครื่องมือสำคัญของการทำงานทุกด้าน</a:t>
            </a:r>
            <a:r>
              <a:rPr lang="th-TH" b="1" dirty="0">
                <a:latin typeface="Angsana New" pitchFamily="18" charset="-34"/>
              </a:rPr>
              <a:t> </a:t>
            </a:r>
            <a:r>
              <a:rPr lang="th-TH" dirty="0">
                <a:latin typeface="Angsana New" pitchFamily="18" charset="-34"/>
              </a:rPr>
              <a:t>ไม่มีงานด้านใดที่ไม่มีผู้คิดประยุกต์หรือนำเทคโนโลยีสารสนเทศเข้าไปช่วยในการทำงานนั้น ๆ มี</a:t>
            </a:r>
          </a:p>
          <a:p>
            <a:pPr algn="thaiDist">
              <a:lnSpc>
                <a:spcPct val="150000"/>
              </a:lnSpc>
            </a:pPr>
            <a:r>
              <a:rPr lang="th-TH" dirty="0">
                <a:latin typeface="Angsana New" pitchFamily="18" charset="-34"/>
              </a:rPr>
              <a:t>ประสิทธิภาพและประสิทธิผลยิ่งขึ้น</a:t>
            </a:r>
            <a:r>
              <a:rPr lang="th-TH" b="1" dirty="0">
                <a:latin typeface="Angsana New" pitchFamily="18" charset="-34"/>
              </a:rPr>
              <a:t>   </a:t>
            </a:r>
            <a:endParaRPr lang="en-US" sz="1800" b="1" dirty="0">
              <a:latin typeface="Angsana New" pitchFamily="18" charset="-34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0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  <p:extLst>
      <p:ext uri="{BB962C8B-B14F-4D97-AF65-F5344CB8AC3E}">
        <p14:creationId xmlns:p14="http://schemas.microsoft.com/office/powerpoint/2010/main" val="4438717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C04B138E-8841-4AA0-9DDD-AC21D47916A2}" type="slidenum">
              <a:rPr lang="en-US" sz="1400">
                <a:solidFill>
                  <a:srgbClr val="000000"/>
                </a:solidFill>
              </a:rPr>
              <a:pPr eaLnBrk="1" hangingPunct="1"/>
              <a:t>19</a:t>
            </a:fld>
            <a:endParaRPr lang="th-TH" sz="1400" dirty="0">
              <a:solidFill>
                <a:srgbClr val="000000"/>
              </a:solidFill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926614" y="2430580"/>
            <a:ext cx="739852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thaiDist"/>
            <a:endParaRPr lang="th-TH" sz="4400" b="1" dirty="0">
              <a:solidFill>
                <a:srgbClr val="0000FF"/>
              </a:solidFill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574745" y="576285"/>
            <a:ext cx="8112055" cy="276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thaiDist">
              <a:lnSpc>
                <a:spcPct val="150000"/>
              </a:lnSpc>
            </a:pPr>
            <a:r>
              <a:rPr lang="th-TH" sz="3200" b="1" dirty="0">
                <a:solidFill>
                  <a:srgbClr val="0000FF"/>
                </a:solidFill>
                <a:latin typeface="Angsana New" pitchFamily="18" charset="-34"/>
              </a:rPr>
              <a:t>3.2 ความหมายของเทคโนโลยี</a:t>
            </a:r>
          </a:p>
          <a:p>
            <a:pPr algn="thaiDist">
              <a:lnSpc>
                <a:spcPct val="150000"/>
              </a:lnSpc>
            </a:pPr>
            <a:r>
              <a:rPr lang="th-TH" b="1" dirty="0">
                <a:latin typeface="Angsana New" pitchFamily="18" charset="-34"/>
              </a:rPr>
              <a:t>	</a:t>
            </a:r>
            <a:r>
              <a:rPr lang="th-TH" dirty="0">
                <a:latin typeface="Angsana New" pitchFamily="18" charset="-34"/>
              </a:rPr>
              <a:t>อุปกรณ์ที่ทำหน้าที่ในการจัดการสารสนเทศ เพื่อส่งต่อไปยังบุคลากรที่ใช้ระบบสารสนเทศ องค์ประกอบของเทคโนโลยีคอมพิวเตอร์ประกอบด้วย </a:t>
            </a:r>
            <a:r>
              <a:rPr lang="en-US" dirty="0">
                <a:solidFill>
                  <a:srgbClr val="FF3300"/>
                </a:solidFill>
                <a:latin typeface="Angsana New" pitchFamily="18" charset="-34"/>
              </a:rPr>
              <a:t>Input </a:t>
            </a:r>
            <a:r>
              <a:rPr lang="th-TH" dirty="0">
                <a:solidFill>
                  <a:srgbClr val="FF3300"/>
                </a:solidFill>
                <a:latin typeface="Angsana New" pitchFamily="18" charset="-34"/>
              </a:rPr>
              <a:t>(อินพุต)  </a:t>
            </a:r>
            <a:r>
              <a:rPr lang="en-US" dirty="0">
                <a:solidFill>
                  <a:srgbClr val="FF3300"/>
                </a:solidFill>
                <a:latin typeface="Angsana New" pitchFamily="18" charset="-34"/>
              </a:rPr>
              <a:t>Processing </a:t>
            </a:r>
            <a:r>
              <a:rPr lang="th-TH" dirty="0">
                <a:solidFill>
                  <a:srgbClr val="FF3300"/>
                </a:solidFill>
                <a:latin typeface="Angsana New" pitchFamily="18" charset="-34"/>
              </a:rPr>
              <a:t>(ประมวลผล)  </a:t>
            </a:r>
            <a:r>
              <a:rPr lang="en-US" dirty="0">
                <a:solidFill>
                  <a:srgbClr val="FF3300"/>
                </a:solidFill>
                <a:latin typeface="Angsana New" pitchFamily="18" charset="-34"/>
              </a:rPr>
              <a:t>Output </a:t>
            </a:r>
            <a:r>
              <a:rPr lang="th-TH" dirty="0">
                <a:solidFill>
                  <a:srgbClr val="FF3300"/>
                </a:solidFill>
                <a:latin typeface="Angsana New" pitchFamily="18" charset="-34"/>
              </a:rPr>
              <a:t>(เอาต์พุต) และ </a:t>
            </a:r>
            <a:r>
              <a:rPr lang="en-US" dirty="0">
                <a:solidFill>
                  <a:srgbClr val="FF3300"/>
                </a:solidFill>
                <a:latin typeface="Angsana New" pitchFamily="18" charset="-34"/>
              </a:rPr>
              <a:t>Memory </a:t>
            </a:r>
            <a:r>
              <a:rPr lang="th-TH" dirty="0">
                <a:solidFill>
                  <a:srgbClr val="FF3300"/>
                </a:solidFill>
                <a:latin typeface="Angsana New" pitchFamily="18" charset="-34"/>
              </a:rPr>
              <a:t>(หน่วยความจำ)</a:t>
            </a:r>
            <a:endParaRPr lang="en-US" sz="1800" b="1" dirty="0">
              <a:solidFill>
                <a:srgbClr val="FF3300"/>
              </a:solidFill>
              <a:latin typeface="Angsana New" pitchFamily="18" charset="-34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0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  <p:extLst>
      <p:ext uri="{BB962C8B-B14F-4D97-AF65-F5344CB8AC3E}">
        <p14:creationId xmlns:p14="http://schemas.microsoft.com/office/powerpoint/2010/main" val="4278486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8D2BB72B-78DC-477E-95A7-B341DB71C73A}" type="slidenum">
              <a:rPr lang="en-US" sz="1400"/>
              <a:pPr eaLnBrk="1" hangingPunct="1"/>
              <a:t>2</a:t>
            </a:fld>
            <a:endParaRPr lang="th-TH" sz="1400"/>
          </a:p>
        </p:txBody>
      </p:sp>
      <p:sp>
        <p:nvSpPr>
          <p:cNvPr id="83981" name="AutoShape 13"/>
          <p:cNvSpPr>
            <a:spLocks noChangeArrowheads="1"/>
          </p:cNvSpPr>
          <p:nvPr/>
        </p:nvSpPr>
        <p:spPr bwMode="auto">
          <a:xfrm>
            <a:off x="559557" y="1275556"/>
            <a:ext cx="5584067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3200" b="1" dirty="0"/>
              <a:t>1</a:t>
            </a:r>
            <a:r>
              <a:rPr lang="en-US" sz="4000" b="1" dirty="0"/>
              <a:t>. </a:t>
            </a:r>
            <a:r>
              <a:rPr lang="th-TH" sz="4000" b="1" dirty="0"/>
              <a:t>การใช้คอมพิวเตอร์เบื้องต้น</a:t>
            </a:r>
          </a:p>
        </p:txBody>
      </p:sp>
      <p:pic>
        <p:nvPicPr>
          <p:cNvPr id="3078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700" y="638175"/>
            <a:ext cx="2492375" cy="192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Rectangle 16"/>
          <p:cNvSpPr>
            <a:spLocks noChangeArrowheads="1"/>
          </p:cNvSpPr>
          <p:nvPr/>
        </p:nvSpPr>
        <p:spPr bwMode="auto">
          <a:xfrm>
            <a:off x="734217" y="2274036"/>
            <a:ext cx="8020845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3333CC"/>
                </a:solidFill>
              </a:rPr>
              <a:t>1.1</a:t>
            </a:r>
            <a:r>
              <a:rPr lang="en-US" sz="4000" b="1" dirty="0">
                <a:solidFill>
                  <a:srgbClr val="3333CC"/>
                </a:solidFill>
              </a:rPr>
              <a:t> </a:t>
            </a:r>
            <a:r>
              <a:rPr lang="th-TH" sz="4000" b="1" dirty="0">
                <a:solidFill>
                  <a:srgbClr val="3333CC"/>
                </a:solidFill>
              </a:rPr>
              <a:t>ความหมายของคอมพิวเตอร์ (</a:t>
            </a:r>
            <a:r>
              <a:rPr lang="en-US" sz="4000" b="1" dirty="0">
                <a:solidFill>
                  <a:srgbClr val="3333CC"/>
                </a:solidFill>
              </a:rPr>
              <a:t>Computer</a:t>
            </a:r>
            <a:r>
              <a:rPr lang="en-US" sz="4000" b="1" dirty="0">
                <a:solidFill>
                  <a:srgbClr val="3333CC"/>
                </a:solidFill>
                <a:latin typeface="Angsana New" panose="02020603050405020304" pitchFamily="18" charset="-34"/>
              </a:rPr>
              <a:t>)</a:t>
            </a:r>
            <a:r>
              <a:rPr lang="en-US" sz="4000" b="1" dirty="0">
                <a:solidFill>
                  <a:srgbClr val="3333CC"/>
                </a:solidFill>
              </a:rPr>
              <a:t> </a:t>
            </a:r>
            <a:r>
              <a:rPr lang="th-TH" sz="4000" b="1" dirty="0">
                <a:solidFill>
                  <a:srgbClr val="3333CC"/>
                </a:solidFill>
              </a:rPr>
              <a:t/>
            </a:r>
            <a:br>
              <a:rPr lang="th-TH" sz="4000" b="1" dirty="0">
                <a:solidFill>
                  <a:srgbClr val="3333CC"/>
                </a:solidFill>
              </a:rPr>
            </a:br>
            <a:r>
              <a:rPr lang="th-TH" sz="4000" b="1" dirty="0"/>
              <a:t>     เป็นเครื่องจักรกลที่สามารถประมวลผลข้อมูลอัตโนมัติ </a:t>
            </a:r>
            <a:br>
              <a:rPr lang="th-TH" sz="4000" b="1" dirty="0"/>
            </a:br>
            <a:r>
              <a:rPr lang="th-TH" sz="4000" b="1" dirty="0"/>
              <a:t>     ตามโปรแกรมที่มนุษย์ป้อนคำสั่ง ผลลัพธ์ที่ได้จากการ</a:t>
            </a:r>
            <a:br>
              <a:rPr lang="th-TH" sz="4000" b="1" dirty="0"/>
            </a:br>
            <a:r>
              <a:rPr lang="th-TH" sz="4000" b="1" dirty="0"/>
              <a:t>     ประมวลผล คือ “สารสนเทศ” </a:t>
            </a:r>
            <a:br>
              <a:rPr lang="th-TH" sz="4000" b="1" dirty="0"/>
            </a:br>
            <a:r>
              <a:rPr lang="th-TH" sz="4000" b="1" dirty="0"/>
              <a:t>     มี 2 ลักษณะ </a:t>
            </a:r>
            <a:r>
              <a:rPr lang="en-US" sz="3200" b="1" dirty="0"/>
              <a:t>1. </a:t>
            </a:r>
            <a:r>
              <a:rPr lang="th-TH" sz="4000" b="1" dirty="0"/>
              <a:t>ความหมายตามลักษณะทางกายภาพ </a:t>
            </a:r>
            <a:r>
              <a:rPr lang="en-US" sz="4000" b="1" dirty="0"/>
              <a:t/>
            </a:r>
            <a:br>
              <a:rPr lang="en-US" sz="4000" b="1" dirty="0"/>
            </a:br>
            <a:r>
              <a:rPr lang="en-US" sz="4000" b="1" dirty="0"/>
              <a:t>               </a:t>
            </a:r>
            <a:r>
              <a:rPr lang="en-US" sz="3200" b="1" dirty="0"/>
              <a:t>2. </a:t>
            </a:r>
            <a:r>
              <a:rPr lang="th-TH" sz="4000" b="1" dirty="0"/>
              <a:t>ความหมาย ในพจนานุกรม </a:t>
            </a:r>
            <a:endParaRPr lang="th-TH" sz="4000" b="1" dirty="0">
              <a:solidFill>
                <a:srgbClr val="3333CC"/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1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C04B138E-8841-4AA0-9DDD-AC21D47916A2}" type="slidenum">
              <a:rPr lang="en-US" sz="1400">
                <a:solidFill>
                  <a:srgbClr val="000000"/>
                </a:solidFill>
              </a:rPr>
              <a:pPr eaLnBrk="1" hangingPunct="1"/>
              <a:t>20</a:t>
            </a:fld>
            <a:endParaRPr lang="th-TH" sz="1400" dirty="0">
              <a:solidFill>
                <a:srgbClr val="000000"/>
              </a:solidFill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926614" y="2430580"/>
            <a:ext cx="739852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thaiDist"/>
            <a:endParaRPr lang="th-TH" sz="4400" b="1" dirty="0">
              <a:solidFill>
                <a:srgbClr val="0000FF"/>
              </a:solidFill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574745" y="576295"/>
            <a:ext cx="811205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thaiDist">
              <a:lnSpc>
                <a:spcPct val="150000"/>
              </a:lnSpc>
            </a:pPr>
            <a:r>
              <a:rPr lang="th-TH" sz="3200" b="1" dirty="0">
                <a:solidFill>
                  <a:srgbClr val="0000FF"/>
                </a:solidFill>
                <a:latin typeface="Angsana New" pitchFamily="18" charset="-34"/>
              </a:rPr>
              <a:t>3.3 ความหมายของสารสนเทศ</a:t>
            </a:r>
          </a:p>
          <a:p>
            <a:pPr algn="thaiDist">
              <a:lnSpc>
                <a:spcPct val="150000"/>
              </a:lnSpc>
            </a:pPr>
            <a:r>
              <a:rPr lang="th-TH" b="1" dirty="0">
                <a:latin typeface="Angsana New" pitchFamily="18" charset="-34"/>
              </a:rPr>
              <a:t>	</a:t>
            </a:r>
            <a:r>
              <a:rPr lang="th-TH" dirty="0">
                <a:latin typeface="Angsana New" pitchFamily="18" charset="-34"/>
              </a:rPr>
              <a:t>ข่าวสารที่ได้จากการนำข้อมูลดิบ </a:t>
            </a:r>
            <a:r>
              <a:rPr lang="en-US" dirty="0">
                <a:latin typeface="Angsana New" pitchFamily="18" charset="-34"/>
              </a:rPr>
              <a:t>(Raw Data) </a:t>
            </a:r>
            <a:r>
              <a:rPr lang="th-TH" dirty="0">
                <a:latin typeface="Angsana New" pitchFamily="18" charset="-34"/>
              </a:rPr>
              <a:t>ไม่ว่าจะเป็นตัวหนังสือ ตัวเลข รูปภาพ และอื่น ๆ มาคำนวณทางสถิติหรือข้อมูลที่ผ่านการประมวลผลด้วยเครื่องคอมพิวเตอร์ เพื่อให้ได้ผลลัพธ์ตามที่กำหนดเรียกว่า </a:t>
            </a:r>
            <a:r>
              <a:rPr lang="th-TH" b="1" dirty="0">
                <a:solidFill>
                  <a:srgbClr val="FF3300"/>
                </a:solidFill>
                <a:latin typeface="Angsana New" pitchFamily="18" charset="-34"/>
              </a:rPr>
              <a:t>สารสนเทศ </a:t>
            </a:r>
            <a:r>
              <a:rPr lang="th-TH" dirty="0">
                <a:latin typeface="Angsana New" pitchFamily="18" charset="-34"/>
              </a:rPr>
              <a:t>และเป็นประโยชน์ต่อการดำเนินชีวิตของมนุษย์</a:t>
            </a:r>
            <a:endParaRPr lang="en-US" sz="1800" b="1" dirty="0">
              <a:solidFill>
                <a:srgbClr val="FF3300"/>
              </a:solidFill>
              <a:latin typeface="Angsana New" pitchFamily="18" charset="-34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0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1" name="Rectangle: Rounded Corners 10"/>
          <p:cNvSpPr/>
          <p:nvPr/>
        </p:nvSpPr>
        <p:spPr>
          <a:xfrm>
            <a:off x="891820" y="4639545"/>
            <a:ext cx="1794933" cy="699912"/>
          </a:xfrm>
          <a:prstGeom prst="roundRect">
            <a:avLst/>
          </a:prstGeom>
          <a:gradFill>
            <a:gsLst>
              <a:gs pos="0">
                <a:srgbClr val="00CCFF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00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rgbClr val="FF3300"/>
                </a:solidFill>
              </a:rPr>
              <a:t>ข้อมูลดิบ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Raw Data</a:t>
            </a:r>
            <a:endParaRPr lang="th-TH" sz="2000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12" name="Rectangle: Rounded Corners 11"/>
          <p:cNvSpPr/>
          <p:nvPr/>
        </p:nvSpPr>
        <p:spPr>
          <a:xfrm>
            <a:off x="3798709" y="4639545"/>
            <a:ext cx="1794933" cy="699912"/>
          </a:xfrm>
          <a:prstGeom prst="roundRect">
            <a:avLst/>
          </a:prstGeom>
          <a:gradFill>
            <a:gsLst>
              <a:gs pos="0">
                <a:srgbClr val="00B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rgbClr val="FF3300"/>
                </a:solidFill>
              </a:rPr>
              <a:t>ประมวลผล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Processing</a:t>
            </a:r>
            <a:endParaRPr lang="th-TH" sz="2000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13" name="Rectangle: Rounded Corners 12"/>
          <p:cNvSpPr/>
          <p:nvPr/>
        </p:nvSpPr>
        <p:spPr>
          <a:xfrm>
            <a:off x="6530201" y="4639545"/>
            <a:ext cx="1794933" cy="699912"/>
          </a:xfrm>
          <a:prstGeom prst="roundRect">
            <a:avLst/>
          </a:prstGeom>
          <a:gradFill>
            <a:gsLst>
              <a:gs pos="0">
                <a:srgbClr val="FF66CC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rgbClr val="FF3300"/>
                </a:solidFill>
              </a:rPr>
              <a:t>ข้อมูลดิบ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Raw Data</a:t>
            </a:r>
            <a:endParaRPr lang="th-TH" sz="2000" dirty="0">
              <a:solidFill>
                <a:srgbClr val="FF000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2" name="Arrow: Right 1"/>
          <p:cNvSpPr/>
          <p:nvPr/>
        </p:nvSpPr>
        <p:spPr>
          <a:xfrm>
            <a:off x="2968556" y="4639545"/>
            <a:ext cx="632178" cy="699912"/>
          </a:xfrm>
          <a:prstGeom prst="rightArrow">
            <a:avLst/>
          </a:prstGeom>
          <a:gradFill flip="none" rotWithShape="1">
            <a:gsLst>
              <a:gs pos="0">
                <a:srgbClr val="0000FF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Arrow: Right 13"/>
          <p:cNvSpPr/>
          <p:nvPr/>
        </p:nvSpPr>
        <p:spPr>
          <a:xfrm>
            <a:off x="5739981" y="4667766"/>
            <a:ext cx="632178" cy="699912"/>
          </a:xfrm>
          <a:prstGeom prst="rightArrow">
            <a:avLst/>
          </a:prstGeom>
          <a:gradFill flip="none" rotWithShape="1">
            <a:gsLst>
              <a:gs pos="0">
                <a:srgbClr val="0000FF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958654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C04B138E-8841-4AA0-9DDD-AC21D47916A2}" type="slidenum">
              <a:rPr lang="en-US" sz="1400">
                <a:solidFill>
                  <a:srgbClr val="000000"/>
                </a:solidFill>
              </a:rPr>
              <a:pPr eaLnBrk="1" hangingPunct="1"/>
              <a:t>21</a:t>
            </a:fld>
            <a:endParaRPr lang="th-TH" sz="1400" dirty="0">
              <a:solidFill>
                <a:srgbClr val="000000"/>
              </a:solidFill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926614" y="2430580"/>
            <a:ext cx="739852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thaiDist"/>
            <a:endParaRPr lang="th-TH" sz="4400" b="1" dirty="0">
              <a:solidFill>
                <a:srgbClr val="0000FF"/>
              </a:solidFill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574745" y="587582"/>
            <a:ext cx="8112055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thaiDist">
              <a:lnSpc>
                <a:spcPct val="150000"/>
              </a:lnSpc>
            </a:pPr>
            <a:r>
              <a:rPr lang="th-TH" sz="3200" b="1" dirty="0">
                <a:solidFill>
                  <a:srgbClr val="0000FF"/>
                </a:solidFill>
                <a:latin typeface="Angsana New" pitchFamily="18" charset="-34"/>
              </a:rPr>
              <a:t>3.4 ความหมายของเทคโนโลยีสารสนเทศ </a:t>
            </a:r>
            <a:r>
              <a:rPr lang="th-TH" sz="3200" b="1" dirty="0">
                <a:solidFill>
                  <a:srgbClr val="FF3300"/>
                </a:solidFill>
                <a:latin typeface="Angsana New" pitchFamily="18" charset="-34"/>
              </a:rPr>
              <a:t>(</a:t>
            </a:r>
            <a:r>
              <a:rPr lang="en-US" sz="3200" b="1" dirty="0">
                <a:solidFill>
                  <a:srgbClr val="FF3300"/>
                </a:solidFill>
                <a:latin typeface="Angsana New" pitchFamily="18" charset="-34"/>
              </a:rPr>
              <a:t>Information </a:t>
            </a:r>
            <a:r>
              <a:rPr lang="en-US" sz="3200" b="1" dirty="0" err="1">
                <a:solidFill>
                  <a:srgbClr val="FF3300"/>
                </a:solidFill>
                <a:latin typeface="Angsana New" pitchFamily="18" charset="-34"/>
              </a:rPr>
              <a:t>Technology:IT</a:t>
            </a:r>
            <a:r>
              <a:rPr lang="en-US" sz="3200" b="1" dirty="0">
                <a:solidFill>
                  <a:srgbClr val="FF3300"/>
                </a:solidFill>
                <a:latin typeface="Angsana New" pitchFamily="18" charset="-34"/>
              </a:rPr>
              <a:t>)</a:t>
            </a:r>
            <a:endParaRPr lang="th-TH" sz="3200" b="1" dirty="0">
              <a:solidFill>
                <a:srgbClr val="FF3300"/>
              </a:solidFill>
              <a:latin typeface="Angsana New" pitchFamily="18" charset="-34"/>
            </a:endParaRPr>
          </a:p>
          <a:p>
            <a:pPr algn="thaiDist">
              <a:lnSpc>
                <a:spcPct val="150000"/>
              </a:lnSpc>
            </a:pPr>
            <a:r>
              <a:rPr lang="th-TH" b="1" dirty="0">
                <a:latin typeface="Angsana New" pitchFamily="18" charset="-34"/>
              </a:rPr>
              <a:t>	</a:t>
            </a:r>
            <a:r>
              <a:rPr lang="th-TH" sz="3600" dirty="0">
                <a:latin typeface="Angsana New" pitchFamily="18" charset="-34"/>
              </a:rPr>
              <a:t>เทคโนโลยีที่ใช้จัดการสารสนเทศตั้งแต่การรวบรวม การจัดเก็บข้อมูล การประมวลผล การพิมพ์ การสร้างรายงาน การสื่อสารข้อมูล การนำเสนอสารสนเทศในรูปแบบต่าง ๆ ประกอบด้วยคอมพิวเตอร์ โทรคมนาคมและบุคลากร เป็นต้น</a:t>
            </a:r>
            <a:endParaRPr lang="en-US" sz="2400" b="1" dirty="0">
              <a:solidFill>
                <a:srgbClr val="FF3300"/>
              </a:solidFill>
              <a:latin typeface="Angsana New" pitchFamily="18" charset="-34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0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  <p:extLst>
      <p:ext uri="{BB962C8B-B14F-4D97-AF65-F5344CB8AC3E}">
        <p14:creationId xmlns:p14="http://schemas.microsoft.com/office/powerpoint/2010/main" val="38210117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C04B138E-8841-4AA0-9DDD-AC21D47916A2}" type="slidenum">
              <a:rPr lang="en-US" sz="1400">
                <a:solidFill>
                  <a:srgbClr val="000000"/>
                </a:solidFill>
              </a:rPr>
              <a:pPr eaLnBrk="1" hangingPunct="1"/>
              <a:t>22</a:t>
            </a:fld>
            <a:endParaRPr lang="th-TH" sz="1400" dirty="0">
              <a:solidFill>
                <a:srgbClr val="000000"/>
              </a:solidFill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926614" y="2430580"/>
            <a:ext cx="739852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thaiDist"/>
            <a:endParaRPr lang="th-TH" sz="4400" b="1" dirty="0">
              <a:solidFill>
                <a:srgbClr val="0000FF"/>
              </a:solidFill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574745" y="587582"/>
            <a:ext cx="811205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thaiDist">
              <a:lnSpc>
                <a:spcPct val="150000"/>
              </a:lnSpc>
            </a:pPr>
            <a:r>
              <a:rPr lang="th-TH" sz="3200" b="1" dirty="0">
                <a:solidFill>
                  <a:srgbClr val="0000FF"/>
                </a:solidFill>
                <a:latin typeface="Angsana New" pitchFamily="18" charset="-34"/>
              </a:rPr>
              <a:t>3.5 ลักษณะสำคัญของเทคโนโลยีสารสนเทศ</a:t>
            </a:r>
            <a:endParaRPr lang="th-TH" sz="3200" b="1" dirty="0">
              <a:solidFill>
                <a:srgbClr val="FF3300"/>
              </a:solidFill>
              <a:latin typeface="Angsana New" pitchFamily="18" charset="-34"/>
            </a:endParaRPr>
          </a:p>
          <a:p>
            <a:pPr algn="thaiDist">
              <a:lnSpc>
                <a:spcPct val="150000"/>
              </a:lnSpc>
            </a:pPr>
            <a:r>
              <a:rPr lang="th-TH" b="1" dirty="0">
                <a:latin typeface="Angsana New" pitchFamily="18" charset="-34"/>
              </a:rPr>
              <a:t>       1. ช่วยให้การทำงานรวดเร็ว ถูกต้องแม่นยำ</a:t>
            </a:r>
          </a:p>
          <a:p>
            <a:pPr algn="thaiDist">
              <a:lnSpc>
                <a:spcPct val="150000"/>
              </a:lnSpc>
            </a:pPr>
            <a:r>
              <a:rPr lang="th-TH" b="1" dirty="0">
                <a:latin typeface="Angsana New" pitchFamily="18" charset="-34"/>
              </a:rPr>
              <a:t>       2. ช่วยให้บริการกว้างขวางขึ้น</a:t>
            </a:r>
          </a:p>
          <a:p>
            <a:pPr algn="thaiDist">
              <a:lnSpc>
                <a:spcPct val="150000"/>
              </a:lnSpc>
            </a:pPr>
            <a:r>
              <a:rPr lang="th-TH" b="1" dirty="0">
                <a:latin typeface="Angsana New" pitchFamily="18" charset="-34"/>
              </a:rPr>
              <a:t>       3. ช่วยดำเนินการในหน่วยงานต่าง ๆ</a:t>
            </a:r>
          </a:p>
          <a:p>
            <a:pPr algn="thaiDist">
              <a:lnSpc>
                <a:spcPct val="150000"/>
              </a:lnSpc>
            </a:pPr>
            <a:r>
              <a:rPr lang="th-TH" b="1" dirty="0">
                <a:latin typeface="Angsana New" pitchFamily="18" charset="-34"/>
              </a:rPr>
              <a:t>       4. ช่วยงานในชีวิตประจำวัน </a:t>
            </a:r>
            <a:endParaRPr lang="en-US" b="1" dirty="0">
              <a:latin typeface="Angsana New" pitchFamily="18" charset="-34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0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  <p:extLst>
      <p:ext uri="{BB962C8B-B14F-4D97-AF65-F5344CB8AC3E}">
        <p14:creationId xmlns:p14="http://schemas.microsoft.com/office/powerpoint/2010/main" val="2722472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C04B138E-8841-4AA0-9DDD-AC21D47916A2}" type="slidenum">
              <a:rPr lang="en-US" sz="1400">
                <a:solidFill>
                  <a:srgbClr val="000000"/>
                </a:solidFill>
              </a:rPr>
              <a:pPr eaLnBrk="1" hangingPunct="1"/>
              <a:t>23</a:t>
            </a:fld>
            <a:endParaRPr lang="th-TH" sz="1400" dirty="0">
              <a:solidFill>
                <a:srgbClr val="000000"/>
              </a:solidFill>
            </a:endParaRPr>
          </a:p>
        </p:txBody>
      </p:sp>
      <p:sp>
        <p:nvSpPr>
          <p:cNvPr id="89092" name="AutoShape 4"/>
          <p:cNvSpPr>
            <a:spLocks noChangeArrowheads="1"/>
          </p:cNvSpPr>
          <p:nvPr/>
        </p:nvSpPr>
        <p:spPr bwMode="auto">
          <a:xfrm>
            <a:off x="262723" y="771447"/>
            <a:ext cx="4738255" cy="69680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b="1" dirty="0">
                <a:solidFill>
                  <a:srgbClr val="000000"/>
                </a:solidFill>
              </a:rPr>
              <a:t>4. </a:t>
            </a:r>
            <a:r>
              <a:rPr lang="th-TH" sz="3600" b="1" dirty="0">
                <a:solidFill>
                  <a:srgbClr val="000000"/>
                </a:solidFill>
              </a:rPr>
              <a:t>ระบบสารสนเทศเพื่องานอาชีพ</a:t>
            </a: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926614" y="2430580"/>
            <a:ext cx="739852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thaiDist"/>
            <a:endParaRPr lang="th-TH" sz="4400" b="1" dirty="0">
              <a:solidFill>
                <a:srgbClr val="0000FF"/>
              </a:solidFill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574745" y="1716471"/>
            <a:ext cx="811205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thaiDist">
              <a:lnSpc>
                <a:spcPct val="150000"/>
              </a:lnSpc>
            </a:pPr>
            <a:r>
              <a:rPr lang="th-TH" sz="3200" b="1" dirty="0">
                <a:solidFill>
                  <a:srgbClr val="0000FF"/>
                </a:solidFill>
                <a:latin typeface="Angsana New" pitchFamily="18" charset="-34"/>
              </a:rPr>
              <a:t>4.1 ข้อมูลกับสารสนเทศ</a:t>
            </a:r>
          </a:p>
          <a:p>
            <a:pPr algn="thaiDist">
              <a:lnSpc>
                <a:spcPct val="150000"/>
              </a:lnSpc>
            </a:pPr>
            <a:r>
              <a:rPr lang="th-TH" b="1" dirty="0">
                <a:latin typeface="Angsana New" pitchFamily="18" charset="-34"/>
              </a:rPr>
              <a:t>	</a:t>
            </a:r>
            <a:r>
              <a:rPr lang="th-TH" b="1" dirty="0">
                <a:solidFill>
                  <a:srgbClr val="0000FF"/>
                </a:solidFill>
                <a:latin typeface="Angsana New" pitchFamily="18" charset="-34"/>
              </a:rPr>
              <a:t>ข้อมูล </a:t>
            </a:r>
            <a:r>
              <a:rPr lang="en-US" b="1" dirty="0">
                <a:solidFill>
                  <a:srgbClr val="0000FF"/>
                </a:solidFill>
                <a:latin typeface="Angsana New" pitchFamily="18" charset="-34"/>
              </a:rPr>
              <a:t>(Data) </a:t>
            </a:r>
            <a:r>
              <a:rPr lang="th-TH" dirty="0">
                <a:latin typeface="Angsana New" pitchFamily="18" charset="-34"/>
              </a:rPr>
              <a:t>คือ ข้อเท็จจริงหรือรายละเอียด สิ่งที่เราสนใจ ไม่ว่าจะเป็นคน สัตว์ สิ่งของหรือเหตุการณ์ต่าง ๆ ซึ่งข้อเท็จจริงเหล่านี้อาจอยู่ในรูปแบบต่าง ๆ เช่น ตัวเลข ข้อความ รูปภาพ เสียง และวีดีทัศน์ </a:t>
            </a:r>
            <a:r>
              <a:rPr lang="th-TH" dirty="0">
                <a:solidFill>
                  <a:srgbClr val="0000FF"/>
                </a:solidFill>
                <a:latin typeface="Angsana New" pitchFamily="18" charset="-34"/>
              </a:rPr>
              <a:t>ข้อมูลจึงหมายถึง </a:t>
            </a:r>
            <a:r>
              <a:rPr lang="th-TH" dirty="0">
                <a:solidFill>
                  <a:srgbClr val="FF3300"/>
                </a:solidFill>
                <a:latin typeface="Angsana New" pitchFamily="18" charset="-34"/>
              </a:rPr>
              <a:t>ตัวแทนของข้อเท็จจริงหรือความเป็นไปของสิ่งที่เราสนใจ</a:t>
            </a:r>
            <a:endParaRPr lang="en-US" sz="1800" b="1" dirty="0">
              <a:solidFill>
                <a:srgbClr val="FF3300"/>
              </a:solidFill>
              <a:latin typeface="Angsana New" pitchFamily="18" charset="-34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0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  <p:extLst>
      <p:ext uri="{BB962C8B-B14F-4D97-AF65-F5344CB8AC3E}">
        <p14:creationId xmlns:p14="http://schemas.microsoft.com/office/powerpoint/2010/main" val="4384657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C04B138E-8841-4AA0-9DDD-AC21D47916A2}" type="slidenum">
              <a:rPr lang="en-US" sz="1400">
                <a:solidFill>
                  <a:srgbClr val="000000"/>
                </a:solidFill>
              </a:rPr>
              <a:pPr eaLnBrk="1" hangingPunct="1"/>
              <a:t>24</a:t>
            </a:fld>
            <a:endParaRPr lang="th-TH" sz="1400" dirty="0">
              <a:solidFill>
                <a:srgbClr val="000000"/>
              </a:solidFill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926614" y="2430580"/>
            <a:ext cx="739852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thaiDist"/>
            <a:endParaRPr lang="th-TH" sz="4400" b="1" dirty="0">
              <a:solidFill>
                <a:srgbClr val="0000FF"/>
              </a:solidFill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574745" y="576292"/>
            <a:ext cx="811205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thaiDist">
              <a:lnSpc>
                <a:spcPct val="150000"/>
              </a:lnSpc>
            </a:pPr>
            <a:r>
              <a:rPr lang="th-TH" sz="3200" b="1" dirty="0">
                <a:solidFill>
                  <a:srgbClr val="0000FF"/>
                </a:solidFill>
                <a:latin typeface="Angsana New" pitchFamily="18" charset="-34"/>
              </a:rPr>
              <a:t>4.1 ข้อมูลกับสารสนเทศ</a:t>
            </a:r>
          </a:p>
          <a:p>
            <a:pPr algn="thaiDist">
              <a:lnSpc>
                <a:spcPct val="150000"/>
              </a:lnSpc>
            </a:pPr>
            <a:r>
              <a:rPr lang="th-TH" b="1" dirty="0">
                <a:latin typeface="Angsana New" pitchFamily="18" charset="-34"/>
              </a:rPr>
              <a:t>	</a:t>
            </a:r>
            <a:r>
              <a:rPr lang="th-TH" b="1" dirty="0">
                <a:solidFill>
                  <a:srgbClr val="0000FF"/>
                </a:solidFill>
                <a:latin typeface="Angsana New" pitchFamily="18" charset="-34"/>
              </a:rPr>
              <a:t>สารสนเทศ </a:t>
            </a:r>
            <a:r>
              <a:rPr lang="en-US" b="1" dirty="0">
                <a:solidFill>
                  <a:srgbClr val="0000FF"/>
                </a:solidFill>
                <a:latin typeface="Angsana New" pitchFamily="18" charset="-34"/>
              </a:rPr>
              <a:t>(Information) </a:t>
            </a:r>
            <a:r>
              <a:rPr lang="th-TH" dirty="0">
                <a:latin typeface="Angsana New" pitchFamily="18" charset="-34"/>
              </a:rPr>
              <a:t>หมายถึง ข้อมูลที่สามารถนำไปใช้ประโยชน์ได้ เพราะได้ผ่านการประมวลผลด้วยวิธีการที่เหมาะสมและถูกต้อง เพื่อให้ได้ผลลัพธ์ตรงตามความต้องการของผู้ใช้ อยู่ในรูปแบบที่สามารถนำไปใช้งานได้และจะต้องอยู่ในช่วงเวลาที่ต้องการ</a:t>
            </a:r>
            <a:endParaRPr lang="en-US" sz="1800" b="1" dirty="0">
              <a:solidFill>
                <a:srgbClr val="FF3300"/>
              </a:solidFill>
              <a:latin typeface="Angsana New" pitchFamily="18" charset="-34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0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  <p:extLst>
      <p:ext uri="{BB962C8B-B14F-4D97-AF65-F5344CB8AC3E}">
        <p14:creationId xmlns:p14="http://schemas.microsoft.com/office/powerpoint/2010/main" val="33030836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C04B138E-8841-4AA0-9DDD-AC21D47916A2}" type="slidenum">
              <a:rPr lang="en-US" sz="1400">
                <a:solidFill>
                  <a:srgbClr val="000000"/>
                </a:solidFill>
              </a:rPr>
              <a:pPr eaLnBrk="1" hangingPunct="1"/>
              <a:t>25</a:t>
            </a:fld>
            <a:endParaRPr lang="th-TH" sz="1400" dirty="0">
              <a:solidFill>
                <a:srgbClr val="000000"/>
              </a:solidFill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926614" y="2430580"/>
            <a:ext cx="739852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thaiDist"/>
            <a:endParaRPr lang="th-TH" sz="4400" b="1" dirty="0">
              <a:solidFill>
                <a:srgbClr val="0000FF"/>
              </a:solidFill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574745" y="576287"/>
            <a:ext cx="8112055" cy="276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thaiDist">
              <a:lnSpc>
                <a:spcPct val="150000"/>
              </a:lnSpc>
            </a:pPr>
            <a:r>
              <a:rPr lang="th-TH" sz="3200" b="1" dirty="0">
                <a:solidFill>
                  <a:srgbClr val="0000FF"/>
                </a:solidFill>
                <a:latin typeface="Angsana New" pitchFamily="18" charset="-34"/>
              </a:rPr>
              <a:t>4.2 ระบบสารสนเทศ </a:t>
            </a:r>
            <a:r>
              <a:rPr lang="en-US" sz="3200" b="1" dirty="0">
                <a:solidFill>
                  <a:srgbClr val="FF0000"/>
                </a:solidFill>
                <a:latin typeface="Angsana New" pitchFamily="18" charset="-34"/>
              </a:rPr>
              <a:t>(Information </a:t>
            </a:r>
            <a:r>
              <a:rPr lang="en-US" sz="3200" b="1" dirty="0" err="1">
                <a:solidFill>
                  <a:srgbClr val="FF0000"/>
                </a:solidFill>
                <a:latin typeface="Angsana New" pitchFamily="18" charset="-34"/>
              </a:rPr>
              <a:t>System:IS</a:t>
            </a:r>
            <a:r>
              <a:rPr lang="en-US" sz="3200" b="1" dirty="0">
                <a:solidFill>
                  <a:srgbClr val="FF0000"/>
                </a:solidFill>
                <a:latin typeface="Angsana New" pitchFamily="18" charset="-34"/>
              </a:rPr>
              <a:t>)</a:t>
            </a:r>
            <a:endParaRPr lang="th-TH" sz="3200" b="1" dirty="0">
              <a:solidFill>
                <a:srgbClr val="FF0000"/>
              </a:solidFill>
              <a:latin typeface="Angsana New" pitchFamily="18" charset="-34"/>
            </a:endParaRPr>
          </a:p>
          <a:p>
            <a:pPr algn="thaiDist">
              <a:lnSpc>
                <a:spcPct val="150000"/>
              </a:lnSpc>
            </a:pPr>
            <a:r>
              <a:rPr lang="th-TH" b="1" dirty="0">
                <a:latin typeface="Angsana New" pitchFamily="18" charset="-34"/>
              </a:rPr>
              <a:t>	</a:t>
            </a:r>
            <a:r>
              <a:rPr lang="th-TH" dirty="0">
                <a:latin typeface="Angsana New" pitchFamily="18" charset="-34"/>
              </a:rPr>
              <a:t>ระบบที่มีการนำคอมพิวเตอร์มาช่วยในการรวบรวม จัดเก็บหรือจัดการกับข้อมูลข่าวสาร เพื่อให้ข้อมูลนั้นกลายเป็นสารสนเทศที่ดี สามารถนำไปใช้ในการประกอบการตัดสินใจได้ในเวลาอันรวดเร็ว และถูกต้อง</a:t>
            </a:r>
            <a:endParaRPr lang="en-US" sz="1800" dirty="0">
              <a:latin typeface="Angsana New" pitchFamily="18" charset="-34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0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3" name="Picture 2" descr="C:\Users\Ampa\Desktop\image1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030" y="3679983"/>
            <a:ext cx="7359104" cy="2514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73937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C04B138E-8841-4AA0-9DDD-AC21D47916A2}" type="slidenum">
              <a:rPr lang="en-US" sz="1400">
                <a:solidFill>
                  <a:srgbClr val="000000"/>
                </a:solidFill>
              </a:rPr>
              <a:pPr eaLnBrk="1" hangingPunct="1"/>
              <a:t>26</a:t>
            </a:fld>
            <a:endParaRPr lang="th-TH" sz="1400" dirty="0">
              <a:solidFill>
                <a:srgbClr val="000000"/>
              </a:solidFill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926614" y="2430580"/>
            <a:ext cx="739852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thaiDist"/>
            <a:endParaRPr lang="th-TH" sz="4400" b="1" dirty="0">
              <a:solidFill>
                <a:srgbClr val="0000FF"/>
              </a:solidFill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574745" y="576287"/>
            <a:ext cx="811205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thaiDist">
              <a:lnSpc>
                <a:spcPct val="150000"/>
              </a:lnSpc>
            </a:pPr>
            <a:r>
              <a:rPr lang="th-TH" sz="3200" b="1" dirty="0">
                <a:solidFill>
                  <a:srgbClr val="0000FF"/>
                </a:solidFill>
                <a:latin typeface="Angsana New" pitchFamily="18" charset="-34"/>
              </a:rPr>
              <a:t>4.3 ส่วนประกอบของระบบสารสนเทศ</a:t>
            </a:r>
            <a:endParaRPr lang="th-TH" sz="3200" b="1" dirty="0">
              <a:solidFill>
                <a:srgbClr val="FF0000"/>
              </a:solidFill>
              <a:latin typeface="Angsana New" pitchFamily="18" charset="-34"/>
            </a:endParaRPr>
          </a:p>
          <a:p>
            <a:pPr algn="thaiDist">
              <a:lnSpc>
                <a:spcPct val="150000"/>
              </a:lnSpc>
            </a:pPr>
            <a:r>
              <a:rPr lang="th-TH" b="1" dirty="0">
                <a:latin typeface="Angsana New" pitchFamily="18" charset="-34"/>
              </a:rPr>
              <a:t>       </a:t>
            </a:r>
            <a:r>
              <a:rPr lang="th-TH" dirty="0">
                <a:latin typeface="Angsana New" pitchFamily="18" charset="-34"/>
              </a:rPr>
              <a:t>ส่วนประกอบที่สำคัญของระบบสารสนเทศมี 6 ส่วน ดังนี้</a:t>
            </a:r>
            <a:endParaRPr lang="en-US" sz="1800" dirty="0">
              <a:latin typeface="Angsana New" pitchFamily="18" charset="-34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0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6146" name="Picture 2" descr="C:\Users\Ampa\Desktop\image1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586" y="2815300"/>
            <a:ext cx="7184827" cy="215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33311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C04B138E-8841-4AA0-9DDD-AC21D47916A2}" type="slidenum">
              <a:rPr lang="en-US" sz="1400">
                <a:solidFill>
                  <a:srgbClr val="000000"/>
                </a:solidFill>
              </a:rPr>
              <a:pPr eaLnBrk="1" hangingPunct="1"/>
              <a:t>27</a:t>
            </a:fld>
            <a:endParaRPr lang="th-TH" sz="1400" dirty="0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0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4444" y="1655642"/>
            <a:ext cx="67733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เป็นเครื่องมือที่ช่วยในการจัดการประมวลผลข้อมูลให้เป็นสารสนเทศ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75466" y="3070738"/>
            <a:ext cx="34431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dirty="0">
                <a:solidFill>
                  <a:srgbClr val="FF0000"/>
                </a:solidFill>
              </a:rPr>
              <a:t>คอมพิวเตอร์แบบพีซี</a:t>
            </a:r>
          </a:p>
          <a:p>
            <a:pPr algn="ctr"/>
            <a:r>
              <a:rPr lang="en-US" dirty="0">
                <a:solidFill>
                  <a:srgbClr val="FF0000"/>
                </a:solidFill>
                <a:latin typeface="Angsana New" panose="02020603050405020304" pitchFamily="18" charset="-34"/>
              </a:rPr>
              <a:t>PC: Personal Computer</a:t>
            </a:r>
            <a:endParaRPr lang="th-TH" dirty="0">
              <a:solidFill>
                <a:srgbClr val="FF0000"/>
              </a:solidFill>
              <a:latin typeface="Angsana New" panose="02020603050405020304" pitchFamily="18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7998" y="4685888"/>
            <a:ext cx="34769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>
                <a:latin typeface="Angsana New" panose="02020603050405020304" pitchFamily="18" charset="-34"/>
              </a:rPr>
              <a:t>แบบแนวนอน หรือเดสก์ท๊อป </a:t>
            </a:r>
            <a:r>
              <a:rPr lang="en-US" sz="2400" dirty="0">
                <a:latin typeface="Angsana New" panose="02020603050405020304" pitchFamily="18" charset="-34"/>
              </a:rPr>
              <a:t>(Desktop)</a:t>
            </a:r>
            <a:endParaRPr lang="th-TH" sz="2400" dirty="0">
              <a:latin typeface="Angsana New" panose="02020603050405020304" pitchFamily="18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39672" y="4656740"/>
            <a:ext cx="3118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>
                <a:latin typeface="Angsana New" panose="02020603050405020304" pitchFamily="18" charset="-34"/>
              </a:rPr>
              <a:t>แบบแนวตั้ง หรือทาวเวอร์ </a:t>
            </a:r>
            <a:r>
              <a:rPr lang="en-US" sz="2400" dirty="0">
                <a:latin typeface="Angsana New" panose="02020603050405020304" pitchFamily="18" charset="-34"/>
              </a:rPr>
              <a:t>(Tower)</a:t>
            </a:r>
            <a:endParaRPr lang="th-TH" sz="2400" dirty="0">
              <a:latin typeface="Angsana New" panose="02020603050405020304" pitchFamily="18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24666" y="5537832"/>
            <a:ext cx="3928534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srgbClr val="3333CC"/>
                </a:solidFill>
              </a:rPr>
              <a:t>นิยมใช้งานกันอย่างแพร่หลายมากที่สุด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4921" y="2276753"/>
            <a:ext cx="2696335" cy="210913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172" y="2393541"/>
            <a:ext cx="2362681" cy="2263199"/>
          </a:xfrm>
          <a:prstGeom prst="rect">
            <a:avLst/>
          </a:prstGeom>
        </p:spPr>
      </p:pic>
      <p:sp>
        <p:nvSpPr>
          <p:cNvPr id="18" name="AutoShape 4"/>
          <p:cNvSpPr>
            <a:spLocks noChangeArrowheads="1"/>
          </p:cNvSpPr>
          <p:nvPr/>
        </p:nvSpPr>
        <p:spPr bwMode="auto">
          <a:xfrm>
            <a:off x="262724" y="771447"/>
            <a:ext cx="3315854" cy="69680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th-TH" sz="3600" b="1" dirty="0">
                <a:solidFill>
                  <a:srgbClr val="000000"/>
                </a:solidFill>
              </a:rPr>
              <a:t>ฮาร์ดแวร์ </a:t>
            </a:r>
            <a:r>
              <a:rPr lang="en-US" sz="3600" b="1" dirty="0">
                <a:solidFill>
                  <a:srgbClr val="000000"/>
                </a:solidFill>
                <a:latin typeface="Angsana New" panose="02020603050405020304" pitchFamily="18" charset="-34"/>
              </a:rPr>
              <a:t>(Hardware)</a:t>
            </a:r>
            <a:endParaRPr lang="th-TH" sz="4400" b="1" dirty="0">
              <a:solidFill>
                <a:srgbClr val="000000"/>
              </a:solidFill>
              <a:latin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660526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C04B138E-8841-4AA0-9DDD-AC21D47916A2}" type="slidenum">
              <a:rPr lang="en-US" sz="1400">
                <a:solidFill>
                  <a:srgbClr val="000000"/>
                </a:solidFill>
              </a:rPr>
              <a:pPr eaLnBrk="1" hangingPunct="1"/>
              <a:t>28</a:t>
            </a:fld>
            <a:endParaRPr lang="th-TH" sz="1400" dirty="0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0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2843" y="1655639"/>
            <a:ext cx="8353778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th-TH" dirty="0"/>
              <a:t>คือ ชุดคำสั่งที่เขียนขึ้นเพื่อสั่งให้เครื่องคอมพิวเตอร์ทำงาน แบ่งออกเป็น 2 ประเภท คือ</a:t>
            </a:r>
          </a:p>
          <a:p>
            <a:pPr>
              <a:lnSpc>
                <a:spcPct val="150000"/>
              </a:lnSpc>
            </a:pPr>
            <a:r>
              <a:rPr lang="th-TH" dirty="0"/>
              <a:t>1. </a:t>
            </a:r>
            <a:r>
              <a:rPr lang="th-TH" b="1" dirty="0">
                <a:solidFill>
                  <a:srgbClr val="3333CC"/>
                </a:solidFill>
              </a:rPr>
              <a:t>ซอฟต์แวร์ระบบ </a:t>
            </a:r>
            <a:r>
              <a:rPr lang="en-US" b="1" dirty="0">
                <a:solidFill>
                  <a:srgbClr val="3333CC"/>
                </a:solidFill>
                <a:latin typeface="Angsana New" panose="02020603050405020304" pitchFamily="18" charset="-34"/>
              </a:rPr>
              <a:t>(System Software) </a:t>
            </a:r>
            <a:r>
              <a:rPr lang="th-TH" dirty="0"/>
              <a:t>ทำหน้าที่ควบคุมการทำงานของอุปกรณ์ต่าง ๆ ในระบบคอมพิวเตอร์</a:t>
            </a:r>
          </a:p>
          <a:p>
            <a:endParaRPr lang="th-TH" dirty="0"/>
          </a:p>
          <a:p>
            <a:pPr>
              <a:lnSpc>
                <a:spcPct val="150000"/>
              </a:lnSpc>
            </a:pPr>
            <a:r>
              <a:rPr lang="th-TH" dirty="0"/>
              <a:t>2. </a:t>
            </a:r>
            <a:r>
              <a:rPr lang="th-TH" b="1" dirty="0">
                <a:solidFill>
                  <a:srgbClr val="3333CC"/>
                </a:solidFill>
              </a:rPr>
              <a:t>ซอฟต์แวร์ประยุกต์ </a:t>
            </a:r>
            <a:r>
              <a:rPr lang="en-US" b="1" dirty="0">
                <a:solidFill>
                  <a:srgbClr val="3333CC"/>
                </a:solidFill>
                <a:latin typeface="Angsana New" panose="02020603050405020304" pitchFamily="18" charset="-34"/>
              </a:rPr>
              <a:t>(Application Software) </a:t>
            </a:r>
            <a:r>
              <a:rPr lang="th-TH" dirty="0"/>
              <a:t>คือ ชุดของโปรแกรมที่เขียนขึ้นเพื่อใช้กับงานใดงานหนึ่งโดยเฉพาะ แบ่งเป็น </a:t>
            </a:r>
            <a:r>
              <a:rPr lang="en-US" dirty="0">
                <a:solidFill>
                  <a:srgbClr val="FF0000"/>
                </a:solidFill>
                <a:latin typeface="Angsana New" panose="02020603050405020304" pitchFamily="18" charset="-34"/>
              </a:rPr>
              <a:t>“User Program” </a:t>
            </a:r>
            <a:r>
              <a:rPr lang="th-TH" dirty="0">
                <a:latin typeface="Angsana New" panose="02020603050405020304" pitchFamily="18" charset="-34"/>
              </a:rPr>
              <a:t>และ </a:t>
            </a:r>
            <a:r>
              <a:rPr lang="en-US" dirty="0">
                <a:solidFill>
                  <a:srgbClr val="FF0000"/>
                </a:solidFill>
                <a:latin typeface="Angsana New" panose="02020603050405020304" pitchFamily="18" charset="-34"/>
              </a:rPr>
              <a:t>“Package Program”</a:t>
            </a:r>
            <a:endParaRPr lang="th-TH" dirty="0">
              <a:solidFill>
                <a:srgbClr val="FF0000"/>
              </a:solidFill>
              <a:latin typeface="Angsana New" panose="02020603050405020304" pitchFamily="18" charset="-34"/>
            </a:endParaRP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262724" y="771447"/>
            <a:ext cx="3315854" cy="69680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th-TH" sz="3600" b="1" dirty="0">
                <a:solidFill>
                  <a:srgbClr val="000000"/>
                </a:solidFill>
              </a:rPr>
              <a:t>ซอฟต์แวร์ </a:t>
            </a:r>
            <a:r>
              <a:rPr lang="en-US" sz="3600" b="1" dirty="0">
                <a:solidFill>
                  <a:srgbClr val="000000"/>
                </a:solidFill>
                <a:latin typeface="Angsana New" panose="02020603050405020304" pitchFamily="18" charset="-34"/>
              </a:rPr>
              <a:t>(Software)</a:t>
            </a:r>
            <a:endParaRPr lang="th-TH" sz="4400" b="1" dirty="0">
              <a:solidFill>
                <a:srgbClr val="000000"/>
              </a:solidFill>
              <a:latin typeface="Angsana New" panose="02020603050405020304" pitchFamily="18" charset="-3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2845" y="3170672"/>
            <a:ext cx="970844" cy="72480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8178" y="3038472"/>
            <a:ext cx="1004711" cy="7779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7378" y="2996472"/>
            <a:ext cx="995940" cy="8619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6269" y="3064206"/>
            <a:ext cx="1041408" cy="78105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65495" y="2930884"/>
            <a:ext cx="745068" cy="96459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07675" y="5450254"/>
            <a:ext cx="845127" cy="79890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20536" y="5413197"/>
            <a:ext cx="857955" cy="83595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33711" y="5455998"/>
            <a:ext cx="812802" cy="79550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59400" y="5450253"/>
            <a:ext cx="757995" cy="794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9972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C04B138E-8841-4AA0-9DDD-AC21D47916A2}" type="slidenum">
              <a:rPr lang="en-US" sz="1400">
                <a:solidFill>
                  <a:srgbClr val="000000"/>
                </a:solidFill>
              </a:rPr>
              <a:pPr eaLnBrk="1" hangingPunct="1"/>
              <a:t>29</a:t>
            </a:fld>
            <a:endParaRPr lang="th-TH" sz="1400" dirty="0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0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2843" y="1655639"/>
            <a:ext cx="835377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>
              <a:lnSpc>
                <a:spcPct val="150000"/>
              </a:lnSpc>
            </a:pPr>
            <a:r>
              <a:rPr lang="th-TH" dirty="0"/>
              <a:t>	ข้อเท็จจริงต่าง ๆ ที่อาจอยู่ในรูปแบบต่าง ๆ ไม่ว่าจะเป็นตัวหนังสือ แสง สี เสียง สัญญาณอิเล็กทรอนิกส์ ภาพ วัตถุ หรือหลาย ๆ อย่างผสมผสานกัน ซึ่งข้อมูลที่ดีจะต้องตรงกับความต้องการของผู้ใช้ เพื่อนำเข้าสู่ขั้นตอนการประมวลผล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262724" y="771447"/>
            <a:ext cx="2390165" cy="69680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th-TH" sz="3600" b="1" dirty="0">
                <a:solidFill>
                  <a:srgbClr val="000000"/>
                </a:solidFill>
              </a:rPr>
              <a:t>ข้อมูล </a:t>
            </a:r>
            <a:r>
              <a:rPr lang="en-US" sz="3600" b="1" dirty="0">
                <a:solidFill>
                  <a:srgbClr val="000000"/>
                </a:solidFill>
                <a:latin typeface="Angsana New" panose="02020603050405020304" pitchFamily="18" charset="-34"/>
              </a:rPr>
              <a:t>(Data)</a:t>
            </a:r>
            <a:endParaRPr lang="th-TH" sz="4400" b="1" dirty="0">
              <a:solidFill>
                <a:srgbClr val="000000"/>
              </a:solidFill>
              <a:latin typeface="Angsana New" panose="02020603050405020304" pitchFamily="18" charset="-34"/>
            </a:endParaRPr>
          </a:p>
        </p:txBody>
      </p:sp>
      <p:pic>
        <p:nvPicPr>
          <p:cNvPr id="7170" name="Picture 2" descr="C:\Users\Ampa\Desktop\image1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806" y="3888948"/>
            <a:ext cx="1971675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Ampa\Desktop\image1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350" y="4272343"/>
            <a:ext cx="2581275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4757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8F1E2283-F9A8-46F3-94C6-821D1DCF0F05}" type="slidenum">
              <a:rPr lang="en-US" sz="1400"/>
              <a:pPr eaLnBrk="1" hangingPunct="1"/>
              <a:t>3</a:t>
            </a:fld>
            <a:endParaRPr lang="th-TH" sz="1400"/>
          </a:p>
        </p:txBody>
      </p:sp>
      <p:sp>
        <p:nvSpPr>
          <p:cNvPr id="84997" name="AutoShape 5"/>
          <p:cNvSpPr>
            <a:spLocks noChangeArrowheads="1"/>
          </p:cNvSpPr>
          <p:nvPr/>
        </p:nvSpPr>
        <p:spPr bwMode="auto">
          <a:xfrm>
            <a:off x="1501253" y="1449199"/>
            <a:ext cx="6441743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th-TH" sz="4800" b="1" dirty="0"/>
              <a:t>ความหมายตามลักษณะทางกายภาพ</a:t>
            </a: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763059" y="2590942"/>
            <a:ext cx="7617879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thaiDist"/>
            <a:r>
              <a:rPr lang="th-TH" sz="4000" b="1" dirty="0">
                <a:solidFill>
                  <a:srgbClr val="3333CC"/>
                </a:solidFill>
              </a:rPr>
              <a:t>	</a:t>
            </a:r>
            <a:r>
              <a:rPr lang="th-TH" sz="4000" b="1" dirty="0">
                <a:solidFill>
                  <a:srgbClr val="FF3300"/>
                </a:solidFill>
              </a:rPr>
              <a:t> </a:t>
            </a:r>
            <a:r>
              <a:rPr lang="th-TH" sz="4000" b="1" dirty="0"/>
              <a:t>เป็นเครื่องมือ</a:t>
            </a:r>
            <a:r>
              <a:rPr lang="en-US" sz="4000" b="1" dirty="0"/>
              <a:t>/</a:t>
            </a:r>
            <a:r>
              <a:rPr lang="th-TH" sz="4000" b="1" dirty="0"/>
              <a:t>อุปกรณ์อิเล็กทรอนิกส์ สามารถอ่านและบันทึกข้อมูล โดยต้องอาศัยหน่วยความจำ</a:t>
            </a:r>
            <a:br>
              <a:rPr lang="th-TH" sz="4000" b="1" dirty="0"/>
            </a:br>
            <a:r>
              <a:rPr lang="th-TH" sz="4000" b="1" dirty="0"/>
              <a:t>ในการเก็บชุดคำสั่ง (</a:t>
            </a:r>
            <a:r>
              <a:rPr lang="en-US" sz="3200" b="1" dirty="0"/>
              <a:t>Program</a:t>
            </a:r>
            <a:r>
              <a:rPr lang="th-TH" sz="4000" b="1" dirty="0"/>
              <a:t>)</a:t>
            </a:r>
            <a:r>
              <a:rPr lang="en-US" sz="3200" b="1" dirty="0"/>
              <a:t> </a:t>
            </a:r>
            <a:r>
              <a:rPr lang="th-TH" sz="4000" b="1" dirty="0"/>
              <a:t>ไว้สำหรับควบคุมการทำงานของเครื่องคอมพิวเตอร์</a:t>
            </a:r>
            <a:endParaRPr lang="th-TH" sz="4000" b="1" dirty="0">
              <a:solidFill>
                <a:srgbClr val="3333CC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0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C04B138E-8841-4AA0-9DDD-AC21D47916A2}" type="slidenum">
              <a:rPr lang="en-US" sz="1400">
                <a:solidFill>
                  <a:srgbClr val="000000"/>
                </a:solidFill>
              </a:rPr>
              <a:pPr eaLnBrk="1" hangingPunct="1"/>
              <a:t>30</a:t>
            </a:fld>
            <a:endParaRPr lang="th-TH" sz="1400" dirty="0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0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2843" y="1655639"/>
            <a:ext cx="835377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>
              <a:lnSpc>
                <a:spcPct val="150000"/>
              </a:lnSpc>
            </a:pPr>
            <a:r>
              <a:rPr lang="th-TH" dirty="0"/>
              <a:t>	กลุ่มบุคคลที่ทำงานกับระบบสารสนเทศ ถือเป็นส่วนประกอบที่สำคัญที่สุด ต้องมีความรู้ความเข้าใจในการใช้เทคโนโลยีสารสนเทศทำหน้าที่นำข้อมูลเข้า จัดการข้อมูล และนำผลลัพธ์ออกจากระบบคอมพิวเตอร์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262725" y="771447"/>
            <a:ext cx="3372298" cy="69680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th-TH" sz="3600" b="1" dirty="0">
                <a:solidFill>
                  <a:srgbClr val="000000"/>
                </a:solidFill>
              </a:rPr>
              <a:t>บุคลากร </a:t>
            </a:r>
            <a:r>
              <a:rPr lang="en-US" sz="3600" b="1" dirty="0">
                <a:solidFill>
                  <a:srgbClr val="000000"/>
                </a:solidFill>
                <a:latin typeface="Angsana New" panose="02020603050405020304" pitchFamily="18" charset="-34"/>
              </a:rPr>
              <a:t>(</a:t>
            </a:r>
            <a:r>
              <a:rPr lang="en-US" sz="3600" b="1" dirty="0" err="1">
                <a:solidFill>
                  <a:srgbClr val="000000"/>
                </a:solidFill>
                <a:latin typeface="Angsana New" panose="02020603050405020304" pitchFamily="18" charset="-34"/>
              </a:rPr>
              <a:t>Peopleware</a:t>
            </a:r>
            <a:r>
              <a:rPr lang="en-US" sz="3600" b="1" dirty="0">
                <a:solidFill>
                  <a:srgbClr val="000000"/>
                </a:solidFill>
                <a:latin typeface="Angsana New" panose="02020603050405020304" pitchFamily="18" charset="-34"/>
              </a:rPr>
              <a:t>)</a:t>
            </a:r>
            <a:endParaRPr lang="th-TH" sz="4400" b="1" dirty="0">
              <a:solidFill>
                <a:srgbClr val="000000"/>
              </a:solidFill>
              <a:latin typeface="Angsana New" panose="02020603050405020304" pitchFamily="18" charset="-34"/>
            </a:endParaRPr>
          </a:p>
        </p:txBody>
      </p:sp>
      <p:pic>
        <p:nvPicPr>
          <p:cNvPr id="8194" name="Picture 2" descr="C:\Users\Ampa\Desktop\image1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094" y="4010523"/>
            <a:ext cx="4867275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73848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C04B138E-8841-4AA0-9DDD-AC21D47916A2}" type="slidenum">
              <a:rPr lang="en-US" sz="1400">
                <a:solidFill>
                  <a:srgbClr val="000000"/>
                </a:solidFill>
              </a:rPr>
              <a:pPr eaLnBrk="1" hangingPunct="1"/>
              <a:t>31</a:t>
            </a:fld>
            <a:endParaRPr lang="th-TH" sz="1400" dirty="0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0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2843" y="1655639"/>
            <a:ext cx="8353778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>
              <a:lnSpc>
                <a:spcPct val="150000"/>
              </a:lnSpc>
            </a:pPr>
            <a:r>
              <a:rPr lang="th-TH" dirty="0"/>
              <a:t>	เป็นขั้นตอนวิธีการปฏิบัติงานในการจัดเก็บรักษาข้อมูลให้อยู่ในรูปแบบที่จะทำให้เป็น </a:t>
            </a:r>
            <a:r>
              <a:rPr lang="th-TH" b="1" dirty="0">
                <a:solidFill>
                  <a:srgbClr val="FF0000"/>
                </a:solidFill>
              </a:rPr>
              <a:t>“สารสนเทศ”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262724" y="771447"/>
            <a:ext cx="7583053" cy="69680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th-TH" sz="3600" b="1" dirty="0">
                <a:solidFill>
                  <a:srgbClr val="000000"/>
                </a:solidFill>
              </a:rPr>
              <a:t>ขั้นตอนการปฏิบัติงาน/กระบวนการทำงาน </a:t>
            </a:r>
            <a:r>
              <a:rPr lang="en-US" sz="3600" b="1" dirty="0">
                <a:solidFill>
                  <a:srgbClr val="000000"/>
                </a:solidFill>
                <a:latin typeface="Angsana New" panose="02020603050405020304" pitchFamily="18" charset="-34"/>
              </a:rPr>
              <a:t>(Procedure)</a:t>
            </a:r>
            <a:endParaRPr lang="th-TH" sz="4400" b="1" dirty="0">
              <a:solidFill>
                <a:srgbClr val="000000"/>
              </a:solidFill>
              <a:latin typeface="Angsana New" panose="02020603050405020304" pitchFamily="18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1694447" y="3510844"/>
            <a:ext cx="3407026" cy="2387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8142" y="3356764"/>
            <a:ext cx="2158300" cy="254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1284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569692" y="6258873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C04B138E-8841-4AA0-9DDD-AC21D47916A2}" type="slidenum">
              <a:rPr lang="en-US" sz="1400">
                <a:solidFill>
                  <a:srgbClr val="000000"/>
                </a:solidFill>
              </a:rPr>
              <a:pPr eaLnBrk="1" hangingPunct="1"/>
              <a:t>32</a:t>
            </a:fld>
            <a:endParaRPr lang="th-TH" sz="1400" dirty="0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0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2843" y="1655639"/>
            <a:ext cx="8353778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>
              <a:lnSpc>
                <a:spcPct val="150000"/>
              </a:lnSpc>
            </a:pPr>
            <a:r>
              <a:rPr lang="th-TH" dirty="0"/>
              <a:t>เป็นระบบที่ใช้ในการรับ และเผยแพร่ข้อมูลระหว่างเครื่องคอมพิวเตอร์กับที่ต่าง ๆ </a:t>
            </a:r>
            <a:endParaRPr lang="th-TH" b="1" dirty="0">
              <a:solidFill>
                <a:srgbClr val="FF0000"/>
              </a:solidFill>
            </a:endParaRP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262724" y="771447"/>
            <a:ext cx="6642901" cy="69680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th-TH" sz="3600" b="1" dirty="0">
                <a:solidFill>
                  <a:srgbClr val="000000"/>
                </a:solidFill>
              </a:rPr>
              <a:t>ระบบการสื่อสารข้อมูล </a:t>
            </a:r>
            <a:r>
              <a:rPr lang="en-US" sz="3600" b="1" dirty="0">
                <a:solidFill>
                  <a:srgbClr val="000000"/>
                </a:solidFill>
                <a:latin typeface="Angsana New" panose="02020603050405020304" pitchFamily="18" charset="-34"/>
              </a:rPr>
              <a:t>(Communication System)</a:t>
            </a:r>
            <a:endParaRPr lang="th-TH" sz="4400" b="1" dirty="0">
              <a:solidFill>
                <a:srgbClr val="000000"/>
              </a:solidFill>
              <a:latin typeface="Angsana New" panose="02020603050405020304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7922" y="2506057"/>
            <a:ext cx="4255911" cy="523220"/>
          </a:xfrm>
          <a:prstGeom prst="rect">
            <a:avLst/>
          </a:prstGeom>
          <a:solidFill>
            <a:srgbClr val="99FF66"/>
          </a:solidFill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rgbClr val="0000FF"/>
                </a:solidFill>
              </a:rPr>
              <a:t>ระบบคู่สายโทรศัพท์ </a:t>
            </a:r>
            <a:r>
              <a:rPr lang="en-US" b="1" dirty="0">
                <a:solidFill>
                  <a:srgbClr val="FF0000"/>
                </a:solidFill>
                <a:latin typeface="Angsana New" panose="02020603050405020304" pitchFamily="18" charset="-34"/>
              </a:rPr>
              <a:t>(Twisted-pair wires)</a:t>
            </a:r>
            <a:endParaRPr lang="th-TH" b="1" dirty="0">
              <a:solidFill>
                <a:srgbClr val="FF0000"/>
              </a:solidFill>
              <a:latin typeface="Angsana New" panose="02020603050405020304" pitchFamily="18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7922" y="3195593"/>
            <a:ext cx="4255910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rgbClr val="0000FF"/>
                </a:solidFill>
              </a:rPr>
              <a:t>สายเคเบิล </a:t>
            </a:r>
            <a:r>
              <a:rPr lang="en-US" b="1" dirty="0">
                <a:solidFill>
                  <a:srgbClr val="FF0000"/>
                </a:solidFill>
                <a:latin typeface="Angsana New" panose="02020603050405020304" pitchFamily="18" charset="-34"/>
              </a:rPr>
              <a:t>(Coaxial Cables)</a:t>
            </a:r>
            <a:endParaRPr lang="th-TH" b="1" dirty="0">
              <a:solidFill>
                <a:srgbClr val="FF0000"/>
              </a:solidFill>
              <a:latin typeface="Angsana New" panose="02020603050405020304" pitchFamily="18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7922" y="3845956"/>
            <a:ext cx="4255910" cy="523220"/>
          </a:xfrm>
          <a:prstGeom prst="rect">
            <a:avLst/>
          </a:prstGeom>
          <a:solidFill>
            <a:srgbClr val="99FF66"/>
          </a:solidFill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rgbClr val="0000FF"/>
                </a:solidFill>
              </a:rPr>
              <a:t>สายใยแก้วนำแสง </a:t>
            </a:r>
            <a:r>
              <a:rPr lang="en-US" b="1" dirty="0">
                <a:solidFill>
                  <a:srgbClr val="FF0000"/>
                </a:solidFill>
                <a:latin typeface="Angsana New" panose="02020603050405020304" pitchFamily="18" charset="-34"/>
              </a:rPr>
              <a:t>(Fiber optic cables)</a:t>
            </a:r>
            <a:endParaRPr lang="th-TH" b="1" dirty="0">
              <a:solidFill>
                <a:srgbClr val="FF0000"/>
              </a:solidFill>
              <a:latin typeface="Angsana New" panose="02020603050405020304" pitchFamily="18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7922" y="4477201"/>
            <a:ext cx="4255910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rgbClr val="0000FF"/>
                </a:solidFill>
              </a:rPr>
              <a:t>ระบบไมโครเวฟ </a:t>
            </a:r>
            <a:r>
              <a:rPr lang="en-US" b="1" dirty="0">
                <a:solidFill>
                  <a:srgbClr val="FF0000"/>
                </a:solidFill>
                <a:latin typeface="Angsana New" panose="02020603050405020304" pitchFamily="18" charset="-34"/>
              </a:rPr>
              <a:t>(Microwave Systems)</a:t>
            </a:r>
            <a:endParaRPr lang="th-TH" b="1" dirty="0">
              <a:solidFill>
                <a:srgbClr val="FF0000"/>
              </a:solidFill>
              <a:latin typeface="Angsana New" panose="02020603050405020304" pitchFamily="18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7922" y="5108446"/>
            <a:ext cx="4255910" cy="523220"/>
          </a:xfrm>
          <a:prstGeom prst="rect">
            <a:avLst/>
          </a:prstGeom>
          <a:solidFill>
            <a:srgbClr val="99FF66"/>
          </a:solidFill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rgbClr val="0000FF"/>
                </a:solidFill>
                <a:latin typeface="Angsana New" panose="02020603050405020304" pitchFamily="18" charset="-34"/>
              </a:rPr>
              <a:t>ดาวเทียมเพื่อการสื่อสาร</a:t>
            </a:r>
          </a:p>
        </p:txBody>
      </p:sp>
      <p:pic>
        <p:nvPicPr>
          <p:cNvPr id="9218" name="Picture 2" descr="C:\Users\Ampa\Desktop\image1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089" y="2376301"/>
            <a:ext cx="3525072" cy="1638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Ampa\Desktop\image1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8001" y="4107566"/>
            <a:ext cx="2535958" cy="229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36273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00E5FFB3-AA09-4458-BB45-96C5954DC511}" type="slidenum">
              <a:rPr lang="en-US" sz="1400"/>
              <a:pPr eaLnBrk="1" hangingPunct="1"/>
              <a:t>33</a:t>
            </a:fld>
            <a:endParaRPr lang="th-TH" sz="1400"/>
          </a:p>
        </p:txBody>
      </p:sp>
      <p:sp>
        <p:nvSpPr>
          <p:cNvPr id="15364" name="Line 3"/>
          <p:cNvSpPr>
            <a:spLocks noChangeShapeType="1"/>
          </p:cNvSpPr>
          <p:nvPr/>
        </p:nvSpPr>
        <p:spPr bwMode="auto">
          <a:xfrm>
            <a:off x="700088" y="3357563"/>
            <a:ext cx="7775575" cy="0"/>
          </a:xfrm>
          <a:prstGeom prst="line">
            <a:avLst/>
          </a:prstGeom>
          <a:noFill/>
          <a:ln w="38100">
            <a:solidFill>
              <a:srgbClr val="0066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5365" name="Text Box 4"/>
          <p:cNvSpPr txBox="1">
            <a:spLocks noChangeArrowheads="1"/>
          </p:cNvSpPr>
          <p:nvPr/>
        </p:nvSpPr>
        <p:spPr bwMode="auto">
          <a:xfrm>
            <a:off x="5451475" y="1997075"/>
            <a:ext cx="1528763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6600" b="1">
                <a:solidFill>
                  <a:srgbClr val="FF00FF"/>
                </a:solidFill>
              </a:rPr>
              <a:t>บทที่</a:t>
            </a:r>
            <a:r>
              <a:rPr lang="th-TH" sz="3200" b="1">
                <a:solidFill>
                  <a:srgbClr val="FF00FF"/>
                </a:solidFill>
              </a:rPr>
              <a:t> </a:t>
            </a:r>
            <a:r>
              <a:rPr lang="en-US" sz="3200" b="1">
                <a:solidFill>
                  <a:srgbClr val="FF00FF"/>
                </a:solidFill>
              </a:rPr>
              <a:t> </a:t>
            </a:r>
            <a:endParaRPr lang="th-TH" sz="3200" b="1">
              <a:solidFill>
                <a:srgbClr val="FF00FF"/>
              </a:solidFill>
            </a:endParaRPr>
          </a:p>
        </p:txBody>
      </p:sp>
      <p:sp>
        <p:nvSpPr>
          <p:cNvPr id="15366" name="WordArt 5"/>
          <p:cNvSpPr>
            <a:spLocks noChangeArrowheads="1" noChangeShapeType="1" noTextEdit="1"/>
          </p:cNvSpPr>
          <p:nvPr/>
        </p:nvSpPr>
        <p:spPr bwMode="auto">
          <a:xfrm>
            <a:off x="6964363" y="1701800"/>
            <a:ext cx="863600" cy="141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1</a:t>
            </a: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gray">
          <a:xfrm>
            <a:off x="782638" y="2016125"/>
            <a:ext cx="38131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6600" b="1">
                <a:solidFill>
                  <a:srgbClr val="FF3300"/>
                </a:solidFill>
                <a:latin typeface="Tahoma" pitchFamily="34" charset="0"/>
                <a:ea typeface="Gulim" pitchFamily="34" charset="-127"/>
              </a:rPr>
              <a:t>จบการนำเสนอ</a:t>
            </a:r>
          </a:p>
        </p:txBody>
      </p:sp>
      <p:sp>
        <p:nvSpPr>
          <p:cNvPr id="15368" name="Rectangle 7"/>
          <p:cNvSpPr>
            <a:spLocks noChangeArrowheads="1"/>
          </p:cNvSpPr>
          <p:nvPr/>
        </p:nvSpPr>
        <p:spPr bwMode="auto">
          <a:xfrm>
            <a:off x="828675" y="3459163"/>
            <a:ext cx="758893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h-TH" sz="5400" b="1" dirty="0">
                <a:solidFill>
                  <a:srgbClr val="FF3300"/>
                </a:solidFill>
              </a:rPr>
              <a:t>การใช้คอมพิวเตอร์และระบบสารสนเทศ</a:t>
            </a:r>
          </a:p>
          <a:p>
            <a:pPr algn="ctr"/>
            <a:r>
              <a:rPr lang="th-TH" sz="5400" b="1" dirty="0">
                <a:solidFill>
                  <a:srgbClr val="FF3300"/>
                </a:solidFill>
              </a:rPr>
              <a:t>เพื่องานอาชีพเบื้องต้น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4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C04B138E-8841-4AA0-9DDD-AC21D47916A2}" type="slidenum">
              <a:rPr lang="en-US" sz="1400"/>
              <a:pPr eaLnBrk="1" hangingPunct="1"/>
              <a:t>4</a:t>
            </a:fld>
            <a:endParaRPr lang="th-TH" sz="1400"/>
          </a:p>
        </p:txBody>
      </p:sp>
      <p:sp>
        <p:nvSpPr>
          <p:cNvPr id="89092" name="AutoShape 4"/>
          <p:cNvSpPr>
            <a:spLocks noChangeArrowheads="1"/>
          </p:cNvSpPr>
          <p:nvPr/>
        </p:nvSpPr>
        <p:spPr bwMode="auto">
          <a:xfrm>
            <a:off x="1434306" y="1404950"/>
            <a:ext cx="6275388" cy="69680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th-TH" sz="5400" b="1" dirty="0"/>
              <a:t>ความหมายในพจนานุกรม</a:t>
            </a: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926614" y="2430580"/>
            <a:ext cx="7398520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thaiDist"/>
            <a:r>
              <a:rPr lang="th-TH" sz="4400" b="1" dirty="0">
                <a:solidFill>
                  <a:srgbClr val="0000FF"/>
                </a:solidFill>
              </a:rPr>
              <a:t>	เครื่องคำนวณหรือผู้คำนวณ  มีหน้าที่คำนวณและเปรียบเทียบหรือประมวลผลตามคำสั่ง ที่มนุษย์จัดเตรียมไว้ในรูปของโปรแกรมหรือชุดคำสั่ง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9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153D735A-BE11-44A2-A80C-5DD978AC0104}" type="slidenum">
              <a:rPr lang="en-US" sz="1400"/>
              <a:pPr eaLnBrk="1" hangingPunct="1"/>
              <a:t>5</a:t>
            </a:fld>
            <a:endParaRPr lang="th-TH" sz="1400"/>
          </a:p>
        </p:txBody>
      </p:sp>
      <p:sp>
        <p:nvSpPr>
          <p:cNvPr id="96260" name="AutoShape 4"/>
          <p:cNvSpPr>
            <a:spLocks noChangeArrowheads="1"/>
          </p:cNvSpPr>
          <p:nvPr/>
        </p:nvSpPr>
        <p:spPr bwMode="auto">
          <a:xfrm>
            <a:off x="198438" y="800100"/>
            <a:ext cx="6586537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3200" b="1" dirty="0"/>
              <a:t>1.2 </a:t>
            </a:r>
            <a:r>
              <a:rPr lang="th-TH" sz="4000" b="1" dirty="0"/>
              <a:t>อุปกรณ์หลักของเครื่องคอมพิวเตอร์</a:t>
            </a:r>
          </a:p>
        </p:txBody>
      </p:sp>
      <p:sp>
        <p:nvSpPr>
          <p:cNvPr id="12294" name="Rectangle 5"/>
          <p:cNvSpPr>
            <a:spLocks noChangeArrowheads="1"/>
          </p:cNvSpPr>
          <p:nvPr/>
        </p:nvSpPr>
        <p:spPr bwMode="auto">
          <a:xfrm>
            <a:off x="560387" y="1836596"/>
            <a:ext cx="8023225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thaiDist"/>
            <a:r>
              <a:rPr lang="th-TH" sz="4000" b="1" dirty="0">
                <a:solidFill>
                  <a:srgbClr val="FF3300"/>
                </a:solidFill>
                <a:latin typeface="Angsana New" pitchFamily="18" charset="-34"/>
              </a:rPr>
              <a:t>ส่วนประกอบหลักๆ คือ</a:t>
            </a:r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</a:rPr>
              <a:t> จอภาพ เคส CPU  คีย์บอร์ด  เมาส์ และ </a:t>
            </a:r>
            <a:r>
              <a:rPr lang="th-TH" sz="4000" b="1" dirty="0">
                <a:solidFill>
                  <a:srgbClr val="FF3300"/>
                </a:solidFill>
                <a:latin typeface="Angsana New" pitchFamily="18" charset="-34"/>
              </a:rPr>
              <a:t>ส่วนอุปกรณ์เสริมต่อพ่วงต่าง ๆ</a:t>
            </a:r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</a:rPr>
              <a:t> เช่น  ลำโพง  เครื่องพิมพ์  สแกนเนอร์  ไมโครโฟน กล้องเว็บแคม เครื่องฉายโปรเจ็คเตอร์ และอื่น ๆ เป็นต้น </a:t>
            </a:r>
            <a:endParaRPr lang="en-US" sz="4000" dirty="0">
              <a:latin typeface="Angsana New" pitchFamily="18" charset="-34"/>
            </a:endParaRPr>
          </a:p>
          <a:p>
            <a:pPr algn="thaiDist"/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</a:rPr>
              <a:t>   </a:t>
            </a:r>
            <a:endParaRPr lang="en-US" dirty="0">
              <a:latin typeface="Angsana New" pitchFamily="18" charset="-34"/>
            </a:endParaRPr>
          </a:p>
        </p:txBody>
      </p:sp>
      <p:pic>
        <p:nvPicPr>
          <p:cNvPr id="12297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1"/>
          <a:stretch>
            <a:fillRect/>
          </a:stretch>
        </p:blipFill>
        <p:spPr bwMode="auto">
          <a:xfrm>
            <a:off x="2909093" y="4542350"/>
            <a:ext cx="142875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949" y="4429638"/>
            <a:ext cx="954088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9" name="Picture 15" descr="scanner0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42" b="15857"/>
          <a:stretch>
            <a:fillRect/>
          </a:stretch>
        </p:blipFill>
        <p:spPr bwMode="auto">
          <a:xfrm>
            <a:off x="4633118" y="4458724"/>
            <a:ext cx="1371600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1" name="Picture 17" descr="ลำโพง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" y="4429638"/>
            <a:ext cx="1897062" cy="127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8037" y="4035664"/>
            <a:ext cx="1358108" cy="1587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263" y="5451988"/>
            <a:ext cx="2337471" cy="126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8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679EF267-762C-46C5-94D1-F5338597C030}" type="slidenum">
              <a:rPr lang="en-US" sz="1400"/>
              <a:pPr eaLnBrk="1" hangingPunct="1"/>
              <a:t>6</a:t>
            </a:fld>
            <a:endParaRPr lang="th-TH" sz="1400"/>
          </a:p>
        </p:txBody>
      </p:sp>
      <p:sp>
        <p:nvSpPr>
          <p:cNvPr id="97284" name="AutoShape 4"/>
          <p:cNvSpPr>
            <a:spLocks noChangeArrowheads="1"/>
          </p:cNvSpPr>
          <p:nvPr/>
        </p:nvSpPr>
        <p:spPr bwMode="auto">
          <a:xfrm>
            <a:off x="198438" y="800100"/>
            <a:ext cx="6586537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3200" b="1" dirty="0"/>
              <a:t>1.3</a:t>
            </a:r>
            <a:r>
              <a:rPr lang="en-US" sz="4000" b="1" dirty="0"/>
              <a:t> </a:t>
            </a:r>
            <a:r>
              <a:rPr lang="th-TH" sz="4000" b="1" dirty="0"/>
              <a:t>การใช้ปุ่มต่าง ๆ ด้านหน้าจอคอมพิวเตอร์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9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1026" name="Picture 2" descr="C:\Users\Ampa\Desktop\image1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056" y="1802750"/>
            <a:ext cx="3339851" cy="3710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mpa\Desktop\image1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6907" y="1720001"/>
            <a:ext cx="4097210" cy="3070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31077" y="4671073"/>
            <a:ext cx="45875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th-TH" dirty="0" smtClean="0">
                <a:cs typeface="+mj-cs"/>
              </a:rPr>
              <a:t>ปุ่ม เปิด</a:t>
            </a:r>
            <a:r>
              <a:rPr lang="en-US" dirty="0" smtClean="0">
                <a:cs typeface="+mj-cs"/>
              </a:rPr>
              <a:t>/</a:t>
            </a:r>
            <a:r>
              <a:rPr lang="th-TH" dirty="0" smtClean="0">
                <a:cs typeface="+mj-cs"/>
              </a:rPr>
              <a:t>ปิดสวิตช์จอภาพ</a:t>
            </a:r>
          </a:p>
          <a:p>
            <a:pPr marL="514350" indent="-514350">
              <a:buAutoNum type="arabicPeriod"/>
            </a:pPr>
            <a:r>
              <a:rPr lang="th-TH" dirty="0" smtClean="0">
                <a:cs typeface="+mj-cs"/>
              </a:rPr>
              <a:t>ปุ่ม </a:t>
            </a:r>
            <a:r>
              <a:rPr lang="en-US" dirty="0" smtClean="0">
                <a:cs typeface="+mj-cs"/>
              </a:rPr>
              <a:t>Brightness </a:t>
            </a:r>
            <a:r>
              <a:rPr lang="th-TH" dirty="0" smtClean="0">
                <a:cs typeface="+mj-cs"/>
              </a:rPr>
              <a:t>ปรับความสว่าง</a:t>
            </a:r>
            <a:endParaRPr lang="en-US" dirty="0" smtClean="0">
              <a:cs typeface="+mj-cs"/>
            </a:endParaRPr>
          </a:p>
          <a:p>
            <a:pPr marL="514350" indent="-514350">
              <a:buAutoNum type="arabicPeriod"/>
            </a:pPr>
            <a:r>
              <a:rPr lang="th-TH" dirty="0" smtClean="0">
                <a:cs typeface="+mj-cs"/>
              </a:rPr>
              <a:t>ปุ่ม   </a:t>
            </a:r>
            <a:r>
              <a:rPr lang="en-US" dirty="0" smtClean="0">
                <a:cs typeface="+mj-cs"/>
              </a:rPr>
              <a:t>Contrast </a:t>
            </a:r>
            <a:r>
              <a:rPr lang="th-TH" dirty="0" smtClean="0">
                <a:cs typeface="+mj-cs"/>
              </a:rPr>
              <a:t>ปรับความคมชัด</a:t>
            </a:r>
            <a:endParaRPr lang="th-TH" dirty="0">
              <a:cs typeface="+mj-cs"/>
            </a:endParaRPr>
          </a:p>
        </p:txBody>
      </p:sp>
      <p:pic>
        <p:nvPicPr>
          <p:cNvPr id="1029" name="Picture 5" descr="C:\Users\Ampa\Desktop\image11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525" y="4627563"/>
            <a:ext cx="70485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mpa\Desktop\image11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5950" y="4972050"/>
            <a:ext cx="514350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mpa\Desktop\image11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6437" y="5680075"/>
            <a:ext cx="333375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7FA13214-90E7-4F7C-A28F-608C6A0885CB}" type="slidenum">
              <a:rPr lang="en-US" sz="1400"/>
              <a:pPr eaLnBrk="1" hangingPunct="1"/>
              <a:t>7</a:t>
            </a:fld>
            <a:endParaRPr lang="th-TH" sz="1400"/>
          </a:p>
        </p:txBody>
      </p:sp>
      <p:sp>
        <p:nvSpPr>
          <p:cNvPr id="98308" name="AutoShape 4"/>
          <p:cNvSpPr>
            <a:spLocks noChangeArrowheads="1"/>
          </p:cNvSpPr>
          <p:nvPr/>
        </p:nvSpPr>
        <p:spPr bwMode="auto">
          <a:xfrm>
            <a:off x="908122" y="1277772"/>
            <a:ext cx="6586537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th-TH" sz="4000" b="1"/>
              <a:t>การใช้ปุ่มต่าง ๆ ด้านหน้าเคสซีพียู </a:t>
            </a: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22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2050" name="Picture 2" descr="C:\Users\Ampa\Desktop\image1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17" y="2328458"/>
            <a:ext cx="8280765" cy="325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7FA13214-90E7-4F7C-A28F-608C6A0885CB}" type="slidenum">
              <a:rPr lang="en-US" sz="1400"/>
              <a:pPr eaLnBrk="1" hangingPunct="1"/>
              <a:t>8</a:t>
            </a:fld>
            <a:endParaRPr lang="th-TH" sz="1400"/>
          </a:p>
        </p:txBody>
      </p:sp>
      <p:sp>
        <p:nvSpPr>
          <p:cNvPr id="98308" name="AutoShape 4"/>
          <p:cNvSpPr>
            <a:spLocks noChangeArrowheads="1"/>
          </p:cNvSpPr>
          <p:nvPr/>
        </p:nvSpPr>
        <p:spPr bwMode="auto">
          <a:xfrm>
            <a:off x="0" y="759558"/>
            <a:ext cx="6586537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th-TH" sz="4000" b="1" dirty="0"/>
              <a:t>การใช้งานช่องเสียบต่าง ๆ ด้านหลังเคสซีพียู </a:t>
            </a: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22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3074" name="Picture 2" descr="C:\Users\Ampa\Desktop\image1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190" y="1657704"/>
            <a:ext cx="5516350" cy="5175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2661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679EF267-762C-46C5-94D1-F5338597C030}" type="slidenum">
              <a:rPr lang="en-US" sz="1400"/>
              <a:pPr eaLnBrk="1" hangingPunct="1"/>
              <a:t>9</a:t>
            </a:fld>
            <a:endParaRPr lang="th-TH" sz="1400"/>
          </a:p>
        </p:txBody>
      </p:sp>
      <p:sp>
        <p:nvSpPr>
          <p:cNvPr id="97284" name="AutoShape 4"/>
          <p:cNvSpPr>
            <a:spLocks noChangeArrowheads="1"/>
          </p:cNvSpPr>
          <p:nvPr/>
        </p:nvSpPr>
        <p:spPr bwMode="auto">
          <a:xfrm>
            <a:off x="198439" y="800100"/>
            <a:ext cx="5841118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3200" b="1" dirty="0"/>
              <a:t>1.4</a:t>
            </a:r>
            <a:r>
              <a:rPr lang="en-US" sz="4000" b="1" dirty="0"/>
              <a:t> </a:t>
            </a:r>
            <a:r>
              <a:rPr lang="th-TH" sz="4000" b="1" dirty="0"/>
              <a:t>การประกอบเครื่องคอมพิวเตอร์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9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4098" name="Picture 2" descr="C:\Users\Ampa\Desktop\image1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429" y="1755609"/>
            <a:ext cx="6244135" cy="4713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9658950"/>
      </p:ext>
    </p:extLst>
  </p:cSld>
  <p:clrMapOvr>
    <a:masterClrMapping/>
  </p:clrMapOvr>
</p:sld>
</file>

<file path=ppt/theme/theme1.xml><?xml version="1.0" encoding="utf-8"?>
<a:theme xmlns:a="http://schemas.openxmlformats.org/drawingml/2006/main" name="MIS">
  <a:themeElements>
    <a:clrScheme name="MI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IS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I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5421</TotalTime>
  <Words>1421</Words>
  <Application>Microsoft Office PowerPoint</Application>
  <PresentationFormat>On-screen Show (4:3)</PresentationFormat>
  <Paragraphs>255</Paragraphs>
  <Slides>33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MIS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อำภา</dc:creator>
  <cp:lastModifiedBy>Ampa</cp:lastModifiedBy>
  <cp:revision>376</cp:revision>
  <dcterms:created xsi:type="dcterms:W3CDTF">2004-03-03T07:37:41Z</dcterms:created>
  <dcterms:modified xsi:type="dcterms:W3CDTF">2016-10-11T04:02:03Z</dcterms:modified>
</cp:coreProperties>
</file>