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8"/>
  </p:handoutMasterIdLst>
  <p:sldIdLst>
    <p:sldId id="256" r:id="rId2"/>
    <p:sldId id="404" r:id="rId3"/>
    <p:sldId id="405" r:id="rId4"/>
    <p:sldId id="406" r:id="rId5"/>
    <p:sldId id="257" r:id="rId6"/>
    <p:sldId id="258" r:id="rId7"/>
    <p:sldId id="259" r:id="rId8"/>
    <p:sldId id="260" r:id="rId9"/>
    <p:sldId id="290" r:id="rId10"/>
    <p:sldId id="291" r:id="rId11"/>
    <p:sldId id="292" r:id="rId12"/>
    <p:sldId id="293" r:id="rId13"/>
    <p:sldId id="294" r:id="rId14"/>
    <p:sldId id="261" r:id="rId15"/>
    <p:sldId id="295" r:id="rId16"/>
    <p:sldId id="296" r:id="rId17"/>
    <p:sldId id="297" r:id="rId18"/>
    <p:sldId id="262" r:id="rId19"/>
    <p:sldId id="263" r:id="rId20"/>
    <p:sldId id="407" r:id="rId21"/>
    <p:sldId id="264" r:id="rId22"/>
    <p:sldId id="298" r:id="rId23"/>
    <p:sldId id="265" r:id="rId24"/>
    <p:sldId id="299" r:id="rId25"/>
    <p:sldId id="266" r:id="rId26"/>
    <p:sldId id="267" r:id="rId27"/>
    <p:sldId id="268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269" r:id="rId38"/>
    <p:sldId id="309" r:id="rId39"/>
    <p:sldId id="409" r:id="rId40"/>
    <p:sldId id="408" r:id="rId41"/>
    <p:sldId id="310" r:id="rId42"/>
    <p:sldId id="410" r:id="rId43"/>
    <p:sldId id="311" r:id="rId44"/>
    <p:sldId id="411" r:id="rId45"/>
    <p:sldId id="312" r:id="rId46"/>
    <p:sldId id="313" r:id="rId47"/>
    <p:sldId id="271" r:id="rId48"/>
    <p:sldId id="272" r:id="rId49"/>
    <p:sldId id="273" r:id="rId50"/>
    <p:sldId id="314" r:id="rId51"/>
    <p:sldId id="274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  <p:sldId id="382" r:id="rId62"/>
    <p:sldId id="383" r:id="rId63"/>
    <p:sldId id="384" r:id="rId64"/>
    <p:sldId id="385" r:id="rId65"/>
    <p:sldId id="386" r:id="rId66"/>
    <p:sldId id="387" r:id="rId67"/>
    <p:sldId id="388" r:id="rId68"/>
    <p:sldId id="389" r:id="rId69"/>
    <p:sldId id="275" r:id="rId70"/>
    <p:sldId id="276" r:id="rId71"/>
    <p:sldId id="315" r:id="rId72"/>
    <p:sldId id="316" r:id="rId73"/>
    <p:sldId id="277" r:id="rId74"/>
    <p:sldId id="278" r:id="rId75"/>
    <p:sldId id="317" r:id="rId76"/>
    <p:sldId id="319" r:id="rId77"/>
    <p:sldId id="320" r:id="rId78"/>
    <p:sldId id="321" r:id="rId79"/>
    <p:sldId id="279" r:id="rId80"/>
    <p:sldId id="390" r:id="rId81"/>
    <p:sldId id="391" r:id="rId82"/>
    <p:sldId id="392" r:id="rId83"/>
    <p:sldId id="393" r:id="rId84"/>
    <p:sldId id="394" r:id="rId85"/>
    <p:sldId id="395" r:id="rId86"/>
    <p:sldId id="396" r:id="rId87"/>
    <p:sldId id="397" r:id="rId88"/>
    <p:sldId id="398" r:id="rId89"/>
    <p:sldId id="399" r:id="rId90"/>
    <p:sldId id="400" r:id="rId91"/>
    <p:sldId id="401" r:id="rId92"/>
    <p:sldId id="402" r:id="rId93"/>
    <p:sldId id="403" r:id="rId94"/>
    <p:sldId id="280" r:id="rId95"/>
    <p:sldId id="281" r:id="rId96"/>
    <p:sldId id="282" r:id="rId97"/>
    <p:sldId id="283" r:id="rId98"/>
    <p:sldId id="284" r:id="rId99"/>
    <p:sldId id="322" r:id="rId100"/>
    <p:sldId id="323" r:id="rId101"/>
    <p:sldId id="285" r:id="rId102"/>
    <p:sldId id="324" r:id="rId103"/>
    <p:sldId id="325" r:id="rId104"/>
    <p:sldId id="326" r:id="rId105"/>
    <p:sldId id="327" r:id="rId106"/>
    <p:sldId id="328" r:id="rId107"/>
    <p:sldId id="329" r:id="rId108"/>
    <p:sldId id="330" r:id="rId109"/>
    <p:sldId id="331" r:id="rId110"/>
    <p:sldId id="412" r:id="rId111"/>
    <p:sldId id="332" r:id="rId112"/>
    <p:sldId id="333" r:id="rId113"/>
    <p:sldId id="334" r:id="rId114"/>
    <p:sldId id="413" r:id="rId115"/>
    <p:sldId id="286" r:id="rId116"/>
    <p:sldId id="287" r:id="rId117"/>
    <p:sldId id="288" r:id="rId118"/>
    <p:sldId id="289" r:id="rId119"/>
    <p:sldId id="335" r:id="rId120"/>
    <p:sldId id="336" r:id="rId121"/>
    <p:sldId id="337" r:id="rId122"/>
    <p:sldId id="338" r:id="rId123"/>
    <p:sldId id="339" r:id="rId124"/>
    <p:sldId id="341" r:id="rId125"/>
    <p:sldId id="342" r:id="rId126"/>
    <p:sldId id="344" r:id="rId127"/>
    <p:sldId id="343" r:id="rId128"/>
    <p:sldId id="352" r:id="rId129"/>
    <p:sldId id="345" r:id="rId130"/>
    <p:sldId id="346" r:id="rId131"/>
    <p:sldId id="347" r:id="rId132"/>
    <p:sldId id="348" r:id="rId133"/>
    <p:sldId id="349" r:id="rId134"/>
    <p:sldId id="350" r:id="rId135"/>
    <p:sldId id="351" r:id="rId136"/>
    <p:sldId id="353" r:id="rId137"/>
    <p:sldId id="354" r:id="rId138"/>
    <p:sldId id="355" r:id="rId139"/>
    <p:sldId id="356" r:id="rId140"/>
    <p:sldId id="357" r:id="rId141"/>
    <p:sldId id="358" r:id="rId142"/>
    <p:sldId id="359" r:id="rId143"/>
    <p:sldId id="360" r:id="rId144"/>
    <p:sldId id="361" r:id="rId145"/>
    <p:sldId id="362" r:id="rId146"/>
    <p:sldId id="363" r:id="rId147"/>
    <p:sldId id="364" r:id="rId148"/>
    <p:sldId id="365" r:id="rId149"/>
    <p:sldId id="366" r:id="rId150"/>
    <p:sldId id="367" r:id="rId151"/>
    <p:sldId id="368" r:id="rId152"/>
    <p:sldId id="369" r:id="rId153"/>
    <p:sldId id="370" r:id="rId154"/>
    <p:sldId id="371" r:id="rId155"/>
    <p:sldId id="372" r:id="rId156"/>
    <p:sldId id="414" r:id="rId157"/>
  </p:sldIdLst>
  <p:sldSz cx="12192000" cy="6858000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>
        <p:scale>
          <a:sx n="79" d="100"/>
          <a:sy n="79" d="100"/>
        </p:scale>
        <p:origin x="-882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slide" Target="slides/slide152.xml"/><Relationship Id="rId16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3CA0C8-8C7E-451C-B878-8D85150A9EE0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260D9-3C15-4930-B4E2-DB6F30383A9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4213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051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0702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9782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4264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50701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12283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5524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12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6042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6368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1491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9178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145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071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8427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3342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6F310-BADE-4BFF-8769-8B2DAC22016B}" type="datetimeFigureOut">
              <a:rPr lang="th-TH" smtClean="0"/>
              <a:t>15/06/59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E29A2CB-C0BF-4768-9E5D-56EDD57E40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1066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tif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tif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ti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chxcite.com/uploads/20101116171633.jpg" TargetMode="Externa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chxcite.com/uploads/20101116172412.jpg" TargetMode="External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tif"/><Relationship Id="rId2" Type="http://schemas.openxmlformats.org/officeDocument/2006/relationships/image" Target="../media/image101.tif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tif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tif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tif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hyperlink" Target="http://www.aspect16.com/wp-content/uploads/2014/06/Download-and-Install-Recuva-Software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hyperlink" Target="http://www.aspect16.com/wp-content/uploads/2014/06/Recuva-Data-Recovery-File-Select.jpg" TargetMode="Externa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hyperlink" Target="http://www.aspect16.com/wp-content/uploads/2014/06/Recuva-Select-File-Address.jpg" TargetMode="External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hyperlink" Target="http://www.aspect16.com/wp-content/uploads/2014/06/Recuva-Data-Recovery-Processing.jpg" TargetMode="External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hyperlink" Target="http://www.aspect16.com/wp-content/uploads/2014/06/Recuva-Select-File-For-Data-Recovery.jpg" TargetMode="External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hyperlink" Target="http://www.aspect16.com/wp-content/uploads/2014/06/Recuva-Data-Recovery-Success.jpg" TargetMode="Externa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วิชา คอมพิวเตอร์และการบำรุงรักษา</a:t>
            </a:r>
            <a:endParaRPr lang="th-TH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676910" algn="ctr"/>
            <a:r>
              <a:rPr lang="th-TH" sz="54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รหัส </a:t>
            </a:r>
            <a:r>
              <a:rPr lang="en-US" sz="54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2204-2005</a:t>
            </a:r>
            <a:endParaRPr lang="en-US" sz="32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5214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676910">
              <a:spcAft>
                <a:spcPts val="0"/>
              </a:spcAf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930306" y="624110"/>
            <a:ext cx="8915400" cy="3777622"/>
          </a:xfrm>
        </p:spPr>
        <p:txBody>
          <a:bodyPr>
            <a:noAutofit/>
          </a:bodyPr>
          <a:lstStyle/>
          <a:p>
            <a:pPr marL="334010" indent="0">
              <a:buNone/>
            </a:pPr>
            <a:r>
              <a:rPr lang="th-TH" sz="32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ยุคที่ 2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Second Generation Computer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พ.ศ. 2502-2506</a:t>
            </a:r>
            <a:endParaRPr lang="th-TH" sz="32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เครื่อง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คอมพิวเตอร์ในยุคนี้ใช้ทรานซิสเตอร์ โดยมีแกน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เฟอร์ไรท์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เป็นหน่วยความจำมีอุปกรณ์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เก็บข้อมูล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สำรองในรูปของสื่อบันทึกแม่เหล็ก เช่น จานแม่เหล็กส่วนทางด้านซอฟต์แวร์ก็มีการพัฒนาดีขึ้นโดยสามารถเขียนโปรแกรมด้วยภาษาระดับสูงซึ่งเป็นภาษาที่เขียนเป็นประโยคที่คนสามารถเข้าใจ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 เช่น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ภาษา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ฟอร์</a:t>
            </a:r>
            <a:r>
              <a:rPr lang="th-TH" sz="32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แท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รน ภาษา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โคบอล เป็น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ต้น ภาษา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ระดับสูงนี้ได้มีการพัฒนาและใช้งานมาจนถึงปัจจุบัน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73625" y="81021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pic>
        <p:nvPicPr>
          <p:cNvPr id="3073" name="รูปภาพ 7" descr="คำอธิบาย: ทรานซิสเตอร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006" y="3669571"/>
            <a:ext cx="2729869" cy="224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6484385" y="5910124"/>
            <a:ext cx="2736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ทรานซิสเตอร์ </a:t>
            </a:r>
            <a:r>
              <a:rPr lang="en-US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(Transistor)</a:t>
            </a:r>
            <a:endParaRPr lang="en-US" sz="4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83939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043954" y="869577"/>
            <a:ext cx="9393424" cy="3777622"/>
          </a:xfrm>
        </p:spPr>
        <p:txBody>
          <a:bodyPr>
            <a:noAutofit/>
          </a:bodyPr>
          <a:lstStyle/>
          <a:p>
            <a:pPr marL="742950" indent="-742950">
              <a:buFont typeface="+mj-lt"/>
              <a:buAutoNum type="arabicPeriod" startAt="10"/>
            </a:pP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วางคอมพิวเตอร์ให้ห่างจากกำแพง หรือมีช่องว่างด้านหลังประมาณ </a:t>
            </a: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ฟุต</a:t>
            </a:r>
            <a:endParaRPr lang="en-US" sz="36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742950" lvl="0" indent="-742950">
              <a:buFont typeface="+mj-lt"/>
              <a:buAutoNum type="arabicPeriod" startAt="10"/>
            </a:pP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ตรวจ</a:t>
            </a:r>
            <a:r>
              <a:rPr lang="th-TH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ไวรัส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และสแกน</a:t>
            </a:r>
            <a:r>
              <a:rPr lang="th-TH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ไวรัส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สม่ำเสมอ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742950" lvl="0" indent="-742950">
              <a:buFont typeface="+mj-lt"/>
              <a:buAutoNum type="arabicPeriod" startAt="10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ลบโปรแกรมที่ไม่ได้ใช้งาน ตลอดจนโฟลเดอร์และไฟล์ที่ไม่ได้ใช้แล้ว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742950" lvl="0" indent="-742950">
              <a:buFont typeface="+mj-lt"/>
              <a:buAutoNum type="arabicPeriod" startAt="10"/>
            </a:pP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ศึกษาวิธีการใช้งานที่ถูกต้อง</a:t>
            </a:r>
            <a:endParaRPr lang="en-US" sz="24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742950" lvl="0" indent="-742950">
              <a:buFont typeface="+mj-lt"/>
              <a:buAutoNum type="arabicPeriod" startAt="10"/>
            </a:pP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จัดเรียงข้อมูลบนฮาร์ดดิสก์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4279706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การบำรุงรักษาเครื่องคอมพิวเตอร์</a:t>
            </a:r>
            <a:b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การบำรุงรักษาแป้นคีย์บอร์ด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86000" y="2133600"/>
            <a:ext cx="9218612" cy="3777622"/>
          </a:xfrm>
        </p:spPr>
        <p:txBody>
          <a:bodyPr>
            <a:normAutofit/>
          </a:bodyPr>
          <a:lstStyle/>
          <a:p>
            <a:pPr marL="334010" indent="0">
              <a:buNone/>
            </a:pPr>
            <a:r>
              <a:rPr lang="th-TH" sz="36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1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คว่ำคีย์บอร์ดลง แล้วเคาะด้านหลังเพื่อเอาฝุ่นออก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ใช้เครื่องเป่าลมเป่าฝุ่นออก หรือใช้สเปรย์ลมที่เป็นกระป๋อง แล้ว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ฉีด </a:t>
            </a:r>
          </a:p>
          <a:p>
            <a:pPr marL="334010" indent="0">
              <a:buNone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ตาม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ซอกของแป้นคีย์บอร์ด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3)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แกะแป้นอักษรต่าง ๆ ออก แล้วใช้สำลีชุบแอลกอฮอล์เช็ดแป้นต่าง ๆ </a:t>
            </a: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4789619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การบำรุงรักษาจอคอมพิวเตอร์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909482" y="1555377"/>
            <a:ext cx="9433766" cy="3777622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arenR"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ระวังวัตถุหรือน้ำไปกระทบกับหน้าจอคอมพิวเตอร์</a:t>
            </a:r>
            <a:endParaRPr lang="en-US" sz="20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เปิด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สวิทช์ที่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จอก่อนจึงเปิด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สวิทช์ที่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เพื่อบูต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เครื่อง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ไม่ควรเปิด-ปิดเครื่องในเวลาที่ใกล้เคียงกัน 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ควรปรับแสงสว่างของจอคอมพิวเตอร์ให้เหมาะสมกับสภาพของห้องทำงาน เพราะถ้าจอคอมพิวเตอร์สว่างมากเกินไปจะทำให้จอภาพมีอายุการใช้งานได้น้อยลง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ควรใช้โปรแกรม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Screen Saver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เพื่อยืดอายุการใช้งานของจอคอมพิวเตอร์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ห้ามหัน/หมุนหน้าจอไปมา</a:t>
            </a: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7726412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ea typeface="Calibri" panose="020F0502020204030204" pitchFamily="34" charset="0"/>
                <a:cs typeface="Cordia New" panose="020B0304020202020204" pitchFamily="34" charset="-34"/>
              </a:rPr>
              <a:t>การบำรุงรักษาเครื่องพิมพ์ </a:t>
            </a:r>
            <a:r>
              <a:rPr lang="en-US" dirty="0">
                <a:latin typeface="Cordia New" panose="020B0304020202020204" pitchFamily="34" charset="-34"/>
                <a:ea typeface="Calibri" panose="020F0502020204030204" pitchFamily="34" charset="0"/>
              </a:rPr>
              <a:t>Inkjet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600200" y="1264555"/>
            <a:ext cx="9595130" cy="3777622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arenR"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รักษา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ความสะอาดหัวพิมพ์ของเครื่องพิมพ์ให้สะอาดอยู่เสมอ เพื่อมิให้หัวพิมพ์อุดตัน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ควรเปิดเครื่องพิมพ์สัปดาห์ละ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ครั้ง เพื่อป้องกันหัวพิมพ์อุดตัน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ควรทดสอบประสิทธิภาพการพิมพ์เดือนละ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 – 2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ครั้ง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หลีกเลี่ยงการใช้เครื่องดูดฝุ่น ดูดฝุ่นใกล้เครื่องพิมพ์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ควรเปิด-ปิดเครื่องพิมพ์ด้วย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สวิทช์ดีกว่า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การถอดปลั๊ก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ใส่คลับหมึกไว้ที่เครื่องพิมพ์ตลอดเวลา  ถ้าเครื่องพิมพ์ไม่มีตลับหมึก จะทำให้อากาศเข้าไปทำให้หัวพิมพ์เกิดการอุดตันได้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หมั่น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อัพเดตไดร์ฟเวอร์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และซอฟต์แวร์ของเครื่องพิมพ์ เพราะซอฟต์แวร์ใหม่ ๆ จะถูกปรับปรุงให้ดีขึ้นและมีฟีเจอร์ใหม่ ๆ เพื่อเพิ่มประสิทธิภาพของการใช้งานเครื่องพิมพ์</a:t>
            </a: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0384578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76910"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การบำรุงรักษาดอตเมท</a:t>
            </a:r>
            <a:r>
              <a:rPr lang="th-TH" dirty="0" err="1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ริกซ์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89212" y="1676400"/>
            <a:ext cx="8915400" cy="3777622"/>
          </a:xfrm>
        </p:spPr>
        <p:txBody>
          <a:bodyPr>
            <a:noAutofit/>
          </a:bodyPr>
          <a:lstStyle/>
          <a:p>
            <a:pPr marL="334010" indent="0">
              <a:buNone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1)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อ่านคู่มือการรักษาเครื่องพิมพ์ให้ละเอียด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ดูดเศษผง เศษกระดาษที่ตกค้างอยู่ภายในเครื่องพิมพ์ออก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3)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ตรวจความตึงของสายพาน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4)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ใช้ผ้าแห้ง นุ่ม ทำความสะอาดทั้งในส่วนเส้นทางเดินของ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กระดาษ </a:t>
            </a:r>
          </a:p>
          <a:p>
            <a:pPr marL="334010" indent="0">
              <a:buNone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และ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ริบบอนทุก ๆ เดือน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5)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หยอดน้ำมันหล่อลื่นบริเวณแกนเลื่อนหัวพิมพ์ มีลักษณะเป็น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แท่ง     </a:t>
            </a:r>
          </a:p>
          <a:p>
            <a:pPr marL="334010" indent="0">
              <a:buNone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โลหะ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ทรงกระบอกยาว</a:t>
            </a: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2433894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320271" y="694765"/>
            <a:ext cx="8915400" cy="3777622"/>
          </a:xfrm>
        </p:spPr>
        <p:txBody>
          <a:bodyPr>
            <a:noAutofit/>
          </a:bodyPr>
          <a:lstStyle/>
          <a:p>
            <a:pPr marL="334010" indent="0">
              <a:buNone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6)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น้ำมันที่ใช้ในหล่อลื่นควรเป็นน้ำมันหล่อลื่นแบบ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เทฟ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ลอน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(Teflon)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         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เทฟ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ลอน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(Teflon)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คือ น้ำมัน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ที่ใช้เคลือบภาชนะ เครื่องใช้ในครัวเรือน บรรจุภัณฑ์ของอาหาร เสื้อผ้า แว่นตา สายไฟ เตารีด และหลังคา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7)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การรักษาหัวพิมพ์ให้เย็นอยู่เสมอ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8)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ไม่วางสิ่งของใด ๆ ซ้อนทับเครื่องพิมพ์ โดยเฉพาะอย่างยิ่งบริเวณหัวพิมพ์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9)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อย่าหมุนลูกบิด ลูกกลิ้ง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(Roller)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ในขณะที่เครื่องพิมพ์กำลังทำงานอยู่ เพราะลูกกลิ้งเลื่อนกระดาษจะถูกควบคุมการหมุน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ด้วยสเตปเปอร์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มอเตอร์ เครื่องพิมพ์จะใช้การหมุน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ของสเตปเปอร์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เป็นตัวช่วยระบุตำแหน่งหรือระยะของกระดาษ การหมุนลูกบิดควบคุมลูกกลิ้งจะทำให้ตำแหน่งที่ระบุนั้นผิดเพี้ยนไป และอาจเกิดความเสียหายแก่เครื่องพิมพ์ได้ </a:t>
            </a: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523963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ea typeface="Calibri" panose="020F0502020204030204" pitchFamily="34" charset="0"/>
                <a:cs typeface="Cordia New" panose="020B0304020202020204" pitchFamily="34" charset="-34"/>
              </a:rPr>
              <a:t>การบำรุงรักษาเครื่องพิมพ์เลเซอร์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66482" y="1595718"/>
            <a:ext cx="8915400" cy="3777622"/>
          </a:xfrm>
        </p:spPr>
        <p:txBody>
          <a:bodyPr>
            <a:noAutofit/>
          </a:bodyPr>
          <a:lstStyle/>
          <a:p>
            <a:pPr marL="334010" indent="0">
              <a:buNone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เมื่อพิมพ์ครบ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3,500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หน้า ควรเปลี่ยน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คาร์ทริดจ์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บำรุงรักษา โท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เนอร์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(Toner) 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คือ สารที่มีลักษณะเหมือนหมึกพิมพ์สีดำที่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   </a:t>
            </a:r>
          </a:p>
          <a:p>
            <a:pPr marL="334010" indent="0">
              <a:buNone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กับ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เครื่องพิมพ์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en-US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3) 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พรินต์ดรัม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(Print drum)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คือ อุปกรณ์อย่างหนึ่งของตลับหมึก ที่มีส่วนสำคัญในการถ่ายแบบ สร้างภาพ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และพิมพ์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งานเอกสารต่าง ๆ 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4)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ตั้งเครื่องพิมพ์ให้มีอากาศถ่ายเทได้เพียงพอ เพราะเครื่องพิมพ์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เลเซอร์</a:t>
            </a:r>
          </a:p>
          <a:p>
            <a:pPr marL="334010" indent="0">
              <a:buNone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มีความร้อนออกมาค่อนข้าง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สูง</a:t>
            </a:r>
          </a:p>
          <a:p>
            <a:pPr marL="334010" indent="0">
              <a:buNone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5)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ไม่ควรใช้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คาร์ทริดจ์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แบบเติมซ้ำ</a:t>
            </a: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3066274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76910"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การบำรุงรักษาสแกนเนอร์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12695" y="1609165"/>
            <a:ext cx="8915400" cy="3777622"/>
          </a:xfrm>
        </p:spPr>
        <p:txBody>
          <a:bodyPr>
            <a:noAutofit/>
          </a:bodyPr>
          <a:lstStyle/>
          <a:p>
            <a:pPr marL="334010" indent="0">
              <a:buNone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ถอดสาย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USB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ออกจากเครื่องสแกนเนอร์ และเครื่องคอมพิวเตอร์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ใช้ผ้าชุบน้ำยาซักผ้าอ่อน ๆ เช็ดทำความสะอาดภายนอกเครื่องสแกนเนอร์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3)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เมื่องานสแกนภาพหรือเอกสารสกปรก ควรทำความสะอาดภายใน</a:t>
            </a:r>
            <a:r>
              <a:rPr lang="th-TH" sz="32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เครื่องง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  </a:t>
            </a:r>
          </a:p>
          <a:p>
            <a:pPr marL="334010" indent="0">
              <a:buNone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สแกนเนอร์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4)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Cleaning Sheet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ที่มาพร้อมกับเครื่องสแกนเนอร์เท่านั้น 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5)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ป้องกันมิให้ของเหลวหรือน้ำหกใส่ตัวเครื่องสแกนเนอร์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6)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ห้ามใช้สเปรย์หล่อลื่นฉีดพ่นภายในเครื่องสแกนเนอร์</a:t>
            </a: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0666876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ea typeface="Calibri" panose="020F0502020204030204" pitchFamily="34" charset="0"/>
                <a:cs typeface="Cordia New" panose="020B0304020202020204" pitchFamily="34" charset="-34"/>
              </a:rPr>
              <a:t>การบำรุงรักษาโน้ตบุ๊ก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12694" y="1622612"/>
            <a:ext cx="8915400" cy="3777622"/>
          </a:xfrm>
        </p:spPr>
        <p:txBody>
          <a:bodyPr>
            <a:noAutofit/>
          </a:bodyPr>
          <a:lstStyle/>
          <a:p>
            <a:pPr marL="334010" indent="0">
              <a:buNone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ถอดสาย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USB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ออกจากเครื่องสแกนเนอร์ และเครื่องคอมพิวเตอร์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ใช้ผ้าชุบน้ำยาซักผ้าอ่อน ๆ เช็ดทำความสะอาดภายนอกเครื่องสแกนเนอร์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3)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เมื่องานสแกนภาพหรือเอกสารสกปรก ควรทำความสะอาดภายใน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เครื่อง</a:t>
            </a:r>
          </a:p>
          <a:p>
            <a:pPr marL="334010" indent="0">
              <a:buNone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สแกนเนอร์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4)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Cleaning Sheet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ที่มาพร้อมกับเครื่องสแกนเนอร์เท่านั้น 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5)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ป้องกันมิให้ของเหลวหรือน้ำหกใส่ตัวเครื่องสแกนเนอร์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6)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ห้ามใช้สเปรย์หล่อลื่นฉีดพ่นภายในเครื่องสแกนเนอร์</a:t>
            </a: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75072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ea typeface="Calibri" panose="020F0502020204030204" pitchFamily="34" charset="0"/>
                <a:cs typeface="Cordia New" panose="020B0304020202020204" pitchFamily="34" charset="-34"/>
              </a:rPr>
              <a:t>การบำรุงรักษา</a:t>
            </a:r>
            <a:r>
              <a:rPr lang="th-TH" dirty="0" err="1" smtClean="0">
                <a:ea typeface="Calibri" panose="020F0502020204030204" pitchFamily="34" charset="0"/>
                <a:cs typeface="Cordia New" panose="020B0304020202020204" pitchFamily="34" charset="-34"/>
              </a:rPr>
              <a:t>โน้ตบุ๊ค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172354" y="1394012"/>
            <a:ext cx="8915400" cy="3777622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อย่าใช้งานเกินไป เพราะโน้ตบุ๊กมีพื้นที่ในการระบายความร้อนที่จำกัด ความร้อนนี้อาจส่งผลต่อการทำงานของอุปกรณ์อิเล็กทรอนิกส์ภายในเครื่องจะมีอายุการใช้งานน้อยลง หากใช้งานเกิน 5-6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ชั่วโมง ควร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หยุดพักเครื่องบ้าง หากมีความจำเป็นต้องใช้งานจริง ควรหาตัวระบายความความร้อนรองใต้เครื่อง ราคาประมาณ 300 – 400 บาท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หลีกเลี่ยงการกระทบกระเทือน การเคลื่อนย้าย</a:t>
            </a:r>
            <a:r>
              <a:rPr lang="th-TH" sz="32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โน้ตบุ๊ค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ควรใส่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โน้ตบุ๊ค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ไว้ในกระเป๋าเพื่อ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ป้องกัน</a:t>
            </a:r>
            <a:r>
              <a:rPr lang="th-TH" sz="32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โน้ตบุ๊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คได้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รับการกระทบกระเทือน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60841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99285" y="684530"/>
            <a:ext cx="8915400" cy="3777622"/>
          </a:xfrm>
        </p:spPr>
        <p:txBody>
          <a:bodyPr>
            <a:normAutofit/>
          </a:bodyPr>
          <a:lstStyle/>
          <a:p>
            <a:pPr marL="334010" indent="0">
              <a:buNone/>
            </a:pPr>
            <a:r>
              <a:rPr lang="th-TH" sz="36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ยุคที่ 3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Third Generation Computer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พ.ศ. 2507-2512  มีการประดิษฐ์คิดค้นเกี่ยวกับวงจรรวม </a:t>
            </a: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IC Integrated Circuit)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วงจรเหล่านี้สามารถวางลงบน</a:t>
            </a:r>
            <a:r>
              <a:rPr lang="th-TH" sz="36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ชิป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เล็ก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ๆ เพียงแผ่นเดียวและนำ </a:t>
            </a:r>
            <a:r>
              <a:rPr lang="th-TH" sz="36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ชิป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เหล่านี้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มาใช้แทนทรานซิสเตอร์ ทำให้ประหยัดพื้นที่</a:t>
            </a:r>
            <a:r>
              <a:rPr lang="th-TH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ได้มาก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119" y="3623317"/>
            <a:ext cx="2581275" cy="1677670"/>
          </a:xfrm>
          <a:prstGeom prst="rect">
            <a:avLst/>
          </a:prstGeom>
        </p:spPr>
      </p:pic>
      <p:pic>
        <p:nvPicPr>
          <p:cNvPr id="5" name="รูปภาพ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752" y="3545529"/>
            <a:ext cx="3076575" cy="1833245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5021028" y="5744068"/>
            <a:ext cx="37850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ea typeface="Calibri" panose="020F0502020204030204" pitchFamily="34" charset="0"/>
                <a:cs typeface="AngsanaUPC" panose="02020603050405020304" pitchFamily="18" charset="-34"/>
              </a:rPr>
              <a:t>แผงวงจรรวม </a:t>
            </a:r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</a:rPr>
              <a:t>(IC : Integrated Circuit)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1139244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14400" y="775447"/>
            <a:ext cx="8915400" cy="3777622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3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จึงเป็นสิ่งที่ควรกระทำเป็นอย่างยิ่ง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14350" indent="-514350">
              <a:buFont typeface="+mj-lt"/>
              <a:buAutoNum type="arabicPeriod" startAt="3"/>
            </a:pPr>
            <a:r>
              <a:rPr lang="th-TH" sz="3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ควร</a:t>
            </a:r>
            <a:r>
              <a:rPr lang="th-TH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แบ็คอัพข้อมูลไว้ก่อน เพราะฮาร์ดแวร์อาจเกิดความบกพร่องได้เสมอ หรือ</a:t>
            </a:r>
            <a:r>
              <a:rPr lang="th-TH" sz="3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ไวรัส</a:t>
            </a:r>
            <a:r>
              <a:rPr lang="th-TH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อาจจะเข้าไปทำลายข้อมูล ดังนั้น การแบ็คอัพข้อมูลหรือการสำรองข้อมูล</a:t>
            </a:r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99227471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452282" y="856130"/>
            <a:ext cx="10044953" cy="3777622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5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ไม่ควรเสียบชาร์จแบตเตอรี่ตลอดเวลา ควรจะใช้แบตเตอรี่ให้หมดก่อนจึงจะชาร์จใหม่เพื่อยืดอายุการใช้งานของแบตเตอรี่ บางรุ่นจะนำแนะนำว่าทุก 2-3 เดือนให้ใช้แบตเตอรี่จนหมดหรือเกือบหมดก่อนจึงชาร์จใหม่ และสิ่งที่เกี่ยวข้องที่ขาดไม่ได้เลยก็คือ อแดปเตอร์ ปลั๊กของอแดปเตอร์ที่เสียบกับไฟตามบ้าน หรือตามสำนักงาน หากเสียบไม่แน่น หรือปลั๊กที่จ่ายไฟหลวม ทำให้เกิดไฟกระชากเป็นสาเหตุให้อแดปเตอร์เสียหาย เช่นฟิวส์ขาดได้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6"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บำรุงรักษาจอ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LCD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หลีกเลี่ยงการใช้นิ้วหรือของแข็งสัมผัสหน้าจอ เพราะโครงสร้างภายในของจอ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LCD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ประกอบด้วยชั้นแก้วบาง ๆ ผลึกคริสตัลเหลว และชั้นโพ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ลาไลซ์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กรองแสง ทำให้จอ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LCD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เป็นจอภาพที่ค่อนข้างบอบบางต่อการกระทบกระเทือน และแรงกดจึงควรหลีกเลี่ยงการใช้นิ้วมือหรือของแข็งสัมผัสหน้าจอ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9392670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12695" y="842683"/>
            <a:ext cx="8915400" cy="3777622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7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ทำความสะอาดจออย่างถูกวิธี โดยใช้น้ำยา และผ้าที่ใช้ทำความสะอาดหน้าจอโดยเฉพาะ หรืออาจใช้ผ้าชุบน้ำหมาด ๆ มาเช็ดทำความสะอาดหน้าจอก็ได้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7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ห้ามฉีดน้ำหรือน้ำยาลงหน้าจอโดยเด็ดขาด ควรฉีดน้ำหรือน้ำยาลงบนผ้าก่อนแล้วจึงนำผ้าไปเช็ดที่หน้าจอ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7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หลีกเลี่ยงสิ่งสกปรก ขณะใช้</a:t>
            </a:r>
            <a:r>
              <a:rPr lang="th-TH" sz="36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โน้ตบุ๊ค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ไม่ควรนำอาหาร น้ำดื่ม เข้ามารับประทาน หรือวางใกล้ </a:t>
            </a:r>
            <a:r>
              <a:rPr lang="th-TH" sz="36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โน้ตบุ๊ค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ทั้งนี้เพราะความชื้นหรือเศษอาหารอาจหลุดเข้าไปทำความเสียหายให้กับ</a:t>
            </a:r>
            <a:r>
              <a:rPr lang="th-TH" sz="36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โน้ตบุ๊ค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buFont typeface="+mj-lt"/>
              <a:buAutoNum type="arabicPeriod" startAt="7"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5931953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172354" y="829235"/>
            <a:ext cx="8915400" cy="3777622"/>
          </a:xfrm>
        </p:spPr>
        <p:txBody>
          <a:bodyPr>
            <a:noAutofit/>
          </a:bodyPr>
          <a:lstStyle/>
          <a:p>
            <a:pPr marL="514350" lvl="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10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หลีกเลี่ยงการใช้แผ่นดิสก์หรือแผ่นซีดีหรือดีวีดีที่ไม่สมบูรณ์ เพราะอาจทำให้นำแผ่นดิสก์หรือแผ่นซีดีหรือดีวีดีออกจากไดร์ฟไม่ได้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14350" lvl="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10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อย่าซน ไม่ควรถอด แคะ แกะชิ้นส่วนต่าง ๆ ของ</a:t>
            </a:r>
            <a:r>
              <a:rPr lang="th-TH" sz="36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โน้ตบุ๊ค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โดย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เด็ดขาด เพราะอาจทำให้เครื่องได้รับความเสียหาย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14350" lvl="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10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หาก</a:t>
            </a:r>
            <a:r>
              <a:rPr lang="th-TH" sz="36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โน้ตบุ๊ค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ปัญหาควรส่งศูนย์ซ่อมทันที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14350" lvl="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10"/>
            </a:pP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14350" indent="-514350">
              <a:buFont typeface="+mj-lt"/>
              <a:buAutoNum type="arabicPeriod" startAt="10"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5828090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79930" y="708212"/>
            <a:ext cx="8915400" cy="3777622"/>
          </a:xfrm>
        </p:spPr>
        <p:txBody>
          <a:bodyPr>
            <a:noAutofit/>
          </a:bodyPr>
          <a:lstStyle/>
          <a:p>
            <a:pPr marL="514350" lvl="0" indent="-514350">
              <a:lnSpc>
                <a:spcPct val="115000"/>
              </a:lnSpc>
              <a:spcAft>
                <a:spcPts val="1000"/>
              </a:spcAft>
              <a:buClr>
                <a:srgbClr val="A53010"/>
              </a:buClr>
              <a:buFont typeface="+mj-lt"/>
              <a:buAutoNum type="arabicPeriod" startAt="13"/>
            </a:pPr>
            <a:r>
              <a:rPr lang="th-TH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หลังจากใช้คอมพิวเตอร์แล้วไม่ควรปิดฝาเครื่องในทันที เพราะหากปิดฝาเครื่องทันทีทันใดจะทำให้ความร้อนที่เกิดระหว่างที่เปิดเครื่องใช้งานสะสมอยู่ในเครื่องนานกว่าที่ควรจะเป็น เพราะตัวเครื่องมีเวลาไม่เพียงพอที่จะคลายความร้อนออกมาได้ทั้งหมด จึงควรเปิดฝาเครื่องทิ้งไว้ประมาณ </a:t>
            </a:r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4 – 5 </a:t>
            </a:r>
            <a:r>
              <a:rPr lang="th-TH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นาที เพื่อให้เครื่องมีเวลาที่จะระบายความร้อน ในช่วงที่เปิดใช้งานให้หมดก่อน จากนั้นจึงปิดฝาเครื่องเพื่อป้องกันฝุ่นละอองต่าง ๆ ลงบนเครื่อง</a:t>
            </a: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14350" lvl="0" indent="-514350">
              <a:lnSpc>
                <a:spcPct val="115000"/>
              </a:lnSpc>
              <a:spcAft>
                <a:spcPts val="1000"/>
              </a:spcAft>
              <a:buClr>
                <a:srgbClr val="A53010"/>
              </a:buClr>
              <a:buFont typeface="+mj-lt"/>
              <a:buAutoNum type="arabicPeriod" startAt="13"/>
            </a:pPr>
            <a:r>
              <a:rPr lang="th-TH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หากจำเป็นต้องเคลื่อนย้าย</a:t>
            </a:r>
            <a:r>
              <a:rPr lang="th-TH" sz="36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โน้ตบุ๊คควร</a:t>
            </a:r>
            <a:r>
              <a:rPr lang="th-TH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ปิดฝาเครื่องก่อน</a:t>
            </a:r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66926204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6  </a:t>
            </a:r>
            <a:r>
              <a:rPr lang="th-TH" dirty="0"/>
              <a:t>โปรแกรมอรรถประโยชน์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ความหมาย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และหน้าที่ของโปรแกรม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อรรถประโยชน์</a:t>
            </a:r>
          </a:p>
          <a:p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	 ชนิดและการใช้โปรแกรมอรรถประโยชน์ในการแก้ปัญหาคอมพิวเตอร์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กู้คืนข้อมูล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6410520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ความหมายและหน้าที่ของโปรแกรมอรรถประโยชน์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172353" y="1743636"/>
            <a:ext cx="8915400" cy="3777622"/>
          </a:xfrm>
        </p:spPr>
        <p:txBody>
          <a:bodyPr>
            <a:normAutofit/>
          </a:bodyPr>
          <a:lstStyle/>
          <a:p>
            <a:pPr marL="676910"/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	ความหมายของโปรแกรมอรรถประโยชน์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(Utilities Program</a:t>
            </a:r>
            <a:r>
              <a:rPr lang="en-US" sz="32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คือ โปรแกรมที่ทำงานบนระบบปฏิบัติการเพื่อบำรุงรักษาและเพิ่มประสิทธิภาพการทำงานของคอมพิวเตอร์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676910"/>
            <a:r>
              <a:rPr lang="th-TH" sz="32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	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หน้าที่ของโปรแกรมอรรถประโยชน์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บำรุงรักษาเครื่องคอมพิวเตอร์ให้ใช้งานได้อย่างมีประสิทธิภาพ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เพิ่มประสิทธิภาพการทำงานของเครื่องคอมพิวเตอร์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6836516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>
              <a:spcBef>
                <a:spcPts val="1000"/>
              </a:spcBef>
            </a:pPr>
            <a:r>
              <a:rPr lang="th-TH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ชนิดของโปรแกรมอรรถประโยชน์</a:t>
            </a:r>
            <a:br>
              <a:rPr lang="th-TH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+mj-lt"/>
              <a:buAutoNum type="arabicPeriod"/>
            </a:pP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โปรแกรมอรรถประโยชน์สำหรับระบบปฏิบัติการ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โปรแกรมอรรถประโยชน์อื่น ๆ 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7192948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742950" lvl="1" indent="-285750">
              <a:spcAft>
                <a:spcPts val="0"/>
              </a:spcAft>
            </a:pPr>
            <a:r>
              <a:rPr lang="th-TH" sz="4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การสแกนดิสก์</a:t>
            </a:r>
            <a:r>
              <a:rPr lang="en-US" sz="4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(Disk Scanner)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/>
            </a:r>
            <a:b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endParaRPr lang="th-TH" sz="4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คลิกขวาที่ปุ่ม </a:t>
            </a:r>
            <a:r>
              <a:rPr lang="en-US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Start  </a:t>
            </a:r>
            <a:endParaRPr lang="en-US" sz="3600" dirty="0" smtClean="0">
              <a:solidFill>
                <a:schemeClr val="tx1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 </a:t>
            </a:r>
            <a:r>
              <a:rPr lang="en-US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Open Windows Explorer</a:t>
            </a:r>
            <a:endParaRPr lang="en-US" sz="24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 </a:t>
            </a:r>
            <a:r>
              <a:rPr lang="en-US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Computer</a:t>
            </a:r>
            <a:endParaRPr lang="en-US" sz="24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endParaRPr lang="en-US" sz="36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2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102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395" y="2241739"/>
            <a:ext cx="54292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912" y="2641789"/>
            <a:ext cx="2076450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260" y="3711534"/>
            <a:ext cx="4076233" cy="290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85800" y="6477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84771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54742" y="707252"/>
            <a:ext cx="8915400" cy="3777622"/>
          </a:xfrm>
        </p:spPr>
        <p:txBody>
          <a:bodyPr>
            <a:normAutofit/>
          </a:bodyPr>
          <a:lstStyle/>
          <a:p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คลิกขวาไดร์ฟที่ต้องการ 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Scandisk 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 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Properties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361" y="1515035"/>
            <a:ext cx="2752725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3374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75765" y="560294"/>
            <a:ext cx="8915400" cy="3777622"/>
          </a:xfrm>
        </p:spPr>
        <p:txBody>
          <a:bodyPr/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th-TH" sz="3200" b="1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ยุคที่ 4</a:t>
            </a:r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</a:t>
            </a:r>
            <a:r>
              <a:rPr lang="en-US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Fourth Generation Computer </a:t>
            </a:r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พ.ศ. 2513-2532 คอมพิวเตอร์ในยุคที่ 4 นี้ ใช้วงจร</a:t>
            </a:r>
            <a: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รวมความ</a:t>
            </a:r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จุสูงมาก เช่น ไมโครโปรเซสเซอร์ที่บรรจุทรานซิสเตอร์จำนวนมาก ทำให้เครื่องคอมพิวเตอร์มีขนาดเล็กลง</a:t>
            </a:r>
            <a:endParaRPr lang="th-TH" sz="4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dirty="0"/>
          </a:p>
        </p:txBody>
      </p:sp>
      <p:pic>
        <p:nvPicPr>
          <p:cNvPr id="4097" name="รูปภาพ 9" descr="คำอธิบาย: VLSI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235" y="2299448"/>
            <a:ext cx="3045760" cy="228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3195918" y="5286250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676910" algn="ctr"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วงจรรวมความจุสูง </a:t>
            </a:r>
            <a:r>
              <a:rPr lang="en-US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(VLSI : Very Last Scale Integrated Circuit)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5176272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81635" y="879324"/>
            <a:ext cx="8915400" cy="3777622"/>
          </a:xfrm>
        </p:spPr>
        <p:txBody>
          <a:bodyPr>
            <a:normAutofit/>
          </a:bodyPr>
          <a:lstStyle/>
          <a:p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 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Tools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550" y="1227928"/>
            <a:ext cx="359092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7906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95083" y="768664"/>
            <a:ext cx="8915400" cy="3777622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 </a:t>
            </a:r>
            <a:r>
              <a:rPr lang="en-US" sz="40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Check now</a:t>
            </a:r>
            <a:r>
              <a:rPr lang="en-US" sz="40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…</a:t>
            </a:r>
          </a:p>
          <a:p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 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  <a:sym typeface="Wingdings 2" panose="05020102010507070707" pitchFamily="18" charset="2"/>
              </a:rPr>
              <a:t>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 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Scan for and attempt recovery of bad sectors 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 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Start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en-US" sz="2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09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906" y="3101789"/>
            <a:ext cx="3209365" cy="256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85800" y="26574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44826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91219" y="624110"/>
            <a:ext cx="8911687" cy="1280890"/>
          </a:xfrm>
        </p:spPr>
        <p:txBody>
          <a:bodyPr>
            <a:noAutofit/>
          </a:bodyPr>
          <a:lstStyle/>
          <a:p>
            <a:pPr marL="742950" lvl="1" indent="-285750">
              <a:spcAft>
                <a:spcPts val="0"/>
              </a:spcAft>
            </a:pPr>
            <a:r>
              <a:rPr lang="th-TH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การทำ </a:t>
            </a:r>
            <a:r>
              <a:rPr lang="en-US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Disk Defragment </a:t>
            </a:r>
            <a:r>
              <a:rPr lang="th-TH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ใน </a:t>
            </a:r>
            <a:r>
              <a:rPr lang="en-US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Windows </a:t>
            </a:r>
            <a:r>
              <a:rPr lang="en-US" sz="40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7</a:t>
            </a:r>
            <a:r>
              <a:rPr lang="en-US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/>
            </a:r>
            <a:br>
              <a:rPr lang="en-US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683341" y="2233612"/>
            <a:ext cx="8915400" cy="3777622"/>
          </a:xfrm>
        </p:spPr>
        <p:txBody>
          <a:bodyPr>
            <a:normAutofit/>
          </a:bodyPr>
          <a:lstStyle/>
          <a:p>
            <a:pPr lvl="0">
              <a:buFont typeface="+mj-lt"/>
              <a:buAutoNum type="arabicParenR"/>
            </a:pP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คลิกที่ </a:t>
            </a:r>
            <a:r>
              <a:rPr lang="en-US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Start 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แล้วเลือก </a:t>
            </a:r>
            <a:r>
              <a:rPr lang="en-US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Accessories 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แล้วไปที่ </a:t>
            </a:r>
            <a:r>
              <a:rPr lang="en-US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System Tool 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แล้วเลือก </a:t>
            </a:r>
            <a:r>
              <a:rPr lang="en-US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Disk Defragment </a:t>
            </a:r>
            <a:endParaRPr lang="th-TH" sz="28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lvl="0" indent="0">
              <a:buNone/>
            </a:pP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    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ดัง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รูป</a:t>
            </a:r>
          </a:p>
        </p:txBody>
      </p:sp>
      <p:pic>
        <p:nvPicPr>
          <p:cNvPr id="5" name="รูปภาพ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52" y="3396621"/>
            <a:ext cx="185801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5202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387507" y="842683"/>
            <a:ext cx="8915400" cy="3777622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arenR" startAt="2"/>
            </a:pP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จะปรากฏหน้าต่างให้เลือกรายละเอียดว่าจะทำที่</a:t>
            </a:r>
            <a:r>
              <a:rPr lang="th-TH" sz="28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ไดรฟ์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อะไร ดัง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รูป</a:t>
            </a:r>
          </a:p>
          <a:p>
            <a:pPr lvl="0">
              <a:buFont typeface="+mj-lt"/>
              <a:buAutoNum type="arabicParenR" startAt="2"/>
            </a:pPr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 startAt="2"/>
            </a:pPr>
            <a:endParaRPr lang="th-TH" sz="28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 startAt="2"/>
            </a:pPr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 startAt="2"/>
            </a:pPr>
            <a:endParaRPr lang="th-TH" sz="28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 startAt="2"/>
            </a:pPr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 startAt="2"/>
            </a:pPr>
            <a:endParaRPr lang="th-TH" sz="28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buFont typeface="+mj-lt"/>
              <a:buAutoNum type="arabicParenR" startAt="2"/>
            </a:pPr>
            <a:r>
              <a:rPr lang="th-TH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</a:t>
            </a:r>
            <a:r>
              <a:rPr lang="th-TH" sz="28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ไดรฟ์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ที่ต้องการ แล้วกดปุ่ม </a:t>
            </a:r>
            <a:r>
              <a:rPr lang="en-US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Defragment Disk</a:t>
            </a:r>
            <a:endParaRPr lang="en-US" sz="16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 startAt="2"/>
            </a:pPr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772" y="1464669"/>
            <a:ext cx="3553909" cy="278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23236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742950" lvl="1" indent="-285750">
              <a:spcAft>
                <a:spcPts val="0"/>
              </a:spcAft>
            </a:pPr>
            <a:r>
              <a:rPr lang="th-TH" sz="54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การรักษาหน้าจอ</a:t>
            </a:r>
            <a:r>
              <a:rPr lang="en-US" sz="54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(Screen Saver)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/>
            </a:r>
            <a:b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endParaRPr lang="th-TH" sz="5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40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Start &gt; Control </a:t>
            </a:r>
            <a:r>
              <a:rPr lang="en-US" sz="40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Panel</a:t>
            </a:r>
          </a:p>
          <a:p>
            <a:r>
              <a:rPr lang="en-US" sz="28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Personalization </a:t>
            </a:r>
            <a:r>
              <a:rPr lang="th-TH" sz="28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จะปรากฏหน้าต่าง ดังรูป</a:t>
            </a:r>
            <a:endParaRPr lang="th-TH" sz="44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endParaRPr lang="en-US" sz="2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71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912" y="2367285"/>
            <a:ext cx="4722626" cy="3310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60542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21977" y="802341"/>
            <a:ext cx="8915400" cy="3777622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</a:t>
            </a:r>
          </a:p>
          <a:p>
            <a:pPr lvl="0"/>
            <a:r>
              <a:rPr lang="th-TH" sz="40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จะปรากฏหน้าต่าง ดังรูป </a:t>
            </a:r>
            <a:endParaRPr lang="th-TH" sz="4000" dirty="0" smtClean="0">
              <a:solidFill>
                <a:schemeClr val="tx1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/>
            <a:endParaRPr lang="th-TH" sz="2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endParaRPr lang="th-TH" sz="2800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endParaRPr lang="th-TH" sz="2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endParaRPr lang="th-TH" sz="2800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endParaRPr lang="th-TH" sz="2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endParaRPr lang="en-US" sz="2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81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261" y="421061"/>
            <a:ext cx="1381125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9323"/>
            <a:ext cx="28886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endParaRPr kumimoji="0" 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43000" y="33337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pic>
        <p:nvPicPr>
          <p:cNvPr id="9" name="รูปภาพ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347" y="2430835"/>
            <a:ext cx="2933700" cy="316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659743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41295" y="821734"/>
            <a:ext cx="8915400" cy="3777622"/>
          </a:xfrm>
        </p:spPr>
        <p:txBody>
          <a:bodyPr>
            <a:normAutofit/>
          </a:bodyPr>
          <a:lstStyle/>
          <a:p>
            <a:pPr lvl="0">
              <a:buClr>
                <a:srgbClr val="A53010"/>
              </a:buClr>
            </a:pPr>
            <a:r>
              <a:rPr lang="th-TH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เลือกชนิดของ 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Screen saver</a:t>
            </a:r>
          </a:p>
          <a:p>
            <a:pPr lvl="0">
              <a:buClr>
                <a:srgbClr val="A53010"/>
              </a:buClr>
            </a:pPr>
            <a:r>
              <a:rPr lang="th-TH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กด 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OK</a:t>
            </a:r>
          </a:p>
          <a:p>
            <a:endParaRPr lang="th-TH" sz="5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087" y="2455051"/>
            <a:ext cx="3323525" cy="361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21990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742950" lvl="1" indent="-285750">
              <a:spcAft>
                <a:spcPts val="0"/>
              </a:spcAft>
              <a:buFont typeface="+mj-lt"/>
              <a:buAutoNum type="arabicPeriod"/>
            </a:pP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โปรแกรมอรรถประโยชน์อื่น ๆ </a:t>
            </a:r>
            <a:r>
              <a:rPr lang="en-US" sz="4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/>
            </a:r>
            <a:br>
              <a:rPr lang="en-US" sz="4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โปรแกรมป้องกัน</a:t>
            </a:r>
            <a:r>
              <a:rPr lang="th-TH" sz="40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ไวรัส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(Anti Virus Program)</a:t>
            </a:r>
            <a:r>
              <a:rPr lang="en-US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/>
            </a:r>
            <a:br>
              <a:rPr lang="en-US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AVG Antivirus Free Edition </a:t>
            </a: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2011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Avira </a:t>
            </a:r>
            <a:r>
              <a:rPr lang="en-US" sz="2400" dirty="0" err="1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AntiVirus</a:t>
            </a:r>
            <a:r>
              <a:rPr lang="en-US" sz="24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 Personal Free </a:t>
            </a:r>
            <a:r>
              <a:rPr lang="en-US" sz="2400" dirty="0" smtClean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Edition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Avast</a:t>
            </a:r>
            <a:r>
              <a:rPr lang="en-US" sz="2400" dirty="0">
                <a:latin typeface="AngsanaUPC" panose="02020603050405020304" pitchFamily="18" charset="-34"/>
                <a:cs typeface="AngsanaUPC" panose="02020603050405020304" pitchFamily="18" charset="-34"/>
              </a:rPr>
              <a:t> Free </a:t>
            </a:r>
            <a:r>
              <a:rPr lang="en-US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Antivirus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AngsanaUPC" panose="02020603050405020304" pitchFamily="18" charset="-34"/>
                <a:cs typeface="AngsanaUPC" panose="02020603050405020304" pitchFamily="18" charset="-34"/>
              </a:rPr>
              <a:t>PC Tools </a:t>
            </a:r>
            <a:r>
              <a:rPr lang="en-US" sz="24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AntiVirus</a:t>
            </a:r>
            <a:r>
              <a:rPr lang="en-US" sz="2400" dirty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en-US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Free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AngsanaUPC" panose="02020603050405020304" pitchFamily="18" charset="-34"/>
                <a:cs typeface="AngsanaUPC" panose="02020603050405020304" pitchFamily="18" charset="-34"/>
              </a:rPr>
              <a:t>Microsoft Security </a:t>
            </a:r>
            <a:r>
              <a:rPr lang="en-US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Essentials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ThreatFire</a:t>
            </a:r>
            <a:r>
              <a:rPr lang="en-US" sz="2400" dirty="0">
                <a:latin typeface="AngsanaUPC" panose="02020603050405020304" pitchFamily="18" charset="-34"/>
                <a:cs typeface="AngsanaUPC" panose="02020603050405020304" pitchFamily="18" charset="-34"/>
              </a:rPr>
              <a:t> Antivirus Free </a:t>
            </a:r>
            <a:r>
              <a:rPr lang="en-US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Edition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Emsisoft</a:t>
            </a:r>
            <a:r>
              <a:rPr lang="en-US" sz="2400" dirty="0">
                <a:latin typeface="AngsanaUPC" panose="02020603050405020304" pitchFamily="18" charset="-34"/>
                <a:cs typeface="AngsanaUPC" panose="02020603050405020304" pitchFamily="18" charset="-34"/>
              </a:rPr>
              <a:t> Anti-Malware 5.0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7677498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95082" y="748553"/>
            <a:ext cx="8915400" cy="377762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4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Panda Cloud Antivirus </a:t>
            </a:r>
            <a:r>
              <a:rPr lang="en-US" sz="44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Free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Multi Virus Cleaner 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2009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Avast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-Virus </a:t>
            </a:r>
            <a:r>
              <a:rPr lang="en-US" sz="32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Cleanner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 and Worm Removal 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Tool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Norton Antivirus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32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366248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AVG Antivirus Free Edition 2011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9218" name="Picture 33" descr="http://www.techxcite.com/uploads/20101116163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247" y="1525681"/>
            <a:ext cx="1333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Picture 32" descr="http://www.techxcite.com/uploads/201011161639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435" y="3341594"/>
            <a:ext cx="5191125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21717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526732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5649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72407" y="548528"/>
            <a:ext cx="8915400" cy="3777622"/>
          </a:xfrm>
        </p:spPr>
        <p:txBody>
          <a:bodyPr>
            <a:normAutofit/>
          </a:bodyPr>
          <a:lstStyle/>
          <a:p>
            <a:pPr marL="334010" indent="0">
              <a:buNone/>
            </a:pPr>
            <a:r>
              <a:rPr lang="th-TH" sz="36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ยุคที่ 5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Fifth Generation Computer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พ.ศ. 2533 – ปัจจุบัน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34010" indent="0">
              <a:buNone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	คอมพิวเตอร์ในยุคที่ 5 นี้ มุ่งเน้นการพัฒนาความสามารถในการทำงานของระบบคอมพิวเตอร์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และ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ความสะดวกสบายในการใช้คอมพิวเตอร์ มีการพัฒนาสร้างเครื่องคอมพิวเตอร์แบบพกพาขนาดเล็ก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5122" name="รูปภาพ 10" descr="คำอธิบาย: คอมพิวเดอร์ขนาดพกพา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1" y="3142809"/>
            <a:ext cx="4278112" cy="255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4105797" y="5843987"/>
            <a:ext cx="4330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457200" algn="ctr">
              <a:spcAft>
                <a:spcPts val="0"/>
              </a:spcAft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เครื่องคอมพิวเตอร์แบบพกพา</a:t>
            </a:r>
            <a:endParaRPr lang="en-US" sz="2000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471337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1690"/>
              </a:lnSpc>
              <a:spcAft>
                <a:spcPts val="0"/>
              </a:spcAft>
            </a:pPr>
            <a:r>
              <a:rPr lang="en-US" dirty="0">
                <a:latin typeface="AngsanaUPC" panose="02020603050405020304" pitchFamily="18" charset="-34"/>
                <a:ea typeface="Times New Roman" panose="02020603050405020304" pitchFamily="18" charset="0"/>
                <a:cs typeface="Cordia New" panose="020B0304020202020204" pitchFamily="34" charset="-34"/>
              </a:rPr>
              <a:t>Avira </a:t>
            </a:r>
            <a:r>
              <a:rPr lang="en-US" dirty="0" err="1">
                <a:latin typeface="AngsanaUPC" panose="02020603050405020304" pitchFamily="18" charset="-34"/>
                <a:ea typeface="Times New Roman" panose="02020603050405020304" pitchFamily="18" charset="0"/>
                <a:cs typeface="Cordia New" panose="020B0304020202020204" pitchFamily="34" charset="-34"/>
              </a:rPr>
              <a:t>AntiVirus</a:t>
            </a:r>
            <a:r>
              <a:rPr lang="en-US" dirty="0">
                <a:latin typeface="AngsanaUPC" panose="02020603050405020304" pitchFamily="18" charset="-34"/>
                <a:ea typeface="Times New Roman" panose="02020603050405020304" pitchFamily="18" charset="0"/>
                <a:cs typeface="Cordia New" panose="020B0304020202020204" pitchFamily="34" charset="-34"/>
              </a:rPr>
              <a:t> Personal Free Edition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0242" name="Picture 30" descr="http://www.techxcite.com/uploads/201011161646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406" y="1264555"/>
            <a:ext cx="25908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29" descr="http://www.techxcite.com/uploads/201011161646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056" y="2845734"/>
            <a:ext cx="5143500" cy="363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97167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561022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674652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1690"/>
              </a:lnSpc>
              <a:spcAft>
                <a:spcPts val="0"/>
              </a:spcAft>
            </a:pPr>
            <a:r>
              <a:rPr lang="en-US" dirty="0" err="1">
                <a:latin typeface="AngsanaUPC" panose="02020603050405020304" pitchFamily="18" charset="-34"/>
                <a:ea typeface="Times New Roman" panose="02020603050405020304" pitchFamily="18" charset="0"/>
                <a:cs typeface="Cordia New" panose="020B0304020202020204" pitchFamily="34" charset="-34"/>
              </a:rPr>
              <a:t>Avast</a:t>
            </a:r>
            <a:r>
              <a:rPr lang="en-US" dirty="0">
                <a:latin typeface="AngsanaUPC" panose="02020603050405020304" pitchFamily="18" charset="-34"/>
                <a:ea typeface="Times New Roman" panose="02020603050405020304" pitchFamily="18" charset="0"/>
                <a:cs typeface="Cordia New" panose="020B0304020202020204" pitchFamily="34" charset="-34"/>
              </a:rPr>
              <a:t> Free Antivirus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1266" name="Picture 27" descr="http://www.techxcite.com/uploads/201011161649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530" y="2085471"/>
            <a:ext cx="180975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Picture 26" descr="http://www.techxcite.com/uploads/201011161649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235" y="3320422"/>
            <a:ext cx="395287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0668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/>
            </a:r>
            <a:b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</a:b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/>
            </a:r>
            <a:b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</a:b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6576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584598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1690"/>
              </a:lnSpc>
              <a:spcAft>
                <a:spcPts val="0"/>
              </a:spcAft>
            </a:pPr>
            <a:r>
              <a:rPr lang="en-US" dirty="0">
                <a:latin typeface="AngsanaUPC" panose="02020603050405020304" pitchFamily="18" charset="-34"/>
                <a:ea typeface="Times New Roman" panose="02020603050405020304" pitchFamily="18" charset="0"/>
                <a:cs typeface="Cordia New" panose="020B0304020202020204" pitchFamily="34" charset="-34"/>
              </a:rPr>
              <a:t>PC Tools </a:t>
            </a:r>
            <a:r>
              <a:rPr lang="en-US" dirty="0" err="1">
                <a:latin typeface="AngsanaUPC" panose="02020603050405020304" pitchFamily="18" charset="-34"/>
                <a:ea typeface="Times New Roman" panose="02020603050405020304" pitchFamily="18" charset="0"/>
                <a:cs typeface="Cordia New" panose="020B0304020202020204" pitchFamily="34" charset="-34"/>
              </a:rPr>
              <a:t>AntiVirus</a:t>
            </a:r>
            <a:r>
              <a:rPr lang="en-US" dirty="0">
                <a:latin typeface="AngsanaUPC" panose="02020603050405020304" pitchFamily="18" charset="-34"/>
                <a:ea typeface="Times New Roman" panose="02020603050405020304" pitchFamily="18" charset="0"/>
                <a:cs typeface="Cordia New" panose="020B0304020202020204" pitchFamily="34" charset="-34"/>
              </a:rPr>
              <a:t> Free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2290" name="Picture 24" descr="http://www.techxcite.com/uploads/201011161658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451" y="1677360"/>
            <a:ext cx="12192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9" name="Picture 23" descr="http://www.techxcite.com/uploads/201011161658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976" y="3082297"/>
            <a:ext cx="424815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﻿</a:t>
            </a: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59067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4196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3201424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ngsanaUPC" panose="02020603050405020304" pitchFamily="18" charset="-34"/>
                <a:ea typeface="Times New Roman" panose="02020603050405020304" pitchFamily="18" charset="0"/>
              </a:rPr>
              <a:t>Microsoft Security Essentials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3314" name="Picture 21" descr="http://www.techxcite.com/uploads/201011161702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918" y="1737443"/>
            <a:ext cx="1371600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3" name="Picture 20" descr="http://www.techxcite.com/uploads/201011161711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388" y="3305175"/>
            <a:ext cx="3648075" cy="30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﻿</a:t>
            </a: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85737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86727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937521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1690"/>
              </a:lnSpc>
              <a:spcAft>
                <a:spcPts val="0"/>
              </a:spcAft>
            </a:pPr>
            <a:r>
              <a:rPr lang="en-US" dirty="0" err="1">
                <a:latin typeface="AngsanaUPC" panose="02020603050405020304" pitchFamily="18" charset="-34"/>
                <a:ea typeface="Times New Roman" panose="02020603050405020304" pitchFamily="18" charset="0"/>
                <a:cs typeface="Cordia New" panose="020B0304020202020204" pitchFamily="34" charset="-34"/>
              </a:rPr>
              <a:t>ThreatFire</a:t>
            </a:r>
            <a:r>
              <a:rPr lang="en-US" dirty="0">
                <a:latin typeface="AngsanaUPC" panose="02020603050405020304" pitchFamily="18" charset="-34"/>
                <a:ea typeface="Times New Roman" panose="02020603050405020304" pitchFamily="18" charset="0"/>
                <a:cs typeface="Cordia New" panose="020B0304020202020204" pitchFamily="34" charset="-34"/>
              </a:rPr>
              <a:t> Antivirus Free Edition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4338" name="Picture 18" descr="http://www.techxcite.com/uploads/201011161713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19301"/>
            <a:ext cx="1162050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7" name="Picture 17" descr="http://www.techxcite.com/uploads/201011161713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235" y="3528732"/>
            <a:ext cx="40386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7907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65772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611709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err="1"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Emsisoft</a:t>
            </a:r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 Anti-Malware 5.0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5362" name="Picture 15" descr="http://www.techxcite.com/uploads/20101116171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472" y="1827841"/>
            <a:ext cx="1371600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" name="Picture 14" descr="http://www.techxcite.com/uploads/20101116171633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447" y="3396621"/>
            <a:ext cx="4057650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74307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6482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5827264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Panda Cloud Antivirus Free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6386" name="Picture 12" descr="http://www.techxcite.com/uploads/201011161719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142" y="1647825"/>
            <a:ext cx="10572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5" name="Picture 11" descr="http://www.techxcite.com/uploads/201011161719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518" y="3110871"/>
            <a:ext cx="496252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55257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93395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6361861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</a:rPr>
              <a:t>Multi Virus Cleaner 2009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7410" name="Picture 9" descr="http://www.techxcite.com/uploads/20101116172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907" y="1295401"/>
            <a:ext cx="1038225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09" name="Picture 8" descr="http://www.techxcite.com/uploads/20101116172412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095" y="2771775"/>
            <a:ext cx="4895850" cy="408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80022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588645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4120031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AngsanaUPC" panose="02020603050405020304" pitchFamily="18" charset="-34"/>
                <a:ea typeface="Calibri" panose="020F0502020204030204" pitchFamily="34" charset="0"/>
              </a:rPr>
              <a:t>Avast</a:t>
            </a:r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</a:rPr>
              <a:t>-Virus </a:t>
            </a:r>
            <a:r>
              <a:rPr lang="en-US" dirty="0" err="1">
                <a:latin typeface="AngsanaUPC" panose="02020603050405020304" pitchFamily="18" charset="-34"/>
                <a:ea typeface="Calibri" panose="020F0502020204030204" pitchFamily="34" charset="0"/>
              </a:rPr>
              <a:t>Cleanner</a:t>
            </a:r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</a:rPr>
              <a:t> and Worm Removal Tool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8434" name="Picture 6" descr="http://www.techxcite.com/uploads/201011161726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105" y="2286000"/>
            <a:ext cx="857250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3" name="Picture 5" descr="http://www.techxcite.com/uploads/201011161727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730" y="3768097"/>
            <a:ext cx="3810000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36207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7338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9499051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Norton Antivirus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9458" name="รูปภาพ 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235" y="1495425"/>
            <a:ext cx="1971675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7" name="รูปภาพ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318" y="3581400"/>
            <a:ext cx="4314825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24288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4869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ประเภทของ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คอมพิวเตอร์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แบ่งตาม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ลักษณะของ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การประมวลผลได้ </a:t>
            </a:r>
            <a:r>
              <a:rPr lang="en-US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3 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ประเภท</a:t>
            </a:r>
            <a:r>
              <a:rPr lang="en-US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sz="2800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en-US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/>
            </a:r>
            <a:br>
              <a:rPr lang="en-US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อนาล็อกคอมพิวเตอร์ </a:t>
            </a:r>
            <a:r>
              <a:rPr lang="en-US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(Analog Computer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)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 คือ เครื่องคำนวณอิเล็กทรอนิกส์ที่ไม่ได้ใช้ค่า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ตัวเลขเป็น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หลักของการคำนวณ แต่จะใช้ระดับแรงดันไฟฟ้าแทน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234" y="4019895"/>
            <a:ext cx="3505200" cy="1552575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4908314" y="5878212"/>
            <a:ext cx="26443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76910" algn="ctr">
              <a:spcAft>
                <a:spcPts val="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สัญญาณอนาล็อก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40329215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76910"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วิธีป้องกันการถูกโจมตีจากสปาย</a:t>
            </a:r>
            <a:r>
              <a:rPr lang="th-TH" b="1" dirty="0" err="1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แวร์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333718" y="1541930"/>
            <a:ext cx="8915400" cy="3777622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ติดตั้งโปรแกรม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Anti-Spyware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ไว้ในเครื่องคอมพิวเตอร์เพื่อให้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Anti-Spyware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ตรวจหา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Spyware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ในเครื่องคอมพิวเตอร์และเตือนให้ผู้ใช้ทำการลบ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ไม่ดาวน์โหลดไฟล์ข้อมูลหรือโปรแกรมจากเว็บไซต์ที่ไม่น่าเชื่อถือ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ตรวจสอบและ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Update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โปรแกรม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Antivirus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ปัจจุบันมีการสร้างโปรแกรมประเภท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Virus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685800"/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สปาย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แวร์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ออกมาเผยแพร่บนเครือข่ายอินเทอร์เน็ตอยู่ตลอดเวลา ทำให้บางครั้ง การอัพเดทหรือปรับปรุง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antivirus program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Anti-Spyware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อย่างไม่สม่ำเสมอหรือนาน ๆ ปรับปรุงครั้งก็อาจถูกโจมตีจาก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Virus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Spyware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ได้เช่นกัน 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0935863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ea typeface="Calibri" panose="020F0502020204030204" pitchFamily="34" charset="0"/>
                <a:cs typeface="Cordia New" panose="020B0304020202020204" pitchFamily="34" charset="-34"/>
              </a:rPr>
              <a:t>โปรแกรม</a:t>
            </a:r>
            <a:r>
              <a:rPr lang="th-TH" dirty="0" err="1">
                <a:ea typeface="Calibri" panose="020F0502020204030204" pitchFamily="34" charset="0"/>
                <a:cs typeface="Cordia New" panose="020B0304020202020204" pitchFamily="34" charset="-34"/>
              </a:rPr>
              <a:t>ไฟร์วอลล์</a:t>
            </a:r>
            <a:r>
              <a:rPr lang="th-TH" dirty="0"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r>
              <a:rPr lang="en-US" dirty="0">
                <a:latin typeface="Cordia New" panose="020B0304020202020204" pitchFamily="34" charset="-34"/>
                <a:ea typeface="Calibri" panose="020F0502020204030204" pitchFamily="34" charset="0"/>
              </a:rPr>
              <a:t>(Firewall)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162735" y="1380838"/>
            <a:ext cx="8915400" cy="3777622"/>
          </a:xfrm>
        </p:spPr>
        <p:txBody>
          <a:bodyPr>
            <a:noAutofit/>
          </a:bodyPr>
          <a:lstStyle/>
          <a:p>
            <a:pPr marL="676910"/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ไฟร์วอลล์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(Firewall)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เป็น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</a:t>
            </a:r>
            <a:r>
              <a:rPr lang="th-TH" sz="32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โพเนนต์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หรือกลุ่มของ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</a:t>
            </a:r>
            <a:r>
              <a:rPr lang="th-TH" sz="32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โพเนนต์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ที่ทำหน้าที่ในการควบคุมการเข้าถึง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ระหว่างเน็ต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เวิร์กภายนอก 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หรือเน็ต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เวิร์กที่ไม่มีความปลอดภัย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กับเน็ต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เวิร์กภายใน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หรือเน็ต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เวิร์กที่ต้องการจะป้องกัน โดยที่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</a:t>
            </a:r>
            <a:r>
              <a:rPr lang="th-TH" sz="32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โพเนนต์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นั้นอาจเป็น</a:t>
            </a:r>
            <a:r>
              <a:rPr lang="th-TH" sz="32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เราท์เตอร์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(Router) 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หรือเน็ต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เวิร์กประกอบกันก็ได้ ทั้งนี้ขึ้นอยู่กับวิธีการหรือ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Firewall Architecture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 เช่น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สามารถกำหนดได้ว่าจะให้มีการเข้ามาใช้บริการอะไรได้บ้าง จากที่ไหน ฯลฯ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715" y="4728154"/>
            <a:ext cx="5731510" cy="146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28235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76910">
              <a:spcAft>
                <a:spcPts val="0"/>
              </a:spcAft>
            </a:pPr>
            <a:r>
              <a:rPr lang="th-TH" b="1" dirty="0" err="1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ไฟร์วอลล์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สามารถเพิ่มความปลอดภัยให้กับระบบได้ ดังนี้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53036" y="1264555"/>
            <a:ext cx="8915400" cy="3777622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บังคับใช้นโยบายด้านความปลอดภัย โดยการกำหนดกฎเกณฑ์ให้กับ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ไฟร์วอลล์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ว่าจะอนุญาตหรือไม่อนุญาตให้ใช้บริการชนิดใด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ทำให้การดูแลด้านความปลอดภัยของระบบสะดวกยิ่งขึ้น เพราะการติดต่อ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กับเน็ต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เวิร์กภายนอกจะต้องผ่าน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ไฟร์วอลล์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ก่อน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บันทึกข้อมูลและกิจกรรมต่าง ๆ ที่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ผ่านเน็ต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เวิร์กได้อย่างมีประสิทธิภาพ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ป้องกันเน็ต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เวิร์กบางส่วนจากการเข้าถึง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ของเน็ต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เวิร์กภายนอก เช่น มีบางส่วน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ของเน็ต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เวิร์กภายในที่ต้องการ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ให้เน็ต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เวิร์กภายนอกเข้ามาใช้บริการได้ กรณีนี้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ไฟร์วอลล์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ช่วยจัดการได้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arenR"/>
            </a:pP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ไฟร์วอลล์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บางชนิดสามารถป้องกัน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ไวรัส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 โดยจะทำการตรวจไฟล์ที่โอนย้ายผ่านทางโปรโตคอล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HTTP, FTP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และ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SMTP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948040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604015" y="529980"/>
            <a:ext cx="8911687" cy="128089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54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การกู้คืนข้อมูล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/>
            </a:r>
            <a:b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endParaRPr lang="th-TH" sz="5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	การกู้คืน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ข้อมูล หมายถึง 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การกู้คืนข้อมูลที่ได้ถูกลบไปแล้ว หรือโดย</a:t>
            </a:r>
            <a:r>
              <a:rPr lang="th-TH" sz="40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ไวรัส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ทำให้เกิดความเสียหายแก่ข้อมูล ซึ่งจะมีวิธีการกู้คืนข้อมูลอยู่ 2 วิธี คือ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40395555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การกู้คืนที่ถังขยะ </a:t>
            </a:r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  <a:cs typeface="Cordia New" panose="020B0304020202020204" pitchFamily="34" charset="-34"/>
              </a:rPr>
              <a:t>(Recycle Bin)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27847" y="1676400"/>
            <a:ext cx="8915400" cy="3777622"/>
          </a:xfrm>
        </p:spPr>
        <p:txBody>
          <a:bodyPr>
            <a:normAutofit/>
          </a:bodyPr>
          <a:lstStyle/>
          <a:p>
            <a:pPr lvl="0" algn="thaiDist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th-TH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ดับเบิ้ล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คลิกที่ไอคอนที่ </a:t>
            </a:r>
            <a:r>
              <a:rPr lang="en-US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Recycle </a:t>
            </a:r>
            <a:r>
              <a:rPr lang="en-US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Bin</a:t>
            </a:r>
          </a:p>
          <a:p>
            <a:pPr lvl="0" algn="thaiDist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 algn="thaiDist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th-TH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ปรากฏกรอบ </a:t>
            </a:r>
            <a:r>
              <a:rPr lang="en-US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Recycle Bin 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ซึ่งจะแสดงข้อมูลที่ถูกลบไว้ทั้งหมด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8" name="รูปภาพ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070" y="2422211"/>
            <a:ext cx="704850" cy="723900"/>
          </a:xfrm>
          <a:prstGeom prst="rect">
            <a:avLst/>
          </a:prstGeom>
        </p:spPr>
      </p:pic>
      <p:pic>
        <p:nvPicPr>
          <p:cNvPr id="9" name="รูปภาพ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75" y="4218633"/>
            <a:ext cx="42862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89968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95082" y="883024"/>
            <a:ext cx="8915400" cy="3777622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 startAt="3"/>
            </a:pPr>
            <a:r>
              <a:rPr lang="th-TH" sz="2400" dirty="0">
                <a:ea typeface="Calibri" panose="020F0502020204030204" pitchFamily="34" charset="0"/>
                <a:cs typeface="AngsanaUPC" panose="02020603050405020304" pitchFamily="18" charset="-34"/>
              </a:rPr>
              <a:t>ถ้าเป็นชื่อไฟล์ ให้คลิกที่เมาส์ข้างขวาบริเวณชื่อไฟล์ที่ต้องการกู้คืน แล้วคลิกที่ </a:t>
            </a:r>
            <a:r>
              <a:rPr lang="en-US" sz="2400" dirty="0">
                <a:latin typeface="AngsanaUPC" panose="02020603050405020304" pitchFamily="18" charset="-34"/>
                <a:ea typeface="Calibri" panose="020F0502020204030204" pitchFamily="34" charset="0"/>
              </a:rPr>
              <a:t>Restore</a:t>
            </a:r>
            <a:endParaRPr lang="th-TH" sz="2400" dirty="0"/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94" y="2339908"/>
            <a:ext cx="2923895" cy="232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99587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95082" y="802001"/>
            <a:ext cx="8915400" cy="3777622"/>
          </a:xfrm>
        </p:spPr>
        <p:txBody>
          <a:bodyPr>
            <a:norm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4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ไฟล์ที่ถูกลบก็จะถูกกู้คืน โดยไปปรากฏในแหล่งข้อมูลเดิม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buFont typeface="+mj-lt"/>
              <a:buAutoNum type="arabicPeriod" startAt="4"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259" y="2380130"/>
            <a:ext cx="4579003" cy="178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13747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35424" y="930589"/>
            <a:ext cx="8915400" cy="3777622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 startAt="5"/>
            </a:pPr>
            <a:r>
              <a:rPr lang="th-TH" sz="2800" dirty="0">
                <a:ea typeface="Calibri" panose="020F0502020204030204" pitchFamily="34" charset="0"/>
                <a:cs typeface="AngsanaUPC" panose="02020603050405020304" pitchFamily="18" charset="-34"/>
              </a:rPr>
              <a:t>ในกรณีที่เป็นโฟลเดอร์ ก็เช่นเดียวกัน</a:t>
            </a:r>
            <a:endParaRPr lang="th-TH" sz="2800" dirty="0"/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474" y="2209799"/>
            <a:ext cx="3181350" cy="226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18501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ea typeface="Calibri" panose="020F0502020204030204" pitchFamily="34" charset="0"/>
                <a:cs typeface="AngsanaUPC" panose="02020603050405020304" pitchFamily="18" charset="-34"/>
              </a:rPr>
              <a:t>การกู้คืนโดยใช้โปรแกรม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indent="457200" fontAlgn="base">
              <a:lnSpc>
                <a:spcPct val="150000"/>
              </a:lnSpc>
              <a:spcAft>
                <a:spcPts val="1000"/>
              </a:spcAft>
            </a:pP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โปรแกรมกู้ข้อมูล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r>
              <a:rPr lang="en-US" sz="3600" dirty="0" err="1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Recuva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ได้ถูกพัฒนาขึ้นมาให้ผู้ใช้งานได้</a:t>
            </a:r>
            <a:r>
              <a:rPr lang="th-TH" sz="3600" dirty="0" smtClean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มีโอกาส</a:t>
            </a: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ดาวน์โหลดมาใช้งานกันแบบไม่ต้องเสียค่าใช้จ่าย เป็นโปรแกรมสำหรับกู้ข้อมูลจากพื้นที่เก็บข้อมูลหลัก ไม่ว่าจะเป็น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r>
              <a:rPr lang="en-US" sz="3600" dirty="0" err="1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Harddisk</a:t>
            </a:r>
            <a:r>
              <a:rPr lang="en-US" sz="3600" u="sng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 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(</a:t>
            </a: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ฮาร์ดดิสก์)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, Flash Drive </a:t>
            </a: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หรือ 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USB </a:t>
            </a: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และอุปกรณ์ประเภทอื่นๆ แต่ทั้งนี้ทั้งนั้นไม่รวมอุปกรณ์เก็บข้อมูลประเภท 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CD/DVD 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50000"/>
              </a:lnSpc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74054137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08530" y="842682"/>
            <a:ext cx="8915400" cy="3777622"/>
          </a:xfrm>
        </p:spPr>
        <p:txBody>
          <a:bodyPr>
            <a:normAutofit/>
          </a:bodyPr>
          <a:lstStyle/>
          <a:p>
            <a:pPr indent="457200" fontAlgn="base">
              <a:spcAft>
                <a:spcPts val="1000"/>
              </a:spcAft>
            </a:pP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ขั้นตอนแรกให้ทำการดาวน์โหลดโปรแกรมกู้ข้อมูล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r>
              <a:rPr lang="en-US" sz="3600" dirty="0" err="1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Recuva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มาติดตั้ง (</a:t>
            </a:r>
            <a:r>
              <a:rPr lang="en-US" sz="3600" dirty="0" err="1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Recuva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 </a:t>
            </a: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รองรับภาษาไทยด้วย)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Download and Install Recuva Software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176" y="2302809"/>
            <a:ext cx="4293236" cy="33449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9411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877" y="1724469"/>
            <a:ext cx="5764344" cy="2026864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3756173" y="4740696"/>
            <a:ext cx="55130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ea typeface="Calibri" panose="020F0502020204030204" pitchFamily="34" charset="0"/>
                <a:cs typeface="AngsanaUPC" panose="02020603050405020304" pitchFamily="18" charset="-34"/>
              </a:rPr>
              <a:t>ไม้บรรทัดคำนวณ </a:t>
            </a:r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</a:rPr>
              <a:t>(Slide Rule) </a:t>
            </a:r>
            <a:r>
              <a:rPr lang="th-TH" dirty="0" err="1">
                <a:latin typeface="AngsanaUPC" panose="02020603050405020304" pitchFamily="18" charset="-34"/>
                <a:ea typeface="Calibri" panose="020F0502020204030204" pitchFamily="34" charset="0"/>
              </a:rPr>
              <a:t>หรือส</a:t>
            </a:r>
            <a:r>
              <a:rPr lang="th-TH" dirty="0">
                <a:latin typeface="AngsanaUPC" panose="02020603050405020304" pitchFamily="18" charset="-34"/>
                <a:ea typeface="Calibri" panose="020F0502020204030204" pitchFamily="34" charset="0"/>
              </a:rPr>
              <a:t>ลิปสติก </a:t>
            </a:r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</a:rPr>
              <a:t>(Slip Stick)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38267141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27847" y="829235"/>
            <a:ext cx="8915400" cy="3777622"/>
          </a:xfrm>
        </p:spPr>
        <p:txBody>
          <a:bodyPr>
            <a:normAutofit/>
          </a:bodyPr>
          <a:lstStyle/>
          <a:p>
            <a:pPr indent="457200" algn="thaiDist" fontAlgn="base">
              <a:spcAft>
                <a:spcPts val="1000"/>
              </a:spcAft>
            </a:pP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เมื่อติดตั้งซอฟต์แวร์กู้ข้อมูลเสร็จแล้ว ขั้นตอนต่อไป ให้เปิดโปรแกรมกู้ข้อมูล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r>
              <a:rPr lang="en-US" sz="3200" dirty="0" err="1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Recuva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 </a:t>
            </a: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แล้วเลือกประเภทไฟล์ที่ต้องการจะกู้คืนข้อมูล แนะนำให้เลือกให้ตรง เพราะว่าจะทำให้การกู้ข้อมูลเป็นไปอย่างรวดเร็วและมีประสิทธิภาพมากกว่าการเลือก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“</a:t>
            </a: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ไฟล์ทั้งหมด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” </a:t>
            </a: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ในที่นี้จะยกตัวอย่างการกู้คืนไฟล์ประเภท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“</a:t>
            </a: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เพลง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” 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Recuva Data Recovery File Select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059" y="3061535"/>
            <a:ext cx="3695065" cy="3495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7253239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68189" y="822011"/>
            <a:ext cx="8915400" cy="3777622"/>
          </a:xfrm>
        </p:spPr>
        <p:txBody>
          <a:bodyPr>
            <a:normAutofit/>
          </a:bodyPr>
          <a:lstStyle/>
          <a:p>
            <a:pPr indent="457200" fontAlgn="base">
              <a:spcAft>
                <a:spcPts val="1000"/>
              </a:spcAft>
            </a:pP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จากนั้นให้เลือกที่อยู่ของไฟล์ที่ลบไป หากจำไม่ได้ก็ให้เลือก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“</a:t>
            </a: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ฉันไม่แน่ใจ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” </a:t>
            </a: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แต่ถ้าจำที่อยู่ของไฟล์ได้ ก็จะช่วยให้โปรแกรมกู้ข้อมูลทำงานได้เร็วขึ้นอีกเช่นกัน ในที่นี้ได้ทดสอบลบไฟล์จากถังขยะ จึงเลือกแบบ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“</a:t>
            </a: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ในถังขยะรีไซเคิล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”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Recuva Select File Address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244" y="2710822"/>
            <a:ext cx="3648075" cy="3429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7538466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00954" y="829236"/>
            <a:ext cx="8915400" cy="3777622"/>
          </a:xfrm>
        </p:spPr>
        <p:txBody>
          <a:bodyPr>
            <a:normAutofit/>
          </a:bodyPr>
          <a:lstStyle/>
          <a:p>
            <a:pPr indent="457200" fontAlgn="base">
              <a:spcAft>
                <a:spcPts val="1000"/>
              </a:spcAft>
            </a:pP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หลังจากนั้น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โปรแกรม </a:t>
            </a:r>
            <a:r>
              <a:rPr lang="en-US" sz="3600" dirty="0" err="1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Recuva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 </a:t>
            </a: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จะทำการ </a:t>
            </a:r>
            <a:r>
              <a:rPr lang="en-US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Scan </a:t>
            </a:r>
            <a:r>
              <a:rPr lang="th-TH" sz="36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หาไฟล์ที่ต้องการจะกู้คืนตามที่ได้ตั้งค่าไว้โดยมีหน้าต่างดังตัวอย่างรูปด่านล่างนี้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Recuva Data Recovery Processin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044" y="2609629"/>
            <a:ext cx="3648075" cy="1857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9252866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333717" y="856129"/>
            <a:ext cx="8915400" cy="3777622"/>
          </a:xfrm>
        </p:spPr>
        <p:txBody>
          <a:bodyPr>
            <a:normAutofit/>
          </a:bodyPr>
          <a:lstStyle/>
          <a:p>
            <a:pPr indent="457200" fontAlgn="base">
              <a:spcAft>
                <a:spcPts val="1000"/>
              </a:spcAft>
            </a:pP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เมื่อทำการ 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Scan </a:t>
            </a: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หาไฟล์เสร็จ จะขึ้นหน้าตาแบบนี้ ซึ่งก็เจอไฟล์ที่ได้ทำการทดสอบลบจากถังขยะไปด้วย ให้เลือกที่ไฟล์ที่ต้องการจะกู้ข้อมูล จากนั้นคลิกที่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r>
              <a:rPr lang="en-US" sz="3200" b="1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“</a:t>
            </a:r>
            <a:r>
              <a:rPr lang="th-TH" sz="3200" b="1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กู้คืน</a:t>
            </a:r>
            <a:r>
              <a:rPr lang="en-US" sz="3200" b="1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…”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ที่มุมขวาด้านล่างตามรูปภาพประกอบ และเลือกที่อยู่ที่ต้องการจะบันทึกไฟล์ จากนั้นจด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r>
              <a:rPr lang="en-US" sz="3200" b="1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“OK”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 </a:t>
            </a: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ในที่นี้จะเก็บไฟล์ไว้หน้า </a:t>
            </a:r>
            <a:r>
              <a:rPr lang="en-US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Desktop </a:t>
            </a:r>
            <a:r>
              <a:rPr lang="th-TH" sz="32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เพื่อให้สังเกตได้ง่าย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Recuva Select File For Data Recovery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747" y="3090302"/>
            <a:ext cx="3785235" cy="3286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181063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68189" y="842682"/>
            <a:ext cx="8915400" cy="3777622"/>
          </a:xfrm>
        </p:spPr>
        <p:txBody>
          <a:bodyPr>
            <a:normAutofit/>
          </a:bodyPr>
          <a:lstStyle/>
          <a:p>
            <a:pPr indent="457200" fontAlgn="base">
              <a:spcAft>
                <a:spcPts val="1000"/>
              </a:spcAft>
            </a:pPr>
            <a:r>
              <a:rPr lang="th-TH" sz="28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เมื่อทำการกด </a:t>
            </a:r>
            <a:r>
              <a:rPr lang="en-US" sz="28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OK </a:t>
            </a:r>
            <a:r>
              <a:rPr lang="th-TH" sz="28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ไปแล้ว โปรแกรมก็จะเริ่มต้นประมวลผลข้อมูลและทำการกู้ข้อมูลให้ ซึ่งหากไม่ได้กู้หลายๆไฟล์หรือไฟล์ขนาดไม่ใหญ่ ก็จะกู้ข้อมูลได้อย่างรวดเร็ว โดยจากตัวอย่างที่นำมาทดสอบกับโปรแกรม </a:t>
            </a:r>
            <a:r>
              <a:rPr lang="en-US" sz="2800" dirty="0" err="1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Recuva</a:t>
            </a:r>
            <a:r>
              <a:rPr lang="en-US" sz="28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 </a:t>
            </a:r>
            <a:r>
              <a:rPr lang="th-TH" sz="2800" dirty="0">
                <a:latin typeface="AngsanaUPC" panose="02020603050405020304" pitchFamily="18" charset="-34"/>
                <a:ea typeface="Times New Roman" panose="02020603050405020304" pitchFamily="18" charset="0"/>
                <a:cs typeface="AngsanaUPC" panose="02020603050405020304" pitchFamily="18" charset="-34"/>
              </a:rPr>
              <a:t>ก็คือการกู้ไฟล์เพลงกลับมานั่นเอง โดยมีความเร็วบอกดังรูปภาพด้านล่างนี้</a:t>
            </a:r>
            <a:endParaRPr lang="en-US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Recuva Data Recovery Success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185" y="3195999"/>
            <a:ext cx="3543300" cy="2848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4488245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333717" y="802341"/>
            <a:ext cx="8915400" cy="3777622"/>
          </a:xfrm>
        </p:spPr>
        <p:txBody>
          <a:bodyPr>
            <a:norm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	ทั้งนี้ การป้องกันที่ดีที่สุดที่จะไม่ทำให้ข้อมูลสูญหาย หรือไม่สามารถกู้คืนได้ คือการเก็บสำรองข้อมูล ซึ่งสามารถที่จะทำการสำรองข้อมูลได้ที่โฟลเดอร์อื่น ไดร์ฟอื่น </a:t>
            </a:r>
            <a:r>
              <a:rPr lang="th-TH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แฟลช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ไดร์ฟ และการเก็บข้อมูลใน </a:t>
            </a:r>
            <a:r>
              <a:rPr lang="en-US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iCloud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ซึ่งจะมีหลายแหล่งข้อมูลที่อำนวยความสะดวกในเรื่องนี้ เช่น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Google Drive, </a:t>
            </a:r>
            <a:r>
              <a:rPr lang="en-US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DropBox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, iTunes, </a:t>
            </a:r>
            <a:r>
              <a:rPr lang="en-US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Youtube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เป็นต้น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11582156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239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จบ</a:t>
            </a:r>
            <a:endParaRPr lang="th-TH" sz="239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67804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89212" y="1138518"/>
            <a:ext cx="8915400" cy="3777622"/>
          </a:xfrm>
        </p:spPr>
        <p:txBody>
          <a:bodyPr>
            <a:normAutofit/>
          </a:bodyPr>
          <a:lstStyle/>
          <a:p>
            <a:pPr lvl="1"/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ดิจิตอลคอมพิวเตอร์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(Digital Computer)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 ไมโครคอมพิวเตอร์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(Microcomputer)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คอมพิวเตอร์ส่วน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บุคคล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(PC : Personal Computer)</a:t>
            </a: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487" y="3430740"/>
            <a:ext cx="3829050" cy="1276350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5871848" y="5350263"/>
            <a:ext cx="1712328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สัญญาณดิจิตอล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29829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95082" y="802341"/>
            <a:ext cx="8915400" cy="3777622"/>
          </a:xfrm>
        </p:spPr>
        <p:txBody>
          <a:bodyPr>
            <a:normAutofit/>
          </a:bodyPr>
          <a:lstStyle/>
          <a:p>
            <a:pPr lvl="1"/>
            <a:r>
              <a:rPr lang="th-TH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ไฮบริด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คอมพิวเตอร์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(Hybrid Computer</a:t>
            </a: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)</a:t>
            </a:r>
            <a:r>
              <a:rPr lang="th-TH" dirty="0"/>
              <a:t>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คือ เครื่องคอมพิวเตอร์ที่นำลักษณะการทำงาน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ของ</a:t>
            </a:r>
            <a:r>
              <a:rPr lang="th-TH" sz="40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อนาล็อก</a:t>
            </a:r>
            <a:r>
              <a:rPr lang="th-TH" sz="4000" dirty="0">
                <a:latin typeface="AngsanaUPC" panose="02020603050405020304" pitchFamily="18" charset="-34"/>
                <a:cs typeface="AngsanaUPC" panose="02020603050405020304" pitchFamily="18" charset="-34"/>
              </a:rPr>
              <a:t>คอมพิวเตอร์และดิจิตอลคอมพิวเตอร์มาผสมกัน </a:t>
            </a:r>
            <a:endParaRPr lang="th-TH" sz="7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1"/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1986" name="Picture 2" descr="https://namsehun80.files.wordpress.com/2015/02/hj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382" y="2864227"/>
            <a:ext cx="4556311" cy="343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0877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4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องค์ประกอบของคอมพิวเตอร์</a:t>
            </a:r>
            <a:r>
              <a:rPr lang="en-US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/>
            </a:r>
            <a:br>
              <a:rPr lang="en-US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endParaRPr lang="th-TH" sz="48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ฮาร์ดแวร์ 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(Hardware)</a:t>
            </a:r>
          </a:p>
          <a:p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ซอฟต์แวร์ 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(Software)</a:t>
            </a:r>
          </a:p>
          <a:p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บุคลากรทางคอมพิวเตอร์ 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(People wares)</a:t>
            </a:r>
          </a:p>
          <a:p>
            <a:r>
              <a:rPr lang="th-TH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ข้อมูลสารสนเทศ </a:t>
            </a:r>
            <a:r>
              <a:rPr lang="en-US" sz="5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(Data Information)</a:t>
            </a:r>
          </a:p>
          <a:p>
            <a:endParaRPr lang="th-TH" sz="5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0145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การใช้คอมพิวเตอร์ในด้านต่าง ๆ </a:t>
            </a:r>
            <a:br>
              <a:rPr lang="th-TH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การใช้คอมพิวเตอร์ในสถานศึกษา</a:t>
            </a: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การใช้คอมพิวเตอร์ในโรงพยาบาล</a:t>
            </a: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การใช้คอมพิวเตอร์ในงานคมนาคมและการสื่อสาร</a:t>
            </a: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การใช้คอมพิวเตอร์ในส่วนราชการ</a:t>
            </a: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02103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76910"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จุดประสงค์รายวิชา 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เพื่อให้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89212" y="2120153"/>
            <a:ext cx="8915400" cy="3777622"/>
          </a:xfrm>
        </p:spPr>
        <p:txBody>
          <a:bodyPr>
            <a:normAutofit/>
          </a:bodyPr>
          <a:lstStyle/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มีความรู้ความเข้าใจเกี่ยวกับหลักการทำงานและการใช้งานอุปกรณ์คอมพิวเตอร์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ประกอบ และบำรุงรักษาคอมพิวเตอร์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ตรวจสอบและแก้ปัญหาคอมพิวเตอร์ด้วยโปรแกรมอรรถประโยชน์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มีคุณธรรม จริยธรรม และค่านิยมที่ดีในการใช้คอมพิวเตอร์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101185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A53010"/>
              </a:buClr>
            </a:pPr>
            <a:r>
              <a:rPr lang="th-TH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การใช้คอมพิวเตอร์ในงานธนาคาร</a:t>
            </a:r>
          </a:p>
          <a:p>
            <a:pPr lvl="0">
              <a:buClr>
                <a:srgbClr val="A53010"/>
              </a:buClr>
            </a:pPr>
            <a:r>
              <a:rPr lang="th-TH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การใช้คอมพิวเตอร์ในงานวิศวกรรม</a:t>
            </a:r>
          </a:p>
          <a:p>
            <a:pPr lvl="0">
              <a:buClr>
                <a:srgbClr val="A53010"/>
              </a:buClr>
            </a:pPr>
            <a:r>
              <a:rPr lang="th-TH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การใช้คอมพิวเตอร์ในองค์กรธุรกิจ</a:t>
            </a:r>
          </a:p>
          <a:p>
            <a:pPr lvl="0">
              <a:buClr>
                <a:srgbClr val="A53010"/>
              </a:buClr>
            </a:pPr>
            <a:r>
              <a:rPr lang="th-TH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การใช้คอมพิวเตอร์ในงานสังคมศาสตร์</a:t>
            </a:r>
          </a:p>
          <a:p>
            <a:pPr lvl="0">
              <a:buClr>
                <a:srgbClr val="A53010"/>
              </a:buClr>
            </a:pPr>
            <a:r>
              <a:rPr lang="th-TH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การใช้คอมพิวเตอร์ในงานร้านค้าปลีก</a:t>
            </a:r>
          </a:p>
          <a:p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2803005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การ</a:t>
            </a:r>
            <a:r>
              <a:rPr lang="th-TH" b="1" dirty="0"/>
              <a:t>เปิดเครื่องคอมพิวเตอร์ที่ถูกต้อง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600200" y="1662953"/>
            <a:ext cx="9904412" cy="3777622"/>
          </a:xfrm>
        </p:spPr>
        <p:txBody>
          <a:bodyPr>
            <a:noAutofit/>
          </a:bodyPr>
          <a:lstStyle/>
          <a:p>
            <a:pPr lvl="0"/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ตรวจสอบ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ปลั๊กว่าเสียบถูกต้องเรียบร้อย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กด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สวิทช์ที่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จอภาพ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กด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สวิทช์ที่</a:t>
            </a:r>
            <a:r>
              <a:rPr lang="th-TH" sz="32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เคส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กรุณารอสักครู่ ที่จอภาพจะปรากฏข้อความเพื่อตรวจสอบระบบต่าง ๆ 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จะมีเสียงดัง 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1 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ครั้ง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จะปรากฏคำว่า 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“Windows” 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ที่หน้าจอ เป็นการเริ่มต้นการใช้เครื่อง  เพราะเครื่องคอมพิวเตอร์จะต้องเรียกโปรแกรมควบคุมเครื่องคอมพิวเตอร์ที่ชื่อว่า 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“Window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” ก่อน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/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จะปรากฏ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 Icon, Shortcut 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ที่</a:t>
            </a:r>
            <a:r>
              <a:rPr lang="th-TH" sz="32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เดสท็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อป เพื่อให้ผู้ใช้เลือกใช้งานได้สะดวก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349613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/>
              <a:t>การปิดเครื่องคอมพิวเตอร์</a:t>
            </a:r>
            <a:endParaRPr lang="th-TH" sz="44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คลิกที่ปุ่ม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Start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เลื่อนเมาส์ไปที่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Shut Down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OK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กรุณารอสักครู่ เครื่องคอมพิวเตอร์จะทำการปิดระบบต่าง ๆ ของเครื่องคอมพิวเตอร์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เครื่องจะดับ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ปิด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สวิทช์ที่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จอ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76514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หลักการใช้คอมพิวเตอร์ให้มีประสิทธิภาพ</a:t>
            </a:r>
            <a:r>
              <a:rPr lang="en-US" sz="24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/>
            </a:r>
            <a:br>
              <a:rPr lang="en-US" sz="24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93377" y="1905000"/>
            <a:ext cx="8915400" cy="3777622"/>
          </a:xfrm>
        </p:spPr>
        <p:txBody>
          <a:bodyPr>
            <a:noAutofit/>
          </a:bodyPr>
          <a:lstStyle/>
          <a:p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ปรับอุณหภูมิของห้องปฏิบัติการให้สบายไม่ร้อนหรือหนาว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จนเกินไป</a:t>
            </a:r>
          </a:p>
          <a:p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นั่งให้ห่างจากจอภาพประมาณ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 45–60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เซนติเมตร ขอบ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จอภาพอยู่ระดับ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สายตา</a:t>
            </a:r>
          </a:p>
          <a:p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เก้าอี้ที่นั่งพิมพ์คอมพิวเตอร์ควรปรับความสูง-</a:t>
            </a:r>
            <a:r>
              <a:rPr lang="th-TH" sz="32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ตํ่า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ได้เพื่อให้การนั่งพิมพ์อยู่ในท่าที่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สบาย</a:t>
            </a:r>
          </a:p>
          <a:p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วางข้อมือให้อยู่ในตำแหน่งที่เป็นธรรมชาติไม่ควรเอียงข้อมือไปทางซ้ายหรือ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ทางขวา</a:t>
            </a:r>
          </a:p>
          <a:p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ยกแป้นที่อยู่ข้างใต้แป้นคีย์บอร์ดขึ้นเพื่อความสะดวกสบายในการ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พิมพ์</a:t>
            </a: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769771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วางคีย์บอร์ดและเมาส์อยู่ในระดับ</a:t>
            </a:r>
            <a:r>
              <a:rPr lang="th-TH" sz="3200" dirty="0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เดียวกัน</a:t>
            </a:r>
          </a:p>
          <a:p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เลือกใช้คีย์บอร์ดและเมาส์ที่มีคุณภาพ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ดี</a:t>
            </a:r>
          </a:p>
          <a:p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หมั่นเอาใจใส่ในการรักษาความสะอาดของเครื่อง</a:t>
            </a:r>
            <a:r>
              <a:rPr lang="th-TH" sz="32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คอมพิวเตอร์สมํ่า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เสมออย่างน้อยสัปดาห์ละ 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1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ครั้ง</a:t>
            </a:r>
          </a:p>
          <a:p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ปรับค่าความสว่างของจอภาพ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 (Brightness) 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และความคมชัด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 (Contrast) 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ให้พอเหมาะ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พอดี</a:t>
            </a:r>
          </a:p>
          <a:p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เมื่อมีอาการเมื่อยล้าสายตาควรมองไปยังที่ที่อยู่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ไกลๆ เพื่อ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พักสายตาและหาทัศนียภาพที่สบาย</a:t>
            </a:r>
          </a:p>
        </p:txBody>
      </p:sp>
    </p:spTree>
    <p:extLst>
      <p:ext uri="{BB962C8B-B14F-4D97-AF65-F5344CB8AC3E}">
        <p14:creationId xmlns:p14="http://schemas.microsoft.com/office/powerpoint/2010/main" val="15880250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>
              <a:spcBef>
                <a:spcPts val="1000"/>
              </a:spcBef>
            </a:pPr>
            <a:r>
              <a:rPr lang="th-TH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2  </a:t>
            </a:r>
            <a:r>
              <a:rPr lang="th-TH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การทำงานของคอมพิวเตอร์และอุปกรณ์ต่อพ่วง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76910"/>
            <a:r>
              <a:rPr lang="th-TH" sz="4000" b="1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	 </a:t>
            </a:r>
            <a:r>
              <a:rPr lang="th-TH" sz="4000" dirty="0" smtClean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หลักการ</a:t>
            </a:r>
            <a:r>
              <a:rPr lang="th-TH" sz="40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ทำงานของ</a:t>
            </a:r>
            <a:r>
              <a:rPr lang="th-TH" sz="4000" dirty="0" smtClean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คอมพิวเตอร์</a:t>
            </a:r>
          </a:p>
          <a:p>
            <a:pPr marL="676910"/>
            <a:r>
              <a:rPr lang="th-TH" sz="4000" dirty="0" smtClean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   หน้าที่</a:t>
            </a:r>
            <a:r>
              <a:rPr lang="th-TH" sz="40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และหลักการทำงานของอุปกรณ์ต่อ</a:t>
            </a:r>
            <a:r>
              <a:rPr lang="th-TH" sz="4000" dirty="0" smtClean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พ่วง</a:t>
            </a:r>
            <a:endParaRPr lang="th-TH" sz="4000" dirty="0"/>
          </a:p>
        </p:txBody>
      </p:sp>
    </p:spTree>
    <p:extLst>
      <p:ext uri="{BB962C8B-B14F-4D97-AF65-F5344CB8AC3E}">
        <p14:creationId xmlns:p14="http://schemas.microsoft.com/office/powerpoint/2010/main" val="39856294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หลักการทำงานของคอมพิวเตอร์</a:t>
            </a:r>
            <a:endParaRPr lang="th-TH" dirty="0"/>
          </a:p>
        </p:txBody>
      </p:sp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2320271" y="1905000"/>
            <a:ext cx="8915400" cy="3777622"/>
          </a:xfrm>
        </p:spPr>
        <p:txBody>
          <a:bodyPr/>
          <a:lstStyle/>
          <a:p>
            <a:endParaRPr lang="th-TH" dirty="0"/>
          </a:p>
        </p:txBody>
      </p:sp>
      <p:pic>
        <p:nvPicPr>
          <p:cNvPr id="6" name="รูปภาพ 67" descr="คำอธิบาย: หลักการทำงานของอุปกรณ์คอมพิวเตอร์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343" y="2030507"/>
            <a:ext cx="7235682" cy="320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692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76910" lvl="0" indent="-342900">
              <a:spcBef>
                <a:spcPts val="1000"/>
              </a:spcBef>
            </a:pPr>
            <a:r>
              <a:rPr lang="th-TH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หน้าที่และหลักการทำงานของอุปกรณ์ต่อพ่วง</a:t>
            </a:r>
            <a:r>
              <a:rPr lang="th-TH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  <a:t/>
            </a:r>
            <a:br>
              <a:rPr lang="th-TH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Angsana New" panose="02020603050405020304" pitchFamily="18" charset="-34"/>
              <a:buAutoNum type="arabicPeriod"/>
            </a:pPr>
            <a:r>
              <a:rPr lang="th-TH" sz="28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แผงแป้นอักขระ </a:t>
            </a:r>
            <a:r>
              <a:rPr lang="en-US" sz="28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(Keyboard)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เป็นอุปกรณ์หลักที่ใช้ในการนำข้อมูลลงใน</a:t>
            </a:r>
            <a:r>
              <a:rPr lang="th-TH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เครื่องคอมพิวเตอร์ 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ลักษณะเป็นแป้นตัวอักษรเหมือนแป้นเครื่องพิมพ์ดีดเป็นอุปกรณ์นำข้อมูลเข้าพื้นฐานที่ต้องใช้ในเครื่องคอมพิวเตอร์ทุกเครื่องคีย์บอร์ดจะมีแป้นตัวเลขแยกไว้ต่างหาก </a:t>
            </a:r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551" y="4211114"/>
            <a:ext cx="5731510" cy="212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6402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95082" y="708212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2. </a:t>
            </a:r>
            <a:r>
              <a:rPr lang="th-TH" sz="28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เมาส์ </a:t>
            </a:r>
            <a:r>
              <a:rPr lang="en-US" sz="28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(Mouse) 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คือ อุปกรณ์ที่ทำหน้าที่ป้อนข้อมูลอย่างหนึ่ง แต่ที่เห็นการ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ทำงานโดยทั่วไป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จะเป็นอุปกรณ์ที่ใช้ควบคุมลูกศรให้เคลื่อนที่ไปยังตำแหน่งต่าง ๆ บนจอภาพ เหมาะกับการใช้งานที่ต้องเลือก หรือ เลื่อนวัตถุต่าง ๆ บนจอคอมพิวเตอร์</a:t>
            </a:r>
            <a:endParaRPr lang="en-US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652" y="2896627"/>
            <a:ext cx="3535736" cy="254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089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75765" y="694765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3. </a:t>
            </a:r>
            <a:r>
              <a:rPr lang="th-TH" sz="28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แผ่น</a:t>
            </a:r>
            <a:r>
              <a:rPr lang="th-TH" sz="2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รองสัมผัส </a:t>
            </a:r>
            <a:r>
              <a:rPr lang="en-US" sz="2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(Touch pad)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 คือ แผ่นรองสัมผัส </a:t>
            </a:r>
            <a:r>
              <a:rPr lang="en-US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(Touch pad) 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คือ อุปกรณ์ที่มี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ลักษณะเป็น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แผ่นสี่เหลี่ยมบาง ๆ ติดตั้งไว้อยู่ในคอมพิวเตอร์แบบพกพาเพื่อใช้ทำงานแทนเมาส์ เมื่อกดสัมผัสหรือใช้นิ้วลากผ่านบริเวณดังกล่าวก็สามารถทำงานแทนกันได้ ส่วนมากจะติดตั้งไว้บริเวณด้านล่างของแป้นพิมพ์</a:t>
            </a:r>
          </a:p>
        </p:txBody>
      </p:sp>
      <p:pic>
        <p:nvPicPr>
          <p:cNvPr id="2051" name="Picture 428" descr="คำอธิบาย: https://encrypted-tbn0.gstatic.com/images?q=tbn:ANd9GcTDB94sbVOcLbfZqlGF-ubdWtI9_tUqe6pHvLUnKHW0ynoWtWx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567" y="3138658"/>
            <a:ext cx="3660453" cy="2667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8541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76910"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สมรรถนะรายวิชา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แสดงความรู้เกี่ยวกับหลักการทำงานของคอมพิวเตอร์และอุปกรณ์ต่อพ่วง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ประกอบเครื่องคอมพิวเตอร์และติดตั้งโปรแกรมตามลักษณะงาน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บำรุงรักษาอุปกรณ์ และแก้ปัญหาคอมพิวเตอร์โดยใช้โปรแกรมอรรถประโยชน์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33640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49746" y="815788"/>
            <a:ext cx="8915400" cy="3777622"/>
          </a:xfrm>
        </p:spPr>
        <p:txBody>
          <a:bodyPr>
            <a:normAutofit/>
          </a:bodyPr>
          <a:lstStyle/>
          <a:p>
            <a:pPr marL="334010" indent="0">
              <a:buNone/>
            </a:pPr>
            <a:r>
              <a:rPr lang="en-US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4. </a:t>
            </a:r>
            <a:r>
              <a:rPr lang="th-TH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ก้าน</a:t>
            </a:r>
            <a:r>
              <a:rPr lang="th-TH" sz="28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ควบคุม </a:t>
            </a:r>
            <a:r>
              <a:rPr lang="en-US" sz="28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(Joy Stick)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คือ อุปกรณ์ที่มีลักษณะเป็นคันโยก มีปุ่มบังคับที่ด้ามคันโยก </a:t>
            </a:r>
            <a:r>
              <a:rPr lang="th-TH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เพื่อการ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ควบคุมตำแหน่งบนจอคอมพิวเตอร์ </a:t>
            </a:r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079" name="รูปภาพ 6" descr="คำอธิบาย: Joysti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387" y="2828646"/>
            <a:ext cx="2778779" cy="258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93962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95082" y="740588"/>
            <a:ext cx="8915400" cy="377762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40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5. </a:t>
            </a:r>
            <a:r>
              <a:rPr lang="th-TH" sz="40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ลูก</a:t>
            </a:r>
            <a:r>
              <a:rPr lang="th-TH" sz="40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กลมควบคุม (</a:t>
            </a:r>
            <a:r>
              <a:rPr lang="en-US" sz="40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Trackball</a:t>
            </a:r>
            <a:r>
              <a:rPr lang="en-US" sz="40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)</a:t>
            </a:r>
            <a:r>
              <a:rPr lang="th-TH" sz="40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คือ 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อุปกรณ์ที่ใช้นำเข้าข้อมูล ลักษณะการทำงานคล้ายเมาส์ 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แต่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เอาลูกบอลมาวางอยู่ด้านบน นิยมใช้กับคอมพิวเตอร์</a:t>
            </a:r>
            <a:r>
              <a:rPr lang="th-TH" sz="40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โน้ตบุ๊ค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648" y="3360923"/>
            <a:ext cx="2788864" cy="236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4220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89212" y="856130"/>
            <a:ext cx="8915400" cy="377762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40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6. </a:t>
            </a:r>
            <a:r>
              <a:rPr lang="th-TH" sz="40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แท่ง</a:t>
            </a:r>
            <a:r>
              <a:rPr lang="th-TH" sz="40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ชี้ควบคุม </a:t>
            </a:r>
            <a:r>
              <a:rPr lang="en-US" sz="40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(Track point)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อยู่ตรงกลางแป้นพิมพ์ ใช้นิ้วหัวแม่มือบังคับเพื่อเลื่อน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ตำแหน่งของ 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Pointer 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บนจอคอมพิวเตอร์ ลักษณะการทำงานคล้ายเมาส์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098" name="รูปภาพ 8" descr="คำอธิบาย: Trackpo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635" y="3162079"/>
            <a:ext cx="4368566" cy="305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07175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21977" y="735106"/>
            <a:ext cx="8915400" cy="377762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7. </a:t>
            </a:r>
            <a:r>
              <a:rPr lang="th-TH" sz="28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ปากกา</a:t>
            </a:r>
            <a:r>
              <a:rPr lang="th-TH" sz="28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แสง </a:t>
            </a:r>
            <a:r>
              <a:rPr lang="en-US" sz="28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(Light pen)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คือ อุปกรณ์รับข้อมูลชนิดหนึ่งที่มีเซลล์แบบ </a:t>
            </a:r>
            <a:r>
              <a:rPr lang="en-US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photoelectric 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</a:t>
            </a:r>
            <a:r>
              <a:rPr lang="th-TH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ความไว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ต่อแสง ทำงานคล้ายกับเมาส์ที่ใช้ในการติดต่อกับคอมพิวเตอร์ มีรูปร่างเหมือนปากกา และมีแสงอยู่ตอนปลาย มีสาย สามารถเชื่อมต่อกับคอมพิวเตอร์ได้ </a:t>
            </a:r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5122" name="รูปภาพ 15" descr="คำอธิบาย: lightp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339" y="2623917"/>
            <a:ext cx="3800754" cy="327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92048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95281" y="788894"/>
            <a:ext cx="8915400" cy="3325906"/>
          </a:xfrm>
        </p:spPr>
        <p:txBody>
          <a:bodyPr>
            <a:norm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sz="36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8. </a:t>
            </a:r>
            <a:r>
              <a:rPr lang="th-TH" sz="36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เครื่อง</a:t>
            </a:r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อ่านพิกัด </a:t>
            </a:r>
            <a:r>
              <a:rPr lang="en-US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(Digitizing tablet) </a:t>
            </a:r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เป็นอุปกรณ์รับข้อมูลที่มักจะใช้ในงาน </a:t>
            </a:r>
            <a:r>
              <a:rPr lang="en-US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CAD/CAM </a:t>
            </a:r>
            <a:r>
              <a:rPr lang="th-TH" sz="36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มีลักษณะ</a:t>
            </a:r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เป็นแผ่นสี่เหลี่ยมเท่ากับจอคอมพิวเตอร์ และมีอุปกรณ์ชี้ตำแหน่งคล้ายเมาส์วางบนแผ่นสี่เหลี่ยม เรียกว่า ทรานส์ดิวเซอร์ เมื่อเลื่อนตัวชี้ตำแหน่งไปบนกระดาน จะมีการส่งสัญญาณจากตะแกรงใต้แผ่นกระดานไปให้คอมพิวเตอร์</a:t>
            </a:r>
            <a:endParaRPr lang="th-TH" sz="54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6145" name="รูปภาพ 160" descr="คำอธิบาย: Digitizing.jpg"/>
          <p:cNvPicPr>
            <a:picLocks noChangeAspect="1" noChangeArrowheads="1"/>
          </p:cNvPicPr>
          <p:nvPr/>
        </p:nvPicPr>
        <p:blipFill>
          <a:blip r:embed="rId2">
            <a:lum bright="-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129" y="3603811"/>
            <a:ext cx="3859305" cy="2970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8728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629553" y="762000"/>
            <a:ext cx="8915400" cy="377762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9. </a:t>
            </a:r>
            <a:r>
              <a:rPr lang="th-TH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หน้าจอ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สัมผัส </a:t>
            </a:r>
            <a:r>
              <a:rPr lang="en-US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(Touch Screen) 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คือ การใช้หน้าจอคอมพิวเตอร์เป็นอุปกรณ์นำเข้าข้อมูล </a:t>
            </a:r>
            <a:r>
              <a:rPr lang="th-TH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ซึ่งจะ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ใช้แรงกด ผู้ใช้โต้ตอบกับคอมพิวเตอร์ด้วยการสัมผัสภาพหรือคำบนหน้าจอ</a:t>
            </a:r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7170" name="รูปภาพ 16" descr="คำอธิบาย: Touchscre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868" y="2650810"/>
            <a:ext cx="3678415" cy="2781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36693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41294" y="762000"/>
            <a:ext cx="8915400" cy="3777622"/>
          </a:xfrm>
        </p:spPr>
        <p:txBody>
          <a:bodyPr>
            <a:normAutofit/>
          </a:bodyPr>
          <a:lstStyle/>
          <a:p>
            <a:pPr marL="334010" indent="0">
              <a:buNone/>
            </a:pPr>
            <a:r>
              <a:rPr lang="en-US" sz="40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10. </a:t>
            </a:r>
            <a:r>
              <a:rPr lang="th-TH" sz="40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เครื่อง</a:t>
            </a:r>
            <a:r>
              <a:rPr lang="th-TH" sz="40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อ่านบาร์โค้ด </a:t>
            </a:r>
            <a:r>
              <a:rPr lang="en-US" sz="40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(Bar Code </a:t>
            </a:r>
            <a:r>
              <a:rPr lang="en-US" sz="4000" b="1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Reader) 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รหัส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แถบ 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(Bar code) 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คือ แถบเส้นดำยาวที่พิมพ์เรียงเป็นแถวบนตัวภาชนะสำหรับ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บรรจุสินค้า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ที่วางขายตามซูเปอร์มาร์เก็ต การใช้รหัสแถบบวกกับเครื่องอ่านรหัสแถบทำให้เกิดความสะดวกรวดเร็ว และมีความแม่นยำในการทำงาน</a:t>
            </a:r>
            <a:r>
              <a:rPr lang="th-TH" sz="40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ได้มาก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8194" name="รูปภาพ 17" descr="คำอธิบาย: BarCo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223" y="3966403"/>
            <a:ext cx="2200554" cy="24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รูปภาพ 11" descr="คำอธิบาย: Barcod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994" y="4250182"/>
            <a:ext cx="2402260" cy="186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7912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>
              <a:spcBef>
                <a:spcPts val="1000"/>
              </a:spcBef>
            </a:pPr>
            <a:r>
              <a:rPr lang="th-TH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3  </a:t>
            </a:r>
            <a:r>
              <a:rPr lang="th-TH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การประกอบเครื่องคอมพิวเตอร์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sz="44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เลือกอุปกรณ์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คอมพิวเตอร์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อุปกรณ์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ที่ใช้ในการประกอบเครื่อง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คอมพิวเตอร์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ข้อควรพิจารณาในการประกอบเครื่องคอมพิวเตอร์ด้วย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ตนเอง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	             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ข้อดี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และข้อเสียของการประกอบเครื่องด้วย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ตนเอง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ขั้นตอน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การประกอบเครื่อง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คอมพิวเตอร์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665582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การเลือกอุปกรณ์คอมพิวเตอร์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th-TH" dirty="0" smtClean="0"/>
              <a:t>การเลือกซื้อ</a:t>
            </a:r>
            <a:r>
              <a:rPr lang="th-TH" dirty="0" err="1" smtClean="0"/>
              <a:t>เคส</a:t>
            </a:r>
            <a:r>
              <a:rPr lang="th-TH" dirty="0" smtClean="0"/>
              <a:t> </a:t>
            </a:r>
            <a:r>
              <a:rPr lang="en-US" dirty="0" smtClean="0"/>
              <a:t>(Case)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Font typeface="+mj-lt"/>
              <a:buAutoNum type="arabicPeriod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มีความแข็งแรง ทนทาน 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ตัวเคส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ไม่บิดงอง่าย ทดลอง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นำเค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สวางลงบนพื้นที่ราบเรียบ ถ้าโยก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เยก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ได้แสดงว่า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ตัวเคส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อาจมีการบิดงอ จะมีผลกับการติดตั้งเมนบอร์ด อาจทำให้เมนบอร์ดบิดงอ และเกิดความเสียหายกับอุปกรณ์บนเมนบอร์ดได้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เปิดด้านข้างได้ เพื่อความสะดวกในการติดตั้งอุปกรณ์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ทำจากวัสดุที่ไม่เป็นสื่อนำ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ไฟฟ้า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236460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89211" y="2133600"/>
            <a:ext cx="9055941" cy="3777622"/>
          </a:xfrm>
        </p:spPr>
        <p:txBody>
          <a:bodyPr>
            <a:normAutofit/>
          </a:bodyPr>
          <a:lstStyle/>
          <a:p>
            <a:pPr marL="514350" indent="-514350">
              <a:buClr>
                <a:srgbClr val="A53010"/>
              </a:buClr>
              <a:buFont typeface="+mj-lt"/>
              <a:buAutoNum type="arabicPeriod" startAt="4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ขอบ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ไม่แหลมคม เพราะถ้าของ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แหลมคมจะบาดมือเวลาถอดหรือใส่อุปกรณ์ต่าง ๆ </a:t>
            </a:r>
            <a:endParaRPr lang="en-US" sz="32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14350" lvl="0" indent="-514350">
              <a:buClr>
                <a:srgbClr val="A53010"/>
              </a:buClr>
              <a:buFont typeface="+mj-lt"/>
              <a:buAutoNum type="arabicPeriod" startAt="4"/>
            </a:pPr>
            <a:r>
              <a:rPr lang="th-TH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ขนาดใหญ่เพียงพอกับการติดตั้งอุปกรณ์และมีพื้นที่ว่างพอที่จะระบายความร้อนภายในได้เป็นอย่างดี โดยเฉพาะการทำงานในห้องที่ไม่ได้ติดตั้งเครื่องปรับอากาศ ฮาร์ดดิสก์ </a:t>
            </a: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 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ลูก อาจมีอุณหภูมิสะสมถึง </a:t>
            </a: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70 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องศา และถ้าต้องการติดตั้งอุปกรณ์</a:t>
            </a:r>
            <a:r>
              <a:rPr lang="th-TH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ภายในเคสมาก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ควรมอง</a:t>
            </a:r>
            <a:r>
              <a:rPr lang="th-TH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หาเคส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ขนาดใหญ่ หรือที่เรียกว่า </a:t>
            </a:r>
            <a:r>
              <a:rPr lang="th-TH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แบบตั้งขนาดใหญ่ </a:t>
            </a: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(Full Size Tower)</a:t>
            </a:r>
            <a:endParaRPr lang="en-US" sz="2000" dirty="0">
              <a:solidFill>
                <a:prstClr val="black">
                  <a:lumMod val="75000"/>
                  <a:lumOff val="25000"/>
                </a:prstClr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475508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76910"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คำอธิบายรายวิชา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676910"/>
            <a:r>
              <a:rPr lang="th-TH" sz="40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	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ศึกษาและปฏิบัติเกี่ยวกับหลักการทำงานของอุปกรณ์คอมพิวเตอร์และอุปกรณ์ต่อพ่วง ประกอบเครื่องคอมพิวเตอร์และติดตั้งโปรแกรมตามลักษณะงาน การบำรุงรักษาอุปกรณ์คอมพิวเตอร์ ตรวจและกำจัด</a:t>
            </a:r>
            <a:r>
              <a:rPr lang="th-TH" sz="40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ไวรัส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แก้ปัญหาคอมพิวเตอร์ด้วยโปรแกรมอรรถประโยชน์ สำรองและป้องกันความเสียหายของข้อมูล การกู้คืนข้อมูล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676910"/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401948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A53010"/>
              </a:buClr>
              <a:buFont typeface="+mj-lt"/>
              <a:buAutoNum type="arabicPeriod" startAt="6"/>
            </a:pP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ต้องระบายความร้อนได้ดี ถ้าความร้อนภายใน</a:t>
            </a:r>
            <a:r>
              <a:rPr lang="th-TH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สูงจะทำให้อุปกรณ์ต่าง ๆ </a:t>
            </a:r>
            <a:r>
              <a:rPr lang="th-TH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ในเค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สมีอุณหภูมิสูงตามไปด้วย เพราะไม่สามารถถ่ายเทความร้อนออกไปภายนอก</a:t>
            </a:r>
            <a:r>
              <a:rPr lang="th-TH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 </a:t>
            </a:r>
            <a:r>
              <a:rPr lang="th-TH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ที่ดีควรจะมีการไหลเวียนของอากาศได้อย่างสะดวก พิจารณาดูว่าสามารถติดตั้งพัดลมเพิ่มเติมได้หรือไม่</a:t>
            </a:r>
            <a:endParaRPr lang="en-US" sz="2000" dirty="0">
              <a:solidFill>
                <a:prstClr val="black">
                  <a:lumMod val="75000"/>
                  <a:lumOff val="25000"/>
                </a:prstClr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6"/>
            </a:pPr>
            <a:r>
              <a:rPr lang="th-TH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ที่ทำด้วยเหล็กจะมีความคงทนมากกว่า</a:t>
            </a:r>
            <a:r>
              <a:rPr lang="th-TH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ที่ทำด้วยอะลูมิเนียม</a:t>
            </a:r>
            <a:endParaRPr lang="en-US" sz="2000" dirty="0">
              <a:solidFill>
                <a:prstClr val="black">
                  <a:lumMod val="75000"/>
                  <a:lumOff val="25000"/>
                </a:prstClr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6"/>
            </a:pPr>
            <a:r>
              <a:rPr lang="th-TH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แบบตั้ง </a:t>
            </a: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(Tower Case) 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เป็น</a:t>
            </a:r>
            <a:r>
              <a:rPr lang="th-TH" sz="3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ที่นิยมใช้กันในปัจจุบัน เพราะสะดวก มีรูปลักษณ์สวยงาม</a:t>
            </a:r>
            <a:endParaRPr lang="th-TH" sz="3200" dirty="0">
              <a:solidFill>
                <a:prstClr val="black">
                  <a:lumMod val="75000"/>
                  <a:lumOff val="25000"/>
                </a:prst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buFont typeface="+mj-lt"/>
              <a:buAutoNum type="arabicPeriod" startAt="6"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521576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การเลือกซื้อเมนบอร์ด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65149" y="1483895"/>
            <a:ext cx="8915400" cy="3777622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ยี่ห้อ 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ปัจจุบันมีผู้ผลิตเมนบอร์ดมากมายหลายยี่ห้อ บางยี่ห้ออาจมีราคาถูก แต่ไม่มีคุณภาพ ผู้ซื้อหรือผู้ประกอบเครื่องควรคำนึงถึงประสิทธิภาพของเมนบอร์ดเป็นสำคัญ รวมถึงความเสถียรของเมนบอร์ดด้วย (พจนานุกรมไทย มานิต มานิตเจริญ ให้ความหมายของ เสถียร : แข็งแรง มั่นคง) ปัจจุบัน บริษัทผู้ผลิตเมนบอร์ดจะรับประกันการทำงาน ไม่น้อยกว่า 3 ปี</a:t>
            </a:r>
          </a:p>
          <a:p>
            <a:pPr>
              <a:buFont typeface="+mj-lt"/>
              <a:buAutoNum type="arabicPeriod"/>
            </a:pPr>
            <a:r>
              <a:rPr lang="th-TH" sz="3200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ซ็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อก</a:t>
            </a:r>
            <a:r>
              <a:rPr lang="th-TH" sz="3200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เก็ต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หรือ </a:t>
            </a:r>
            <a:r>
              <a:rPr lang="th-TH" sz="3200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สลอต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ซีพียู  คือ ฐานรองเพื่อบรรจุซีพียูเข้ากับแผงวงจรหลัก (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Mainboard) 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ซอกเกตแต่ละรุ่นจะมีลักษณะเฉพาะออกแบบมาให้ใช้ซีพียูร่วมกัน ไม่สามารถ</a:t>
            </a:r>
            <a:r>
              <a:rPr lang="th-TH" sz="3200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นำซ็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อก</a:t>
            </a:r>
            <a:r>
              <a:rPr lang="th-TH" sz="3200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เก็ต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แบบหนึ่ง ไปใช้ร่วมกับซีพียูที่ออกแบบมาอีกแบบหนึ่งได้</a:t>
            </a:r>
          </a:p>
          <a:p>
            <a:pPr lvl="0">
              <a:buFont typeface="+mj-lt"/>
              <a:buAutoNum type="arabicPeriod"/>
            </a:pP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buFont typeface="+mj-lt"/>
              <a:buAutoNum type="arabicPeriod"/>
            </a:pP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514688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Clr>
                <a:srgbClr val="A53010"/>
              </a:buClr>
              <a:buFont typeface="+mj-lt"/>
              <a:buAutoNum type="arabicPeriod" startAt="3"/>
            </a:pPr>
            <a:r>
              <a:rPr lang="th-TH" sz="2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ชิป</a:t>
            </a:r>
            <a:r>
              <a:rPr lang="th-TH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เซต</a:t>
            </a:r>
            <a:r>
              <a:rPr lang="th-TH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ที่อยู่บนเมนบอร์ดสนับสนุนการทำงานในเรืองอะไรบ้าง เพราะ</a:t>
            </a:r>
            <a:r>
              <a:rPr lang="th-TH" sz="2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ชิป</a:t>
            </a:r>
            <a:r>
              <a:rPr lang="th-TH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เซต</a:t>
            </a:r>
            <a:r>
              <a:rPr lang="th-TH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จะเป็นตัวที่ระบุประสิทธิภาพการทำงานของเมนบอร์ด</a:t>
            </a:r>
          </a:p>
          <a:p>
            <a:pPr lvl="0">
              <a:buClr>
                <a:srgbClr val="A53010"/>
              </a:buClr>
              <a:buFont typeface="+mj-lt"/>
              <a:buAutoNum type="arabicPeriod" startAt="3"/>
            </a:pPr>
            <a:r>
              <a:rPr lang="th-TH" sz="28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สลอต</a:t>
            </a:r>
            <a:r>
              <a:rPr lang="th-TH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ต่าง ๆ  </a:t>
            </a:r>
            <a:r>
              <a:rPr lang="th-TH" sz="28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สลอต</a:t>
            </a:r>
            <a:r>
              <a:rPr lang="th-TH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(Slot) </a:t>
            </a:r>
            <a:r>
              <a:rPr lang="th-TH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คือ ช่องเสียบอุปกรณ์ในคอมพิวเตอร์ส่วนบุคคล ที่เตรียมไว้เพื่อให้เสียบแผงวงจร </a:t>
            </a:r>
            <a:r>
              <a:rPr 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(Card) </a:t>
            </a:r>
            <a:r>
              <a:rPr lang="th-TH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เพิ่มลงไปในเมนบอร์ด หรือเรียกอีกชื่อหนึ่งว่า </a:t>
            </a:r>
            <a:r>
              <a:rPr 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Expansion Slot </a:t>
            </a:r>
            <a:r>
              <a:rPr lang="th-TH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ซึ่งจะช่วยเพิ่มประสิทธิภาพการทำงานของเครื่องคอมพิวเตอร์ </a:t>
            </a:r>
          </a:p>
          <a:p>
            <a:pPr lvl="0">
              <a:buClr>
                <a:srgbClr val="A53010"/>
              </a:buClr>
              <a:buFont typeface="+mj-lt"/>
              <a:buAutoNum type="arabicPeriod" startAt="3"/>
            </a:pPr>
            <a:r>
              <a:rPr lang="th-TH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หน่วยความจำรอมไบออส </a:t>
            </a:r>
            <a:r>
              <a:rPr 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(BIOS : Basic Input Output System) </a:t>
            </a:r>
            <a:r>
              <a:rPr lang="th-TH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หรือ อาจเรียกว่า </a:t>
            </a:r>
            <a:r>
              <a:rPr 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CMOS (Complementary metal oxide semi-conductor)  </a:t>
            </a:r>
            <a:r>
              <a:rPr lang="th-TH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เป็น</a:t>
            </a:r>
            <a:r>
              <a:rPr lang="th-TH" sz="2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ชิป</a:t>
            </a:r>
            <a:r>
              <a:rPr lang="th-TH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หน่วยความจำหนึ่งที่ใช้เก็บข้อมูลและโปรแกรมที่มีขนาดเล็กซึ่งจำเป็นต่อ</a:t>
            </a:r>
            <a:r>
              <a:rPr lang="th-TH" sz="2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การบูตข</a:t>
            </a:r>
            <a:r>
              <a:rPr lang="th-TH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องระบบคอมพิวเตอร์</a:t>
            </a:r>
            <a:endParaRPr lang="en-US" sz="2800" dirty="0">
              <a:solidFill>
                <a:prstClr val="black">
                  <a:lumMod val="75000"/>
                  <a:lumOff val="25000"/>
                </a:prst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364326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การเลือกซื้อซีพียู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+mj-lt"/>
              <a:buAutoNum type="arabicPeriod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ราคาและประสิทธิภาพการใช้งานเป็นสิ่งสำคัญ เพราะยี่ห้อของซีพียูที่ต่างกัน ความเร็วในเมกะเฮิรตซ์ไม่เท่ากัน แต่อาจมีประสิทธิภาพการทำงานที่เท่ากันหรือใกล้เคียงกัน เพราะซีพียูแต่ละยี่ห้อมีโครงสร้างการทำงานภายในซีพียูแตกต่างกัน ทำให้ความเร็วในการทำงานแตกต่างกัน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ควรเลือกซื้อซีพียูที่มีหน่วยความจำแคชมาก ๆ เพราะสามารถลดปัญหาคอขวดอันเกิดจากความเร็วของหน่วยความจำหลักต่ำกว่าความเร็วของแคชมาก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57614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Clr>
                <a:srgbClr val="A53010"/>
              </a:buClr>
              <a:buFont typeface="+mj-lt"/>
              <a:buAutoNum type="arabicPeriod" startAt="3"/>
            </a:pP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อินเตอร์เฟส </a:t>
            </a: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(Interface) 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ของซีพียู </a:t>
            </a:r>
            <a:r>
              <a:rPr lang="th-TH" sz="32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สลอต</a:t>
            </a:r>
            <a:r>
              <a:rPr lang="th-TH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(Slot) 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ที่ใช้ในการติดตั้งหรือถอดซีพียูออกจากเมนบอร์ด </a:t>
            </a:r>
            <a:r>
              <a:rPr lang="th-TH" sz="32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สลอต</a:t>
            </a: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นี้จะติดตั้งมากับเมนบอร์ดและมีหลายแบบ แต่ละแบบจะต้องใช้ซีพียูถูกต้องและตรงกัน</a:t>
            </a:r>
            <a:endParaRPr lang="en-US" sz="2000" dirty="0">
              <a:solidFill>
                <a:prstClr val="black">
                  <a:lumMod val="75000"/>
                  <a:lumOff val="25000"/>
                </a:prstClr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3"/>
            </a:pP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ควรพิจารณาว่าจะนำคอมพิวเตอร์ไปใช้ทำงานอะไร แล้วจึงกำหนดว่าจะใช้ซีพียูชนิดใด ความเร็วเท่าไรจึงจะเหมาะสมกับการประมวลมากที่สุด ถ้าซื้อซีพียูประสิทธิภาพสูงมาใช้ แต่กลับนำมาใช้งานพื้นฐานธรรมดาก็จะเป็นการสิ้นเปลืองโดยเปล่าประโยชน์</a:t>
            </a:r>
            <a:endParaRPr lang="en-US" sz="2000" dirty="0">
              <a:solidFill>
                <a:prstClr val="black">
                  <a:lumMod val="75000"/>
                  <a:lumOff val="25000"/>
                </a:prstClr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Clr>
                <a:srgbClr val="A53010"/>
              </a:buClr>
              <a:buFont typeface="+mj-lt"/>
              <a:buAutoNum type="arabicPeriod" startAt="3"/>
            </a:pPr>
            <a:r>
              <a:rPr lang="th-TH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พัดลมระบายความร้อนของ</a:t>
            </a: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CPU </a:t>
            </a:r>
            <a:endParaRPr lang="en-US" sz="2000" dirty="0">
              <a:solidFill>
                <a:prstClr val="black">
                  <a:lumMod val="75000"/>
                  <a:lumOff val="25000"/>
                </a:prstClr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697878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การเลือกซื้อแรม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ควรเลือกซื้อแรมที่ใช้ระยะเวลาในการเข้าหน่วยความจำน้อย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ความเร็วในการทำงานของแรม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017644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การเลือกซีดีรอม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ความเร็ว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48-50X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หน่วยความจำ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128-256 KB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เลือกไดร์ฟชนิดดีวีดีรอม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(DVD-ROM)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ที่สามารถอ่านแผ่นซีดี</a:t>
            </a:r>
            <a:r>
              <a:rPr lang="th-TH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อาร์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ได้ด้วย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ซีดีรอมไดร์ฟที่นิยม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 ได้แก่ </a:t>
            </a:r>
            <a:r>
              <a:rPr lang="en-US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Aopen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, Asus, CTX, LG, Phillip, Pioneer, Sony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ฯลฯ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277804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อุปกรณ์ที่ใช้ในการประกอบเครื่องคอมพิวเตอร์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89212" y="1783977"/>
            <a:ext cx="8915400" cy="3777622"/>
          </a:xfrm>
        </p:spPr>
        <p:txBody>
          <a:bodyPr>
            <a:noAutofit/>
          </a:bodyPr>
          <a:lstStyle/>
          <a:p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ไขควงสี่แฉก กล่องสำหรับใส่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นอต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คู่มือเมนบอร์ด คีมปากจิ้งจก คีม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ตัด </a:t>
            </a:r>
            <a:endParaRPr lang="en-US" sz="32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เข็มขัดรัดสายไฟและสายสัญญาณต่าง ๆ </a:t>
            </a:r>
          </a:p>
          <a:p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ซิ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ลิโคลน 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(Silicone)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คือ สารประกอบที่มีความหลากหลายในรูปร่างและการใช้งาน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โดยทั่วไปจะ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ใช้กับงานที่ต้านทานความร้อน และงานที่ใช้เป็นวัสดุยืดหยุ่น</a:t>
            </a: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2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คัตเตอร์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 (Cutter) 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อุปกรณ์ที่ใช้ตัด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สายไฟ</a:t>
            </a:r>
          </a:p>
          <a:p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บัตรเติมเงิน (พลาสติก)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  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อุปกรณ์ใช้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ปาดซิลิโคลน</a:t>
            </a:r>
            <a:endParaRPr lang="th-TH" sz="32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จัดเตรียมฮาร์ดแวร์ต่าง ๆ</a:t>
            </a:r>
            <a:endParaRPr lang="th-TH" sz="32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en-US" sz="32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3831604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ข้อควรพิจารณาในการประกอบเครื่องคอมพิวเตอร์ด้วยตนเอง	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849624" y="1783977"/>
            <a:ext cx="8915400" cy="3777622"/>
          </a:xfrm>
        </p:spPr>
        <p:txBody>
          <a:bodyPr>
            <a:noAutofit/>
          </a:bodyPr>
          <a:lstStyle/>
          <a:p>
            <a:pPr marL="1191260" indent="-514350">
              <a:buFont typeface="+mj-lt"/>
              <a:buAutoNum type="arabicPeriod"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งบประมาณ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1191260" indent="-514350">
              <a:buFont typeface="+mj-lt"/>
              <a:buAutoNum type="arabicPeriod"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ความ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ต้องการของตนเอง ว่าต้องการนำคอมพิวเตอร์ไปใช้งานอะไร เช่น ใช้งานเกี่ยวกับมัลติมีเดีย เช่น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ตัดต่อ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ภาพ 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แชต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กับเพื่อน เล่นเกม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1191260" indent="-514350">
              <a:buFont typeface="+mj-lt"/>
              <a:buAutoNum type="arabicPeriod"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เลือกใช้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ซีพียูที่เหมาะสมกับงาน ซีพียู หรือ ไมโครโปรเซสเซอร์เป็นอุปกรณ์ที่สำคัญ การเลือกซื้อซีพียูที่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1191260" indent="-514350">
              <a:buFont typeface="+mj-lt"/>
              <a:buAutoNum type="arabicPeriod"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เหมาะสม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จะทำให้เครื่องคอมพิวเตอร์ทำงานได้อย่างมีประสิทธิภาพ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1191260" indent="-514350">
              <a:buFont typeface="+mj-lt"/>
              <a:buAutoNum type="arabicPeriod"/>
            </a:pP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กราฟิกการ์ดที่เหมาะสมกับการใช้งาน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เช่น เล่น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เกม ดูภาพยนตร์ ชม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วีดีโอ</a:t>
            </a: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580783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ข้อดีของ</a:t>
            </a:r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การประกอบเครื่องด้วยตนเอง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92925" y="1770530"/>
            <a:ext cx="8915400" cy="3777622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มีความภาคภูมิใจ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สะสมประสบการณ์ด้านฮาร์ดแวร์ สามารถนำความรู้และประสบการณ์ไปประกอบธุรกิจร้านซ่อมคอมพิวเตอร์ ซึ่งเป็นอาชีพอิสระ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มั่นใจได้ว่า อุปกรณ์ที่ซื้อ</a:t>
            </a:r>
            <a:r>
              <a:rPr lang="th-TH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มาได้ส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เปกตามต้องการ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ในอนาคตต้องการจะอัพเกรดเครื่องคอมพิวเตอร์ สามารถทำได้ง่าย เพราะมีประสบการณ์แล้ว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0169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/>
              <a:t>เนื้อหาวิชา</a:t>
            </a:r>
            <a:endParaRPr lang="th-TH" sz="44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53117" y="2181727"/>
            <a:ext cx="8915400" cy="3777622"/>
          </a:xfrm>
        </p:spPr>
        <p:txBody>
          <a:bodyPr>
            <a:noAutofit/>
          </a:bodyPr>
          <a:lstStyle/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1 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ความรู้พื้นฐานเกี่ยวกับคอมพิวเตอร์</a:t>
            </a:r>
            <a:endParaRPr lang="en-US" sz="36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2 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การทำงานของคอมพิวเตอร์และอุปกรณ์ต่อพ่วง</a:t>
            </a:r>
            <a:endParaRPr lang="en-US" sz="36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3 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การประกอบเครื่องคอมพิวเตอร์</a:t>
            </a:r>
            <a:endParaRPr lang="en-US" sz="36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4 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การติดตั้งและถอดถอนโปรแกรม</a:t>
            </a:r>
            <a:endParaRPr lang="en-US" sz="36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5 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การบำรุงรักษาอุปกรณ์คอมพิวเตอร์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6 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โปรแกรม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อรรถประโยชน์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en-US" sz="36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en-US" sz="36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1280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ข้อเสียของ</a:t>
            </a:r>
            <a:r>
              <a:rPr lang="th-TH" dirty="0">
                <a:solidFill>
                  <a:prstClr val="black">
                    <a:lumMod val="85000"/>
                    <a:lumOff val="1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การประกอบเครื่องด้วยตนเอง</a:t>
            </a:r>
            <a:r>
              <a:rPr 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เทคนิคการประกอบเครื่องยังไม่ดีพอ เพราะขาดประสบการณ์ อุปกรณ์บางตัวใส่ไม่แน่น เก็บสายไฟไม่เรียบร้อย รกรุงรัง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บอร์ดหล่น ฮาร์ดดิสก์หล่น เปลี่ยนไม่ได้ 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เสียบสายไฟหรือใส่อุปกรณ์ผิด เกิดความเสียหาย เสียค่าใช้จ่าย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เสียเวลา 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238676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ขั้นตอนการประกอบเครื่องคอมพิวเตอร์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3010" name="Picture 1" descr="คำอธิบาย: C:\Users\Pannapa\Documents\เขียนตำราเรียน ศสว. ภาค 22556\ภาพประกอบเครื่อง\DSC024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868" y="1725984"/>
            <a:ext cx="3666285" cy="39595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961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75765" y="748553"/>
            <a:ext cx="8915400" cy="3777622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1. 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ขั้นแรกให้เตรียมอุปกรณ์ที่จำเป็นสำหรับการประกอบเครื่องคอมพิวเตอร์ เช่น ไขควงสี่แฉก ไขควงปากแบน คีมปากจิ้งจก กล่อง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ใส่น๊อต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คู่มือเมนบอร์ด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ที่ใช้ในการติดตั้ง </a:t>
            </a: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1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577" y="2918012"/>
            <a:ext cx="4767823" cy="21499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49708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62318" y="815789"/>
            <a:ext cx="8915400" cy="3777622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	2. 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เริ่มจากการติดตั้งซีพียูก่อน โดยง้าง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ขาล็</a:t>
            </a:r>
            <a:r>
              <a:rPr lang="th-TH" sz="3200" dirty="0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อกของ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ซ็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เก็ต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ขึ้น</a:t>
            </a: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7" name="รูปภาพ 6" descr="C:\Users\noomok\Desktop\ประกอบคอม\2408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091" y="2501153"/>
            <a:ext cx="3790297" cy="2263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30931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08530" y="833524"/>
            <a:ext cx="8915400" cy="3777622"/>
          </a:xfrm>
        </p:spPr>
        <p:txBody>
          <a:bodyPr>
            <a:normAutofit/>
          </a:bodyPr>
          <a:lstStyle/>
          <a:p>
            <a:pPr lvl="0"/>
            <a:r>
              <a:rPr lang="en-US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3. 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นำซีพียูมาใส่ลงไป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ในซ็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เก็ต</a:t>
            </a:r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endParaRPr lang="th-TH" sz="4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pic>
        <p:nvPicPr>
          <p:cNvPr id="5" name="รูปภาพ 4" descr="C:\Users\noomok\Desktop\ประกอบคอม\2408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37" y="2501154"/>
            <a:ext cx="3321275" cy="2325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313491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18115" y="802342"/>
            <a:ext cx="8915400" cy="3777622"/>
          </a:xfrm>
        </p:spPr>
        <p:txBody>
          <a:bodyPr>
            <a:normAutofit/>
          </a:bodyPr>
          <a:lstStyle/>
          <a:p>
            <a:pPr lvl="0"/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4. 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เมื่อวางซีพียู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ตรงล็</a:t>
            </a:r>
            <a:r>
              <a:rPr lang="th-TH" sz="3200" dirty="0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</a:t>
            </a:r>
            <a:r>
              <a:rPr lang="th-TH" sz="3200" dirty="0" err="1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กับซ็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เก็ต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แล้ว จากนั้นให้กด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ขาล็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อกลงไปเหมือนเดิม แล้วนำซิลิโคนมาทา</a:t>
            </a:r>
            <a:endParaRPr lang="th-TH" sz="4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58198" y="-1344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pic>
        <p:nvPicPr>
          <p:cNvPr id="5" name="รูปภาพ 4" descr="C:\Users\noomok\Desktop\ประกอบคอม\2408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940599" y="2267027"/>
            <a:ext cx="2407062" cy="3520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4920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08530" y="768346"/>
            <a:ext cx="8915400" cy="3777622"/>
          </a:xfrm>
        </p:spPr>
        <p:txBody>
          <a:bodyPr>
            <a:normAutofit/>
          </a:bodyPr>
          <a:lstStyle/>
          <a:p>
            <a:pPr indent="457200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5. 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ทำการเกลี่ยซิลิโคนให้ทั่ว ซีพียู พร้อมกับทำ</a:t>
            </a:r>
            <a:r>
              <a:rPr lang="th-TH" sz="28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การล็อก</a:t>
            </a:r>
            <a:r>
              <a:rPr lang="th-TH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ซีพียูเข้ากับ </a:t>
            </a:r>
            <a:r>
              <a:rPr lang="th-TH" sz="28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ซ็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</a:t>
            </a:r>
            <a:r>
              <a:rPr lang="th-TH" sz="28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เก็ต</a:t>
            </a:r>
            <a:endParaRPr lang="en-US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C:\Users\noomok\Desktop\ประกอบคอม\2408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334366" y="2443244"/>
            <a:ext cx="2358596" cy="3136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40068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68189" y="769299"/>
            <a:ext cx="8915400" cy="3777622"/>
          </a:xfrm>
        </p:spPr>
        <p:txBody>
          <a:bodyPr>
            <a:normAutofit/>
          </a:bodyPr>
          <a:lstStyle/>
          <a:p>
            <a:pPr indent="457200" algn="thaiDist"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6. 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ติดตั้ง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ฮีทซิงค์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และพัดลมลงไปบนซีพียู </a:t>
            </a:r>
            <a:r>
              <a:rPr lang="th-TH" sz="3200" dirty="0" err="1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ติดล็</a:t>
            </a:r>
            <a:r>
              <a:rPr lang="th-TH" sz="3200" dirty="0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อกให้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เรียบร้อย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และที่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สำคัญฮีทซิงค์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ของพัดลมจะต้องแนบสนิทกับซีพียู</a:t>
            </a:r>
            <a:endParaRPr lang="en-US" sz="32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C:\Users\noomok\Desktop\ประกอบคอม\2407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394" y="3639746"/>
            <a:ext cx="3466782" cy="2021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379176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14400" y="754377"/>
            <a:ext cx="8915400" cy="3777622"/>
          </a:xfrm>
        </p:spPr>
        <p:txBody>
          <a:bodyPr>
            <a:normAutofit/>
          </a:bodyPr>
          <a:lstStyle/>
          <a:p>
            <a:pPr indent="457200">
              <a:lnSpc>
                <a:spcPct val="115000"/>
              </a:lnSpc>
              <a:spcAft>
                <a:spcPts val="1000"/>
              </a:spcAft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7. ทำการ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ยึดฮีทซิงค์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กับซีพียูให้แน่น เพื่อการระบายความร้อนที่ดี</a:t>
            </a:r>
            <a:endParaRPr lang="en-US" sz="32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C:\Users\noomok\Desktop\ประกอบคอม\2407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399" y="2844894"/>
            <a:ext cx="3848586" cy="2708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84587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48871" y="754059"/>
            <a:ext cx="8915400" cy="3777622"/>
          </a:xfrm>
        </p:spPr>
        <p:txBody>
          <a:bodyPr>
            <a:normAutofit/>
          </a:bodyPr>
          <a:lstStyle/>
          <a:p>
            <a:pPr indent="457200"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8. 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เสียบสายไฟของพัดลมเข้ากับขั้ว </a:t>
            </a:r>
            <a:r>
              <a:rPr lang="en-US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CPU FAN 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โดยดูจากคู่มือเมนบอร์ด</a:t>
            </a:r>
            <a:endParaRPr lang="en-US" sz="32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C:\Users\noomok\Desktop\ประกอบคอม\2406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308" y="2642870"/>
            <a:ext cx="3477185" cy="2614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344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1  </a:t>
            </a:r>
            <a:r>
              <a:rPr lang="th-TH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ความรู้พื้นฐานเกี่ยวกับ</a:t>
            </a:r>
            <a:r>
              <a:rPr lang="th-TH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คอมพิวเตอร์</a:t>
            </a:r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89212" y="1379220"/>
            <a:ext cx="8915400" cy="3777622"/>
          </a:xfrm>
        </p:spPr>
        <p:txBody>
          <a:bodyPr>
            <a:noAutofit/>
          </a:bodyPr>
          <a:lstStyle/>
          <a:p>
            <a:pPr marL="676910"/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ความหมายและคุณลักษณะที่สำคัญของ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คอมพิวเตอร์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676910"/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ยุค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ของ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คอมพิวเตอร์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676910"/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ประเภท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ของ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คอมพิวเตอร์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676910"/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องค์ประกอบ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ของ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คอมพิวเตอร์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676910"/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ใช้คอมพิวเตอร์ในด้านต่าง ๆ </a:t>
            </a:r>
            <a:endParaRPr lang="th-TH" sz="40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676910"/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วิธี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เปิดและปิดเครื่อง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คอมพิวเตอร์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676910"/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หลักการ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ใช้คอมพิวเตอร์ให้มี</a:t>
            </a:r>
            <a:r>
              <a:rPr lang="th-TH" sz="40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ประสิทธิภาพ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1503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95083" y="735106"/>
            <a:ext cx="8915400" cy="3777622"/>
          </a:xfrm>
        </p:spPr>
        <p:txBody>
          <a:bodyPr>
            <a:noAutofit/>
          </a:bodyPr>
          <a:lstStyle/>
          <a:p>
            <a:pPr indent="457200" algn="thaiDist">
              <a:lnSpc>
                <a:spcPct val="115000"/>
              </a:lnSpc>
              <a:spcAft>
                <a:spcPts val="1000"/>
              </a:spcAft>
            </a:pPr>
            <a:r>
              <a:rPr lang="en-US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9.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นำ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แรมมาเสียบเข้า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กับซ็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เก็ต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แรมโดยให้ตรงกับร่องของ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ซ็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เก็ต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จากนั้นจึงกดลงไปจน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ด้านล็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อกทั้ง </a:t>
            </a:r>
            <a:r>
              <a:rPr lang="en-US" sz="3200" dirty="0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 </a:t>
            </a:r>
            <a:r>
              <a:rPr lang="th-TH" sz="3200" dirty="0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ด้าน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ดีดขึ้นมา (บางเมนบอร์ด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ตัวล็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อกทั้งสองด้านอาจไม่จำเป็นต้องดีดขึ้นมาก็ได้ให้ดูว่า</a:t>
            </a:r>
            <a:r>
              <a:rPr lang="th-TH" sz="3200" dirty="0" err="1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เข้าล็อก</a:t>
            </a:r>
            <a:r>
              <a:rPr lang="th-TH" sz="3200" dirty="0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ดีด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ขึ้นมาก็ได้ให้ดูว่า</a:t>
            </a:r>
            <a:r>
              <a:rPr lang="th-TH" sz="3200" dirty="0" err="1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เข้าล็อก</a:t>
            </a:r>
            <a:r>
              <a:rPr lang="th-TH" sz="3200" dirty="0" smtClean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กัน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ก็พอ)</a:t>
            </a:r>
            <a:endParaRPr lang="en-US" sz="32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C:\Users\noomok\Desktop\ประกอบคอม\2407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944" y="3319404"/>
            <a:ext cx="3692337" cy="2386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449986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68189" y="842683"/>
            <a:ext cx="8915400" cy="3777622"/>
          </a:xfrm>
        </p:spPr>
        <p:txBody>
          <a:bodyPr>
            <a:normAutofit/>
          </a:bodyPr>
          <a:lstStyle/>
          <a:p>
            <a:pPr lvl="0"/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10. 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นำเมนบอร์ดที่ได้ติดตั้งซีพียูและแรมวางลงไปบน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จากนั้น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ขันน็อตยึด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เมนบอร์ดเข้ากับ</a:t>
            </a:r>
            <a:r>
              <a:rPr lang="th-TH" sz="3200" dirty="0" err="1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ตัวเคส</a:t>
            </a:r>
            <a:r>
              <a:rPr lang="th-TH" sz="3200" dirty="0">
                <a:solidFill>
                  <a:srgbClr val="0000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ให้ครบทุกตัว</a:t>
            </a:r>
            <a:endParaRPr lang="th-TH" sz="4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5" name="รูปภาพ 4" descr="C:\Users\noomok\Desktop\ประกอบคอม\2408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86836" y="2568707"/>
            <a:ext cx="2833931" cy="3613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360239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75765" y="762000"/>
            <a:ext cx="8915400" cy="3777622"/>
          </a:xfrm>
        </p:spPr>
        <p:txBody>
          <a:bodyPr>
            <a:normAutofit/>
          </a:bodyPr>
          <a:lstStyle/>
          <a:p>
            <a:pPr indent="457200"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11.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ทำการติดตั้ง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Power Supply </a:t>
            </a:r>
          </a:p>
          <a:p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C:\Users\noomok\Desktop\ประกอบคอม\2407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314" y="2686057"/>
            <a:ext cx="3437685" cy="2477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76023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73288" y="812775"/>
            <a:ext cx="8915400" cy="3777622"/>
          </a:xfrm>
        </p:spPr>
        <p:txBody>
          <a:bodyPr>
            <a:normAutofit/>
          </a:bodyPr>
          <a:lstStyle/>
          <a:p>
            <a:pPr lvl="0"/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12. ติดตั้งสายสัญญาณต่างๆ โดยดูจากคู่มือเมนบอร์ด</a:t>
            </a:r>
            <a:endParaRPr lang="th-TH" sz="4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5" name="รูปภาพ 4" descr="C:\Users\noomok\Desktop\ประกอบคอม\2407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33490" y="1838960"/>
            <a:ext cx="2852049" cy="3770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78802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35424" y="802341"/>
            <a:ext cx="8915400" cy="3777622"/>
          </a:xfrm>
        </p:spPr>
        <p:txBody>
          <a:bodyPr>
            <a:normAutofit/>
          </a:bodyPr>
          <a:lstStyle/>
          <a:p>
            <a:pPr indent="457200">
              <a:lnSpc>
                <a:spcPct val="115000"/>
              </a:lnSpc>
              <a:spcAft>
                <a:spcPts val="1000"/>
              </a:spcAft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13. ติดตั้ง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DVD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เข้ากับ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ตัวเคส</a:t>
            </a:r>
            <a:endParaRPr lang="en-US" sz="32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C:\Users\noomok\Desktop\ประกอบคอม\2409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930" y="2596122"/>
            <a:ext cx="4067587" cy="2970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86434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21976" y="842683"/>
            <a:ext cx="8915400" cy="3777622"/>
          </a:xfrm>
        </p:spPr>
        <p:txBody>
          <a:bodyPr>
            <a:normAutofit/>
          </a:bodyPr>
          <a:lstStyle/>
          <a:p>
            <a:pPr indent="457200">
              <a:lnSpc>
                <a:spcPct val="115000"/>
              </a:lnSpc>
              <a:spcAft>
                <a:spcPts val="1000"/>
              </a:spcAft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14. เสียบสายสัญญาณและสายไฟเข้ากับตัว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DVD</a:t>
            </a:r>
          </a:p>
          <a:p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C:\Users\noomok\Desktop\ประกอบคอม\2409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602" y="2321903"/>
            <a:ext cx="3826809" cy="2895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7382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68189" y="788894"/>
            <a:ext cx="8915400" cy="3777622"/>
          </a:xfrm>
        </p:spPr>
        <p:txBody>
          <a:bodyPr>
            <a:normAutofit/>
          </a:bodyPr>
          <a:lstStyle/>
          <a:p>
            <a:pPr indent="457200"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15.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ติดตั้ง ฮาร์ดดิสก์ เข้ากับ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ตัวเคส</a:t>
            </a:r>
            <a:endParaRPr lang="en-US" sz="32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C:\Users\noomok\Desktop\ประกอบคอม\2409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213" y="2449105"/>
            <a:ext cx="4174752" cy="2983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968892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35423" y="829236"/>
            <a:ext cx="8915400" cy="3777622"/>
          </a:xfrm>
        </p:spPr>
        <p:txBody>
          <a:bodyPr>
            <a:normAutofit/>
          </a:bodyPr>
          <a:lstStyle/>
          <a:p>
            <a:pPr indent="457200"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16.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เสียบสายสัญญาณและสายไฟเข้ากับ ฮาร์ดดิสก์ </a:t>
            </a:r>
            <a:endParaRPr lang="en-US" sz="2000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pic>
        <p:nvPicPr>
          <p:cNvPr id="4" name="รูปภาพ 3" descr="C:\Users\noomok\Desktop\ประกอบคอม\2409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43" y="2401614"/>
            <a:ext cx="3800457" cy="2909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32458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374059" y="780930"/>
            <a:ext cx="8915400" cy="3777622"/>
          </a:xfrm>
        </p:spPr>
        <p:txBody>
          <a:bodyPr>
            <a:normAutofit/>
          </a:bodyPr>
          <a:lstStyle/>
          <a:p>
            <a:pPr indent="457200" algn="thaiDist">
              <a:lnSpc>
                <a:spcPct val="115000"/>
              </a:lnSpc>
              <a:spcAft>
                <a:spcPts val="1000"/>
              </a:spcAft>
            </a:pP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17. </a:t>
            </a:r>
            <a:r>
              <a:rPr lang="th-TH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เมื่อเสร็จเรียบร้อยแล้วให้เราลองสำรวจดู</a:t>
            </a:r>
            <a:r>
              <a:rPr lang="th-TH" sz="32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ว่ามีนอต</a:t>
            </a:r>
            <a:r>
              <a:rPr lang="th-TH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หรืออุปกรณ์อื่นๆ ตกค้างอยู่บนเมนบอร์ดหรือไม่ เพราะอาจทำให้เกิดกระแสไฟลัดวงจรจนเกิด</a:t>
            </a:r>
            <a:r>
              <a:rPr lang="th-TH" sz="32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ความเสียหาย</a:t>
            </a:r>
            <a:r>
              <a:rPr lang="th-TH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UPC" panose="02020603050405020304" pitchFamily="18" charset="-34"/>
              </a:rPr>
              <a:t>ต่อเมนบอร์ดและอุปกรณ์ต่างๆ บนเมนบอร์ดได้ นอกจากนี้ควรตรวจสอบ การติดตั้งทั้งหมดว่าเรียบร้อยดีแล้ว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4" name="รูปภาพ 3" descr="C:\Users\noomok\Desktop\ประกอบคอม\241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608" y="3477465"/>
            <a:ext cx="3358945" cy="2412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565524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ts val="1000"/>
              </a:spcBef>
            </a:pPr>
            <a:r>
              <a:rPr lang="th-TH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4  </a:t>
            </a:r>
            <a:r>
              <a:rPr lang="th-TH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การติดตั้งและถอดถอนโปรแกรม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89212" y="1622612"/>
            <a:ext cx="8915400" cy="3777622"/>
          </a:xfrm>
        </p:spPr>
        <p:txBody>
          <a:bodyPr>
            <a:noAutofit/>
          </a:bodyPr>
          <a:lstStyle/>
          <a:p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	  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ตรวจคุณสมบัติของเครื่อง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คอมพิวเตอร์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	 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คุณสมบัติของเครื่องคอมพิวเตอร์ที่จะติดตั้ง </a:t>
            </a:r>
            <a:r>
              <a:rPr lang="en-US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Windows 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7</a:t>
            </a: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วิธีทำแผ่น </a:t>
            </a:r>
            <a:r>
              <a:rPr lang="en-US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Windows 7 “System Recovery Disc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”</a:t>
            </a:r>
            <a:endParaRPr lang="th-TH" sz="36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 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การติดตั้งระบบปฏิบัติการ </a:t>
            </a:r>
            <a:r>
              <a:rPr lang="en-US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Windows 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7</a:t>
            </a:r>
          </a:p>
          <a:p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โปรแกรมที่ติดตั้งมาพร้อมกับ </a:t>
            </a:r>
            <a:r>
              <a:rPr lang="en-US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Windows 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7</a:t>
            </a:r>
            <a:endParaRPr lang="th-TH" sz="36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การถอดถอนโปรแกรมออกจาก </a:t>
            </a:r>
            <a:r>
              <a:rPr lang="en-US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Windows 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7</a:t>
            </a:r>
            <a:endParaRPr lang="th-TH" sz="36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การติดตั้ง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ไดร์ฟเวอร์</a:t>
            </a: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72886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76910" lvl="0" indent="-342900">
              <a:spcBef>
                <a:spcPts val="1000"/>
              </a:spcBef>
            </a:pPr>
            <a:r>
              <a:rPr lang="th-TH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ความหมายและคุณลักษณะที่สำคัญของคอมพิวเตอร์</a:t>
            </a:r>
            <a:r>
              <a:rPr 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/>
            </a:r>
            <a:br>
              <a:rPr 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	พจนานุกรม ฉบับราชบัณฑิตยสถาน พ.ศ. </a:t>
            </a:r>
            <a:r>
              <a:rPr lang="en-US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2554 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ให้ความหมายของคอมพิวเตอร์ไว้ว่า “</a:t>
            </a:r>
            <a:r>
              <a:rPr lang="th-TH" sz="36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เครื่องอิเล็กทรอนิกส์</a:t>
            </a: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แบบอัตโนมัติ ทำหน้าที่เหมือนสมองกล ใช้สำหรับแก้ปัญหาต่าง ๆ ทั้งที่ง่ายและซับซ้อน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None/>
            </a:pPr>
            <a:r>
              <a:rPr lang="th-TH" sz="3600" dirty="0">
                <a:latin typeface="AngsanaUPC" panose="02020603050405020304" pitchFamily="18" charset="-34"/>
                <a:cs typeface="AngsanaUPC" panose="02020603050405020304" pitchFamily="18" charset="-34"/>
              </a:rPr>
              <a:t>โดยวิธีทางคณิตศาสตร์”</a:t>
            </a:r>
            <a:endParaRPr lang="en-US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459082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การตรวจคุณสมบัติของเครื่องคอมพิวเตอร์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790918" y="1852834"/>
            <a:ext cx="8915400" cy="3777622"/>
          </a:xfrm>
        </p:spPr>
        <p:txBody>
          <a:bodyPr>
            <a:normAutofit/>
          </a:bodyPr>
          <a:lstStyle/>
          <a:p>
            <a:pPr lvl="1"/>
            <a:r>
              <a:rPr lang="th-TH" sz="44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อยู่ที่ </a:t>
            </a:r>
            <a:r>
              <a:rPr lang="en-US" sz="44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Desktop </a:t>
            </a:r>
            <a:endParaRPr lang="en-US" sz="32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0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339" y="2881062"/>
            <a:ext cx="6162518" cy="3089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114295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35423" y="869577"/>
            <a:ext cx="8915400" cy="3777622"/>
          </a:xfrm>
        </p:spPr>
        <p:txBody>
          <a:bodyPr>
            <a:normAutofit/>
          </a:bodyPr>
          <a:lstStyle/>
          <a:p>
            <a:pPr lvl="0"/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คลิกขวาที่ไอคอน  </a:t>
            </a:r>
            <a:r>
              <a:rPr lang="en-US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Computer   </a:t>
            </a:r>
            <a:endParaRPr lang="en-US" sz="48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07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152" y="2145564"/>
            <a:ext cx="2456236" cy="255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299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54742" y="896471"/>
            <a:ext cx="8915400" cy="3777622"/>
          </a:xfrm>
        </p:spPr>
        <p:txBody>
          <a:bodyPr>
            <a:normAutofit/>
          </a:bodyPr>
          <a:lstStyle/>
          <a:p>
            <a:pPr lvl="0"/>
            <a:r>
              <a:rPr lang="th-TH" sz="44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 </a:t>
            </a:r>
            <a:r>
              <a:rPr lang="en-US" sz="44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Properties </a:t>
            </a:r>
            <a:r>
              <a:rPr lang="th-TH" sz="44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จะปรากฏหน้าต่าง </a:t>
            </a:r>
            <a:r>
              <a:rPr lang="en-US" sz="44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System </a:t>
            </a:r>
            <a:r>
              <a:rPr lang="th-TH" sz="44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ดังภาพ</a:t>
            </a:r>
            <a:endParaRPr lang="en-US" sz="32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09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257425"/>
            <a:ext cx="5432612" cy="380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57200" y="4057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252355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คุณสมบัติของเครื่องคอมพิวเตอร์ที่จะติดตั้ง 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Windows 7</a:t>
            </a:r>
            <a:b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Font typeface="+mj-lt"/>
              <a:buAutoNum type="arabicPeriod"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CPU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ความเร็วขั้นต่ำ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 GHz (Gigahertz)  (32 bit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64 bit)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RAM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ไม่น้อยกว่า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 GB (Gigabyte)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มีพื้นที่ว่างใน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Hard disk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ไม่น้อยกว่า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16 GB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Graphic Card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มีหน่วยความจำขั้นต่ำ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128 MB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และควรสนับสนุน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DirectX9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Drive DVD-R/W (Read/Write) 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สำหรับการลง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7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ด้วยแผ่น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DVD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7482881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วิธีทำแผ่น 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Windows 7 “System Recovery Disc”</a:t>
            </a:r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เปิดใช้งาน </a:t>
            </a:r>
            <a:r>
              <a:rPr lang="en-US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7 </a:t>
            </a:r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ตามปกติ</a:t>
            </a:r>
            <a:endParaRPr lang="en-US" sz="24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ใส่แผ่น </a:t>
            </a:r>
            <a:r>
              <a:rPr lang="en-US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DVD </a:t>
            </a:r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ในช่อง </a:t>
            </a:r>
            <a:r>
              <a:rPr lang="en-US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DVD Writer</a:t>
            </a:r>
            <a:endParaRPr lang="en-US" sz="24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คลิกเมนู </a:t>
            </a:r>
            <a:r>
              <a:rPr lang="en-US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Start </a:t>
            </a:r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พิมพ์คำว่า </a:t>
            </a:r>
            <a:r>
              <a:rPr lang="en-US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“Backup” </a:t>
            </a:r>
            <a:r>
              <a:rPr lang="th-TH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ในช่อง </a:t>
            </a:r>
            <a:r>
              <a:rPr lang="en-US" sz="36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      </a:t>
            </a:r>
            <a:endParaRPr lang="en-US" sz="54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512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579" y="4410635"/>
            <a:ext cx="5964614" cy="126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90892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68189" y="842683"/>
            <a:ext cx="8915400" cy="3777622"/>
          </a:xfrm>
        </p:spPr>
        <p:txBody>
          <a:bodyPr>
            <a:normAutofit/>
          </a:bodyPr>
          <a:lstStyle/>
          <a:p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จะปรากฏหน้าต่าง</a:t>
            </a: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230" y="731686"/>
            <a:ext cx="3924300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2940424" y="5463226"/>
            <a:ext cx="6096000" cy="65864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คลิกหัวข้อ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Backup and </a:t>
            </a:r>
            <a:r>
              <a:rPr lang="en-US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Restore</a:t>
            </a:r>
            <a:endParaRPr lang="en-US" sz="2000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2359320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08529" y="762000"/>
            <a:ext cx="8915400" cy="3777622"/>
          </a:xfrm>
        </p:spPr>
        <p:txBody>
          <a:bodyPr>
            <a:normAutofit/>
          </a:bodyPr>
          <a:lstStyle/>
          <a:p>
            <a:pPr defTabSz="9144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</a:pPr>
            <a:r>
              <a:rPr lang="th-TH" sz="3200" dirty="0">
                <a:solidFill>
                  <a:prstClr val="black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จะปรากฏหน้าต่าง</a:t>
            </a:r>
            <a:r>
              <a:rPr lang="en-US" sz="3200" dirty="0">
                <a:solidFill>
                  <a:prstClr val="black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Backup and Restore </a:t>
            </a:r>
            <a:r>
              <a:rPr lang="th-TH" sz="3200" dirty="0">
                <a:solidFill>
                  <a:prstClr val="black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คือ การทำสำเนาตัวระบบปฏิบัติการเก็บไว้ </a:t>
            </a:r>
            <a:r>
              <a:rPr lang="en-US" sz="3200" dirty="0">
                <a:solidFill>
                  <a:prstClr val="black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(Backup) </a:t>
            </a:r>
            <a:r>
              <a:rPr lang="th-TH" sz="3200" dirty="0">
                <a:solidFill>
                  <a:prstClr val="black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และ เมื่อเกิดปัญหากับระบบปฏิบัติก็สามารถเรียกคืน </a:t>
            </a:r>
            <a:r>
              <a:rPr lang="en-US" sz="3200" dirty="0">
                <a:solidFill>
                  <a:prstClr val="black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(Restore) </a:t>
            </a:r>
            <a:r>
              <a:rPr lang="th-TH" sz="3200" dirty="0">
                <a:solidFill>
                  <a:prstClr val="black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จากไฟล์ที่ได้ทำสำรองไว้ ซึ่งสะดวกและรวดเร็วกว่าการลง </a:t>
            </a:r>
            <a:r>
              <a:rPr lang="en-US" sz="3200" dirty="0">
                <a:solidFill>
                  <a:prstClr val="black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</a:t>
            </a:r>
            <a:r>
              <a:rPr lang="th-TH" sz="3200" dirty="0">
                <a:solidFill>
                  <a:prstClr val="black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ใหม่ให้เกิดการยุ่งยากและเสียเวลา</a:t>
            </a:r>
            <a:endParaRPr lang="en-US" sz="2000" dirty="0">
              <a:solidFill>
                <a:prstClr val="black"/>
              </a:solidFill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717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044" y="3160058"/>
            <a:ext cx="4967291" cy="348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562211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35424" y="788894"/>
            <a:ext cx="8915400" cy="377762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คลิกหัวข้อ </a:t>
            </a:r>
            <a:r>
              <a:rPr lang="en-US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“Create a system repair disk”  </a:t>
            </a:r>
            <a:r>
              <a:rPr lang="th-TH" sz="40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จะปรากฏหน้าต่าง </a:t>
            </a:r>
            <a:endParaRPr lang="en-US" sz="28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819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751" y="2357998"/>
            <a:ext cx="5298255" cy="3289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93420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21976" y="842683"/>
            <a:ext cx="8915400" cy="3777622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DVD (Digital Versatile Disk)  drive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คลิกปุ่ม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“Create Disc”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รอจนกระทั่งเสร็จสิ้น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ทดสอบโดยการ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Restart Windows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(ควรกำหนด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BIOS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ให้สามารถบูทจากแผ่น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CD (Compact Disc)/DVD (Digital Versatile Disk)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ได้ก่อน)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2624855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การติดตั้งระบบปฏิบัติการ 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Windows 7</a:t>
            </a:r>
            <a:b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89212" y="1461247"/>
            <a:ext cx="8915400" cy="3777622"/>
          </a:xfrm>
        </p:spPr>
        <p:txBody>
          <a:bodyPr>
            <a:normAutofit/>
          </a:bodyPr>
          <a:lstStyle/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เมื่อบูทแผ่นวินโดวส์เสร็จเรียบร้อยแล้ว จะปรากฏหน้าต่างสำหรับเริ่มต้นการติดตั้ง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7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จะปรากฏภาพด้านล่าง ในส่วนนี้สามารถกด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Next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ได้เลย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6626" name="Picture 52" descr="คำอธิบาย: http://comerror.com/news_image/21_03082013183915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657" y="3474105"/>
            <a:ext cx="564832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460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ยุคของคอมพิวเตอร์</a:t>
            </a:r>
            <a:r>
              <a:rPr lang="en-US" sz="24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/>
            </a:r>
            <a:br>
              <a:rPr lang="en-US" sz="24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28194" y="1597076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400" b="1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คอมพิวเตอร์ยุคที่ 1 </a:t>
            </a:r>
            <a:r>
              <a:rPr lang="th-TH" sz="44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</a:t>
            </a:r>
            <a:r>
              <a:rPr lang="en-US" sz="44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First </a:t>
            </a:r>
            <a:r>
              <a:rPr lang="en-US" sz="44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Generation Computer) </a:t>
            </a:r>
            <a:r>
              <a:rPr lang="th-TH" sz="44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พ.ศ. 2488-2501 เป็นคอมพิวเตอร์ที่ใช้</a:t>
            </a:r>
            <a:r>
              <a:rPr lang="th-TH" sz="44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หลอด</a:t>
            </a:r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สุญญากาศ ซึ่งใช้กำลังไฟฟ้าสูง จึงมีปัญหาเรื่องความร้อนและหลอดขาดบ่อย ๆ การสั่งให้คอมพิวเตอร์ทำงานต้องใช้ภาษาเครื่อง ซึ่งมีรหัสเป็นตัวเลข มีความยุ่งยากซับซ้อน เครื่องคอมพิวเตอร์ในยุคที่ 1 นี้มีขนาดใหญ่ เช่น มาร์ค วัน </a:t>
            </a:r>
            <a:r>
              <a:rPr lang="en-US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(Mark I), </a:t>
            </a:r>
            <a:r>
              <a:rPr lang="th-TH" sz="3200" dirty="0" err="1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อีนีแอค</a:t>
            </a:r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(ENIAC), </a:t>
            </a:r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ยู</a:t>
            </a:r>
            <a:r>
              <a:rPr lang="th-TH" sz="3200" dirty="0" err="1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นิแวค</a:t>
            </a:r>
            <a:r>
              <a:rPr lang="th-TH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(UNIVAC)</a:t>
            </a:r>
            <a:endParaRPr lang="en-US" sz="20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lvl="0" indent="0">
              <a:buNone/>
            </a:pPr>
            <a:endParaRPr lang="en-US" sz="32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491221" y="537469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9670196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95083" y="894730"/>
            <a:ext cx="8915400" cy="3777622"/>
          </a:xfrm>
        </p:spPr>
        <p:txBody>
          <a:bodyPr>
            <a:normAutofit/>
          </a:bodyPr>
          <a:lstStyle/>
          <a:p>
            <a:pPr marL="514350" lvl="0" indent="-51435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+mj-lt"/>
              <a:buAutoNum type="arabicPeriod" startAt="2"/>
            </a:pPr>
            <a:r>
              <a:rPr lang="th-TH" sz="28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จะเข้าสู่หน้าต่างที่ปรากฏตราสัญลักษณ์</a:t>
            </a:r>
            <a:r>
              <a:rPr lang="th-TH" sz="2800" dirty="0" err="1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หรือโล</a:t>
            </a:r>
            <a:r>
              <a:rPr lang="th-TH" sz="28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โก้ </a:t>
            </a:r>
            <a:r>
              <a:rPr lang="en-US" sz="28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7 </a:t>
            </a:r>
            <a:r>
              <a:rPr lang="th-TH" sz="2800" dirty="0" err="1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ใต้โล</a:t>
            </a:r>
            <a:r>
              <a:rPr lang="th-TH" sz="28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โก้จะมีข้อความว่า </a:t>
            </a:r>
            <a:r>
              <a:rPr lang="en-US" sz="28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Install Now </a:t>
            </a:r>
            <a:r>
              <a:rPr lang="th-TH" sz="28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ให้คลิกที่ปุ่ม </a:t>
            </a:r>
            <a:r>
              <a:rPr lang="en-US" sz="2800" dirty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Install </a:t>
            </a:r>
            <a:r>
              <a:rPr lang="en-US" sz="2800" dirty="0" smtClean="0">
                <a:solidFill>
                  <a:schemeClr val="tx1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Now</a:t>
            </a:r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7649" name="Picture 183" descr="คำอธิบาย: http://comerror.com/news_image/21_03082013183915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623" y="2353235"/>
            <a:ext cx="5229225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00756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35424" y="816289"/>
            <a:ext cx="8915400" cy="377762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3.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อ่าน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License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(สิทธิการดำเนินการ) ของโปรแกรม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แล้วคลิก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I accept the license terms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แล้วคลิกปุ่ม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Next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8674" name="Picture 54" descr="คำอธิบาย: http://comerror.com/news_image/21_03082013183915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339" y="2705100"/>
            <a:ext cx="5572125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991855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95082" y="735106"/>
            <a:ext cx="8915400" cy="377762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4.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เลือกที่หัวข้อ</a:t>
            </a:r>
            <a:r>
              <a:rPr lang="en-US" sz="3600" u="sng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Custom(advanced)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9698" name="Picture 55" descr="คำอธิบาย: http://comerror.com/news_image/21_03082013183915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598" y="2438680"/>
            <a:ext cx="5162550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204043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380129" y="802341"/>
            <a:ext cx="8915400" cy="3777622"/>
          </a:xfrm>
        </p:spPr>
        <p:txBody>
          <a:bodyPr>
            <a:normAutofit/>
          </a:bodyPr>
          <a:lstStyle/>
          <a:p>
            <a:pPr marL="562610" indent="0">
              <a:buNone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5.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จะปรากฏไดร์ฟต่าง ๆ ของฮาร์ดดิสก์ จะเข้าสู่การฟอร์แมทเพื่อลบข้อมูลเก่าของวินโดว์ทิ้งไป โดยเลือกที่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Drive option (advanced)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0722" name="Picture 56" descr="คำอธิบาย: http://comerror.com/news_image/21_03082013183915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840" y="2299536"/>
            <a:ext cx="57054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36414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62318" y="778470"/>
            <a:ext cx="8915400" cy="377762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6.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ปรากฏเมนู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Delete, Format, New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และ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Extend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เพิ่มขึ้นมา ให้คลิกไดร์ฟ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C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จากนั้นคลิกที่ไอคอน 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1746" name="Picture 57" descr="คำอธิบาย: http://comerror.com/news_image/21_03082013184147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598" y="2667281"/>
            <a:ext cx="5324475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593226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62318" y="735106"/>
            <a:ext cx="8915400" cy="377762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7. 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ไดร์ฟ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ที่เลือกแล้วจะปรากฏ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Free space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ขึ้นมาพอ ๆ กับ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Total space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แสดงว่าข้อมูลถูกลบไปเรียบร้อยแล้ว ให้คลิกที่ฮาร์ดดิสก์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Partition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แล้วคลิก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Next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2770" name="Picture 58" descr="คำอธิบาย: http://comerror.com/news_image/21_0308201318414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328" y="2398178"/>
            <a:ext cx="5667375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20997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616106" y="739308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8. </a:t>
            </a:r>
            <a:r>
              <a:rPr lang="th-TH" sz="28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ระบบ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จะทำการติดตั้ง </a:t>
            </a:r>
            <a:r>
              <a:rPr lang="en-US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7 </a:t>
            </a:r>
            <a:r>
              <a:rPr lang="th-TH" sz="28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ให้ทันที</a:t>
            </a:r>
            <a:endParaRPr lang="th-TH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3794" name="Picture 59" descr="คำอธิบาย: http://comerror.com/news_image/21_03082013184147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458" y="2306850"/>
            <a:ext cx="430530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026765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312055" y="854329"/>
            <a:ext cx="8915400" cy="3777622"/>
          </a:xfrm>
        </p:spPr>
        <p:txBody>
          <a:bodyPr>
            <a:normAutofit/>
          </a:bodyPr>
          <a:lstStyle/>
          <a:p>
            <a:pPr marL="562610" indent="0">
              <a:buNone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9.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เมื่อระบบทำการติดตั้งเสร็จเรียบร้อยแล้ว จะทำการ รี</a:t>
            </a:r>
            <a:r>
              <a:rPr lang="th-TH" sz="3600" dirty="0" err="1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สตาร์ต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(Restart)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เครื่องเอง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1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ครั้ง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4818" name="Picture 60" descr="คำอธิบาย: http://comerror.com/news_image/21_04082013015630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505" y="2855539"/>
            <a:ext cx="47625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29204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48870" y="961906"/>
            <a:ext cx="8915400" cy="3777622"/>
          </a:xfrm>
        </p:spPr>
        <p:txBody>
          <a:bodyPr>
            <a:normAutofit/>
          </a:bodyPr>
          <a:lstStyle/>
          <a:p>
            <a:pPr marL="562610" indent="0">
              <a:buNone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10.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จะเข้าสู่โหมดการเซตค่าต่าง ๆ ของเครื่อง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5842" name="Picture 61" descr="คำอธิบาย: http://comerror.com/news_image/21_04082013015630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457" y="2492469"/>
            <a:ext cx="47625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877015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21977" y="818811"/>
            <a:ext cx="8915400" cy="3777622"/>
          </a:xfrm>
        </p:spPr>
        <p:txBody>
          <a:bodyPr>
            <a:normAutofit/>
          </a:bodyPr>
          <a:lstStyle/>
          <a:p>
            <a:pPr marL="562610" indent="0">
              <a:buNone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11.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ระบบจะให้ตั้งชื่อเครื่องคอมพิวเตอร์ ผู้ใช้สามารถตั้งชื่ออะไรก็ได้ เมื่อกรอกชื่อเรียบร้อยแล้ว กด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Next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6866" name="Picture 62" descr="คำอธิบาย: http://comerror.com/news_image/21_0408201301563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904" y="2707622"/>
            <a:ext cx="47625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1457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77992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958528" y="2697445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หลอดสุญญากาศ</a:t>
            </a:r>
            <a:endParaRPr lang="en-US" sz="1800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8217627" y="2773690"/>
            <a:ext cx="1486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เครื่อง </a:t>
            </a:r>
            <a:r>
              <a:rPr lang="en-US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Mark I</a:t>
            </a:r>
            <a:endParaRPr lang="en-US" sz="1800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737935" y="5843760"/>
            <a:ext cx="2000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dirty="0" smtClean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เครื่อง </a:t>
            </a:r>
            <a:r>
              <a:rPr lang="en-US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ENIAC</a:t>
            </a:r>
            <a:endParaRPr lang="en-US" sz="1800" dirty="0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705824" y="5843760"/>
            <a:ext cx="21707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เครื่อง </a:t>
            </a:r>
            <a:r>
              <a:rPr lang="en-US" dirty="0">
                <a:latin typeface="Cordia New" panose="020B0304020202020204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UNIVAC</a:t>
            </a:r>
            <a:endParaRPr lang="en-US" sz="4400" dirty="0">
              <a:latin typeface="Arial" panose="020B0604020202020204" pitchFamily="34" charset="0"/>
            </a:endParaRPr>
          </a:p>
        </p:txBody>
      </p:sp>
      <p:pic>
        <p:nvPicPr>
          <p:cNvPr id="19" name="รูปภาพ 1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935" y="417086"/>
            <a:ext cx="2618535" cy="2280022"/>
          </a:xfrm>
          <a:prstGeom prst="rect">
            <a:avLst/>
          </a:prstGeom>
        </p:spPr>
      </p:pic>
      <p:pic>
        <p:nvPicPr>
          <p:cNvPr id="20" name="รูปภาพ 1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593" y="417086"/>
            <a:ext cx="3201325" cy="2280022"/>
          </a:xfrm>
          <a:prstGeom prst="rect">
            <a:avLst/>
          </a:prstGeom>
        </p:spPr>
      </p:pic>
      <p:pic>
        <p:nvPicPr>
          <p:cNvPr id="21" name="รูปภาพ 2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3296911"/>
            <a:ext cx="2947263" cy="2270172"/>
          </a:xfrm>
          <a:prstGeom prst="rect">
            <a:avLst/>
          </a:prstGeom>
        </p:spPr>
      </p:pic>
      <p:pic>
        <p:nvPicPr>
          <p:cNvPr id="22" name="รูปภาพ 2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68" y="3456005"/>
            <a:ext cx="3745436" cy="222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33218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48871" y="842683"/>
            <a:ext cx="8915400" cy="3777622"/>
          </a:xfrm>
        </p:spPr>
        <p:txBody>
          <a:bodyPr>
            <a:normAutofit/>
          </a:bodyPr>
          <a:lstStyle/>
          <a:p>
            <a:pPr marL="562610" indent="0">
              <a:buNone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12.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จะเข้าสู่หน้าต่างการกำหนดรหัสผ่าน หรือ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Password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ก่อนเข้าสู่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ถ้าไม่ต้องการกำหนดรหัสผ่าน สามารถกด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Next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ผ่านไปได้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7890" name="Picture 63" descr="คำอธิบาย: http://comerror.com/news_image/21_04082013015630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458" y="2731494"/>
            <a:ext cx="47625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525970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06183" y="829235"/>
            <a:ext cx="8915400" cy="3777622"/>
          </a:xfrm>
        </p:spPr>
        <p:txBody>
          <a:bodyPr>
            <a:normAutofit/>
          </a:bodyPr>
          <a:lstStyle/>
          <a:p>
            <a:pPr marL="562610" indent="0">
              <a:buNone/>
            </a:pP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13.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ระบบจะถาม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Product Key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(รหัสของผลิตภัณฑ์) ของตัววินโดวส์ ผู้ใช้สามารถหา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Product Key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ได้จากกล่องของแผ่น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 7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ที่ซื้อมา หากยังไม่ต้องการกรอกในขณะนี้ </a:t>
            </a:r>
            <a:r>
              <a:rPr lang="th-TH" sz="32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ให้ติ๊กถูก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ที่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Automatically Activate Windows when I’m online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ออก จากนั้นคลิก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Next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8914" name="Picture 146" descr="คำอธิบาย: http://comerror.com/news_image/21_04082013015630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633" y="3205163"/>
            <a:ext cx="47625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44865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54741" y="815788"/>
            <a:ext cx="8915400" cy="3777622"/>
          </a:xfrm>
        </p:spPr>
        <p:txBody>
          <a:bodyPr>
            <a:normAutofit/>
          </a:bodyPr>
          <a:lstStyle/>
          <a:p>
            <a:pPr marL="562610" indent="0">
              <a:buNone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14.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คลิกเลือก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Ask me later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9938" name="Picture 147" descr="คำอธิบาย: http://comerror.com/news_image/21_04082013015945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693" y="2277714"/>
            <a:ext cx="47625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32915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89212" y="829604"/>
            <a:ext cx="8915400" cy="3777622"/>
          </a:xfrm>
        </p:spPr>
        <p:txBody>
          <a:bodyPr>
            <a:noAutofit/>
          </a:bodyPr>
          <a:lstStyle/>
          <a:p>
            <a:pPr marL="562610" indent="0">
              <a:buNone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15.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จะเข้าสู่หน้าต่างการตั้งเวลา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Time zone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ให้คลิกเลือกเขตเวลาของกรุงเทพฯ คือ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(UTC + 07.00) Bangkok, 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ฮานอย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(Hanoi),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จาการ์ตา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(Jakarta)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แล้วคลิก </a:t>
            </a: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Next</a:t>
            </a:r>
          </a:p>
          <a:p>
            <a:pPr marL="562610" indent="0">
              <a:buNone/>
            </a:pP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62610" indent="0">
              <a:buNone/>
            </a:pPr>
            <a:endParaRPr lang="en-US" sz="24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62610" indent="0">
              <a:buNone/>
            </a:pP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62610" indent="0">
              <a:buNone/>
            </a:pPr>
            <a:endParaRPr lang="en-US" sz="24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62610" indent="0">
              <a:buNone/>
            </a:pP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62610" indent="0">
              <a:buNone/>
            </a:pPr>
            <a:endParaRPr lang="en-US" sz="24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62610" indent="0">
              <a:buNone/>
            </a:pP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562610" indent="0">
              <a:buNone/>
            </a:pPr>
            <a:r>
              <a:rPr lang="en-US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16. 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เสร็จสิ้นการลง </a:t>
            </a:r>
            <a:r>
              <a:rPr lang="en-US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Window 7 </a:t>
            </a:r>
            <a:r>
              <a:rPr lang="th-TH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ระบบจะทำการโหลดเข้าสู่หน้าจอวินโดวส์</a:t>
            </a:r>
            <a:endParaRPr lang="en-US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562610" indent="0">
              <a:buNone/>
            </a:pP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0962" name="Picture 173" descr="คำอธิบาย: http://comerror.com/news_image/21_04082013015945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527" y="2519363"/>
            <a:ext cx="4588061" cy="3422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619768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โปรแกรมที่ติดตั้งมาพร้อมกับ 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Windows 7</a:t>
            </a:r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Internet </a:t>
            </a: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Explorer</a:t>
            </a:r>
          </a:p>
          <a:p>
            <a:pPr marL="342900" lvl="1" indent="-342900"/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DVD Maker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โปรแกรมสำหรับสร้าง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DVD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ส่วนตัว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42900" lvl="1" indent="-342900"/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Fax and Scan :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โปรแกรมสำหรับใช้ส่งแฟกซ์ และสแกนภาพ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42900" lvl="1" indent="-342900"/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Media Center :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โปรแกรมสำหรับใช้เป็นศูนย์รวมความบันเทิง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42900" lvl="1" indent="-342900"/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Media Player :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โปรแกรมดูหนัง ฟังเพลง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342900" lvl="1" indent="-342900"/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 Update :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โปรแกรมสำหรับอัพเดต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Windows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en-US" sz="3600" dirty="0" smtClean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7791814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การถอดถอนโปรแกรมออกจาก 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Windows 7</a:t>
            </a:r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+mj-lt"/>
              <a:buAutoNum type="arabicPeriod"/>
            </a:pP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Start &gt; Control Panel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จะปรากฏหน้าต่าง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Control Panel &gt;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Programs and </a:t>
            </a:r>
            <a:r>
              <a:rPr lang="en-US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Feature</a:t>
            </a:r>
            <a:r>
              <a:rPr lang="th-TH" sz="36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จะ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ปรากฏหน้าต่าง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เลือกโปรแกรมที่ต้องการลบ จะปรากฏหน้าต่าง 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หากต้องการลบโปรแกรม ให้ยืนยันการลบโดยกด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Yes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1134110"/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หรือคลิกขวาที่ชื่อโปรแกรมที่ต้องการลบ แล้วเลือก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Uninstall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2476389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การติดตั้งไดร์ฟเวอร์</a:t>
            </a:r>
            <a:b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54742" y="1662953"/>
            <a:ext cx="8915400" cy="3777622"/>
          </a:xfrm>
        </p:spPr>
        <p:txBody>
          <a:bodyPr>
            <a:noAutofit/>
          </a:bodyPr>
          <a:lstStyle/>
          <a:p>
            <a:pPr marL="676910"/>
            <a:r>
              <a:rPr lang="th-TH" sz="32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การติดตั้งไดร์ฟเวอร์ </a:t>
            </a:r>
            <a:r>
              <a:rPr lang="en-US" sz="3200" b="1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(Driver)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เป็นซอฟต์แวร์หรือโปรแกรมชนิดหนึ่งที่ใช้เป็นตัวกลาง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ระหว่างอุปกรณ์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คอมพิวเตอร์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(Hardware)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กับ ระบบปฏิบัติการ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(OS : Operating System)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เพื่อให้ระบบปฏิบัติการสามารถใช้งานอุปกรณ์เหล่านั้น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ได้ ทุก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ครั้งที่ซื้ออุปกรณ์มาใหม่ เช่น หากต้องการจะติดตั้งการ์ดแสดงผลยี่ห้อหนึ่ง คอมพิวเตอร์ไม่สามารถรู้ได้ว่าการ์ดแสดงผลนั้นชื่ออะไร ยี่ห้ออะไร รุ่นอะไร จึงจำเป็นต้องลงโปรแกรมเพื่อแจ้งให้คอมพิวเตอร์ทราบรายละเอียดของอุปกรณ์ที่ซื้อมาใหม่ โปรแกรมนั้นก็คือ ไดร์ฟเวอร์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(Driver) 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ไดร์ฟเวอร์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(Driver)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คือ ซอฟต์แวร์ หรือ โปรแกรมประเภทหนึ่งที่ใช้เป็นตัวกลางประสานเชื่อมต่อระหว่างฮาร์ดแวร์กับระบบปฏิบัติการให้สามารถใช้อุปกรณ์เหล่านั้นได้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2909727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หน่วยที่ 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5  </a:t>
            </a:r>
            <a:r>
              <a:rPr lang="th-TH" dirty="0"/>
              <a:t>การบำรุงรักษาอุปกรณ์คอมพิวเตอร์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</a:t>
            </a:r>
            <a:r>
              <a:rPr lang="th-TH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ตรวจสอบเครื่อง</a:t>
            </a:r>
            <a:r>
              <a:rPr lang="th-TH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คอมพิวเตอร์</a:t>
            </a:r>
            <a:endParaRPr lang="en-US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</a:t>
            </a:r>
            <a:r>
              <a:rPr lang="th-TH" sz="4400" dirty="0">
                <a:latin typeface="AngsanaUPC" panose="02020603050405020304" pitchFamily="18" charset="-34"/>
                <a:cs typeface="AngsanaUPC" panose="02020603050405020304" pitchFamily="18" charset="-34"/>
              </a:rPr>
              <a:t>บำรุงรักษาเครื่อง</a:t>
            </a:r>
            <a:r>
              <a:rPr lang="th-TH" sz="4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คอมพิวเตอร์</a:t>
            </a:r>
            <a:endParaRPr lang="th-TH" sz="4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3396087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การตรวจสอบเครื่องคอมพิวเตอร์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138082" y="2133600"/>
            <a:ext cx="9366530" cy="3777622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ตรวจสอบอุปกรณ์คอมพิวเตอร์ว่าอยู่ครบหรือไม่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ตรวจการทำงานของเครื่องว่าใช้งานได้หรือไม่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หากพบว่าเครื่องทำงานไม่ปกติ ให้ถอดปลั๊กและแจ้งครูผู้สอนทราบทันที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ทำความสะอาดภายนอก</a:t>
            </a:r>
            <a:r>
              <a:rPr lang="th-TH" sz="3600" dirty="0" err="1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เคส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คีย์บอร์ด จอ เมาส์ สัปดาห์ละ </a:t>
            </a:r>
            <a:r>
              <a:rPr lang="en-US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 </a:t>
            </a: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ครั้ง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/>
            </a:pPr>
            <a:r>
              <a:rPr lang="th-TH" sz="36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ตรวจสายไฟ และสายสัญญาณต่าง ๆ เช่น ไฟติด ๆ ดับ ๆ สายไฟ สายสัญญาหลวม หรือหัก ควรเปลี่ยนใหม่</a:t>
            </a:r>
            <a:endParaRPr lang="en-US" sz="24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3072425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66483" y="694765"/>
            <a:ext cx="8915400" cy="3777622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eriod" startAt="6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ตรวจสอบสภาพของฮาร์ดดิสก์ว่ามี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Bad Sector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หรือไม่ โดยใช้โปรแกรมประเภท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Disk </a:t>
            </a:r>
            <a:r>
              <a:rPr lang="en-US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Defragment</a:t>
            </a:r>
            <a:r>
              <a:rPr lang="th-TH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en-US" sz="3200" dirty="0" smtClean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Bad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Sector </a:t>
            </a: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คือ สัญญาณเตือนภัยอย่างหนึ่งที่แสดงให้เห็นว่าฮาร์ดดิสก์นั้นมีข้อบกพร่อง เช่น เกิดการชนกันของหัวอ่าน หัวอ่านอาจได้รับความเสียหาย อาจทำให้เกิดรอยขีดข่วนบนแผ่นดิสก์เพิ่มขึ้น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 startAt="6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เป่าฝุ่นหรือกำจัดฝุ่นที่อยู่บนตัวเครื่อง โดยใช้แปรงทาสีที่มีขนอ่อน หรือเครื่องเป่าฝุ่น เครื่องเป่าลมไล่ฝุ่นออกจากเครื่องคอมพิวเตอร์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 startAt="6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ควรติดตั้งเครื่องสำรองไฟฟ้าและปรับแรงดันไฟฟ้าอัตโนมัติ </a:t>
            </a:r>
            <a:r>
              <a:rPr lang="en-US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(UPS : Uninterruptable Power Supply) 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lvl="0">
              <a:buFont typeface="+mj-lt"/>
              <a:buAutoNum type="arabicPeriod" startAt="6"/>
            </a:pPr>
            <a:r>
              <a:rPr lang="th-TH" sz="3200" dirty="0"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ตรวจเช็คความเรียบร้อยภายในตัวเครื่องคอมพิวเตอร์ ตรวจพัดลมระบายความร้อนและสายไฟที่อยู่ภายในว่าอยู่ในสภาพดีใช้งานได้</a:t>
            </a:r>
            <a:endParaRPr lang="en-US" sz="2000" dirty="0"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endParaRPr lang="th-TH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8180855"/>
      </p:ext>
    </p:extLst>
  </p:cSld>
  <p:clrMapOvr>
    <a:masterClrMapping/>
  </p:clrMapOvr>
</p:sld>
</file>

<file path=ppt/theme/theme1.xml><?xml version="1.0" encoding="utf-8"?>
<a:theme xmlns:a="http://schemas.openxmlformats.org/drawingml/2006/main" name="ช่อ">
  <a:themeElements>
    <a:clrScheme name="ช่อ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ช่อ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ช่อ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1399</TotalTime>
  <Words>5975</Words>
  <Application>Microsoft Office PowerPoint</Application>
  <PresentationFormat>กำหนดเอง</PresentationFormat>
  <Paragraphs>453</Paragraphs>
  <Slides>156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156</vt:i4>
      </vt:variant>
    </vt:vector>
  </HeadingPairs>
  <TitlesOfParts>
    <vt:vector size="157" baseType="lpstr">
      <vt:lpstr>ช่อ</vt:lpstr>
      <vt:lpstr>วิชา คอมพิวเตอร์และการบำรุงรักษา</vt:lpstr>
      <vt:lpstr>จุดประสงค์รายวิชา เพื่อให้ </vt:lpstr>
      <vt:lpstr>สมรรถนะรายวิชา </vt:lpstr>
      <vt:lpstr>คำอธิบายรายวิชา </vt:lpstr>
      <vt:lpstr>เนื้อหาวิชา</vt:lpstr>
      <vt:lpstr>หน่วยที่ 1  ความรู้พื้นฐานเกี่ยวกับคอมพิวเตอร์</vt:lpstr>
      <vt:lpstr>ความหมายและคุณลักษณะที่สำคัญของคอมพิวเตอร์ </vt:lpstr>
      <vt:lpstr>ยุคของคอมพิวเตอร์ </vt:lpstr>
      <vt:lpstr>งานนำเสนอ PowerPoint</vt:lpstr>
      <vt:lpstr> </vt:lpstr>
      <vt:lpstr>งานนำเสนอ PowerPoint</vt:lpstr>
      <vt:lpstr>งานนำเสนอ PowerPoint</vt:lpstr>
      <vt:lpstr>งานนำเสนอ PowerPoint</vt:lpstr>
      <vt:lpstr>ประเภทของคอมพิวเตอร์แบ่งตามลักษณะของการประมวลผลได้ 3 ประเภท  </vt:lpstr>
      <vt:lpstr>งานนำเสนอ PowerPoint</vt:lpstr>
      <vt:lpstr>งานนำเสนอ PowerPoint</vt:lpstr>
      <vt:lpstr>งานนำเสนอ PowerPoint</vt:lpstr>
      <vt:lpstr>องค์ประกอบของคอมพิวเตอร์ </vt:lpstr>
      <vt:lpstr>การใช้คอมพิวเตอร์ในด้านต่าง ๆ  </vt:lpstr>
      <vt:lpstr>งานนำเสนอ PowerPoint</vt:lpstr>
      <vt:lpstr>การเปิดเครื่องคอมพิวเตอร์ที่ถูกต้อง </vt:lpstr>
      <vt:lpstr>การปิดเครื่องคอมพิวเตอร์</vt:lpstr>
      <vt:lpstr>หลักการใช้คอมพิวเตอร์ให้มีประสิทธิภาพ </vt:lpstr>
      <vt:lpstr>งานนำเสนอ PowerPoint</vt:lpstr>
      <vt:lpstr>หน่วยที่ 2  การทำงานของคอมพิวเตอร์และอุปกรณ์ต่อพ่วง </vt:lpstr>
      <vt:lpstr>หลักการทำงานของคอมพิวเตอร์</vt:lpstr>
      <vt:lpstr>หน้าที่และหลักการทำงานของอุปกรณ์ต่อพ่วง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หน่วยที่ 3  การประกอบเครื่องคอมพิวเตอร์ </vt:lpstr>
      <vt:lpstr>การเลือกอุปกรณ์คอมพิวเตอร์ การเลือกซื้อเคส (Case)</vt:lpstr>
      <vt:lpstr>งานนำเสนอ PowerPoint</vt:lpstr>
      <vt:lpstr>งานนำเสนอ PowerPoint</vt:lpstr>
      <vt:lpstr>การเลือกซื้อเมนบอร์ด</vt:lpstr>
      <vt:lpstr>งานนำเสนอ PowerPoint</vt:lpstr>
      <vt:lpstr>การเลือกซื้อซีพียู</vt:lpstr>
      <vt:lpstr>งานนำเสนอ PowerPoint</vt:lpstr>
      <vt:lpstr>การเลือกซื้อแรม</vt:lpstr>
      <vt:lpstr>การเลือกซีดีรอม</vt:lpstr>
      <vt:lpstr>อุปกรณ์ที่ใช้ในการประกอบเครื่องคอมพิวเตอร์</vt:lpstr>
      <vt:lpstr>ข้อควรพิจารณาในการประกอบเครื่องคอมพิวเตอร์ด้วยตนเอง </vt:lpstr>
      <vt:lpstr>ข้อดีของการประกอบเครื่องด้วยตนเอง </vt:lpstr>
      <vt:lpstr>ข้อเสียของการประกอบเครื่องด้วยตนเอง </vt:lpstr>
      <vt:lpstr>ขั้นตอนการประกอบเครื่องคอมพิวเตอร์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หน่วยที่ 4  การติดตั้งและถอดถอนโปรแกรม </vt:lpstr>
      <vt:lpstr>การตรวจคุณสมบัติของเครื่องคอมพิวเตอร์ </vt:lpstr>
      <vt:lpstr>งานนำเสนอ PowerPoint</vt:lpstr>
      <vt:lpstr>งานนำเสนอ PowerPoint</vt:lpstr>
      <vt:lpstr>คุณสมบัติของเครื่องคอมพิวเตอร์ที่จะติดตั้ง Windows 7 </vt:lpstr>
      <vt:lpstr>วิธีทำแผ่น Windows 7 “System Recovery Disc”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การติดตั้งระบบปฏิบัติการ Windows 7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โปรแกรมที่ติดตั้งมาพร้อมกับ Windows 7 </vt:lpstr>
      <vt:lpstr>การถอดถอนโปรแกรมออกจาก Windows 7 </vt:lpstr>
      <vt:lpstr>การติดตั้งไดร์ฟเวอร์ </vt:lpstr>
      <vt:lpstr>หน่วยที่ 5  การบำรุงรักษาอุปกรณ์คอมพิวเตอร์ </vt:lpstr>
      <vt:lpstr>การตรวจสอบเครื่องคอมพิวเตอร์ </vt:lpstr>
      <vt:lpstr>งานนำเสนอ PowerPoint</vt:lpstr>
      <vt:lpstr>งานนำเสนอ PowerPoint</vt:lpstr>
      <vt:lpstr>การบำรุงรักษาเครื่องคอมพิวเตอร์ การบำรุงรักษาแป้นคีย์บอร์ด </vt:lpstr>
      <vt:lpstr>การบำรุงรักษาจอคอมพิวเตอร์</vt:lpstr>
      <vt:lpstr>การบำรุงรักษาเครื่องพิมพ์ Inkjet</vt:lpstr>
      <vt:lpstr>การบำรุงรักษาดอตเมทริกซ์ </vt:lpstr>
      <vt:lpstr>งานนำเสนอ PowerPoint</vt:lpstr>
      <vt:lpstr>การบำรุงรักษาเครื่องพิมพ์เลเซอร์</vt:lpstr>
      <vt:lpstr>การบำรุงรักษาสแกนเนอร์ </vt:lpstr>
      <vt:lpstr>การบำรุงรักษาโน้ตบุ๊ก</vt:lpstr>
      <vt:lpstr>การบำรุงรักษาโน้ตบุ๊ค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หน่วยที่ 6  โปรแกรมอรรถประโยชน์ </vt:lpstr>
      <vt:lpstr>ความหมายและหน้าที่ของโปรแกรมอรรถประโยชน์</vt:lpstr>
      <vt:lpstr>ชนิดของโปรแกรมอรรถประโยชน์ </vt:lpstr>
      <vt:lpstr>การสแกนดิสก์ (Disk Scanner) </vt:lpstr>
      <vt:lpstr>งานนำเสนอ PowerPoint</vt:lpstr>
      <vt:lpstr>งานนำเสนอ PowerPoint</vt:lpstr>
      <vt:lpstr>งานนำเสนอ PowerPoint</vt:lpstr>
      <vt:lpstr>การทำ Disk Defragment ใน Windows 7 </vt:lpstr>
      <vt:lpstr>งานนำเสนอ PowerPoint</vt:lpstr>
      <vt:lpstr>การรักษาหน้าจอ (Screen Saver) </vt:lpstr>
      <vt:lpstr>งานนำเสนอ PowerPoint</vt:lpstr>
      <vt:lpstr>งานนำเสนอ PowerPoint</vt:lpstr>
      <vt:lpstr>โปรแกรมอรรถประโยชน์อื่น ๆ  โปรแกรมป้องกันไวรัส (Anti Virus Program) </vt:lpstr>
      <vt:lpstr>งานนำเสนอ PowerPoint</vt:lpstr>
      <vt:lpstr>AVG Antivirus Free Edition 2011 </vt:lpstr>
      <vt:lpstr>Avira AntiVirus Personal Free Edition </vt:lpstr>
      <vt:lpstr>Avast Free Antivirus </vt:lpstr>
      <vt:lpstr>PC Tools AntiVirus Free </vt:lpstr>
      <vt:lpstr>Microsoft Security Essentials</vt:lpstr>
      <vt:lpstr>ThreatFire Antivirus Free Edition </vt:lpstr>
      <vt:lpstr>Emsisoft Anti-Malware 5.0 </vt:lpstr>
      <vt:lpstr>Panda Cloud Antivirus Free </vt:lpstr>
      <vt:lpstr>Multi Virus Cleaner 2009</vt:lpstr>
      <vt:lpstr>Avast-Virus Cleanner and Worm Removal Tool</vt:lpstr>
      <vt:lpstr>Norton Antivirus </vt:lpstr>
      <vt:lpstr>วิธีป้องกันการถูกโจมตีจากสปายแวร์ </vt:lpstr>
      <vt:lpstr>โปรแกรมไฟร์วอลล์ (Firewall)</vt:lpstr>
      <vt:lpstr>ไฟร์วอลล์สามารถเพิ่มความปลอดภัยให้กับระบบได้ ดังนี้ </vt:lpstr>
      <vt:lpstr>การกู้คืนข้อมูล </vt:lpstr>
      <vt:lpstr>การกู้คืนที่ถังขยะ (Recycle Bin) </vt:lpstr>
      <vt:lpstr>งานนำเสนอ PowerPoint</vt:lpstr>
      <vt:lpstr>งานนำเสนอ PowerPoint</vt:lpstr>
      <vt:lpstr>งานนำเสนอ PowerPoint</vt:lpstr>
      <vt:lpstr>การกู้คืนโดยใช้โปรแกรม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วิชา คอมพิวเตอร์และการบำรุงรักษา</dc:title>
  <dc:creator>home1</dc:creator>
  <cp:lastModifiedBy>SSW</cp:lastModifiedBy>
  <cp:revision>63</cp:revision>
  <cp:lastPrinted>2016-06-08T07:21:33Z</cp:lastPrinted>
  <dcterms:created xsi:type="dcterms:W3CDTF">2016-06-01T08:06:53Z</dcterms:created>
  <dcterms:modified xsi:type="dcterms:W3CDTF">2016-06-15T15:59:49Z</dcterms:modified>
</cp:coreProperties>
</file>