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30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3704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457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9780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0561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3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19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723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87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660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86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43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53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03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5392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43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245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ABF99D2-3CDF-4E12-9750-80ED1CEA8B32}" type="datetimeFigureOut">
              <a:rPr lang="th-TH" smtClean="0"/>
              <a:pPr/>
              <a:t>14/12/61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6BDAC7-D637-4F73-826C-740CAFE0B0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1024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3</a:t>
            </a:r>
            <a:r>
              <a:rPr lang="th-TH" dirty="0" smtClean="0"/>
              <a:t> การบริหารงานภายในองค์กร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รูปแบบขององค์กร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การจัดองค์กรแบบเป็นทางการหรือองค์กรรูปนัย</a:t>
            </a:r>
          </a:p>
          <a:p>
            <a:r>
              <a:rPr lang="th-TH" dirty="0" smtClean="0"/>
              <a:t>การจัดองค์กรแบบไม่เป็นทางการ</a:t>
            </a:r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</a:t>
            </a:r>
            <a:r>
              <a:rPr lang="th-TH" dirty="0" smtClean="0"/>
              <a:t> การออกแบบและการจัดโครงสร้างองค์กร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การออกแบบองค์กร</a:t>
            </a:r>
          </a:p>
          <a:p>
            <a:r>
              <a:rPr lang="th-TH" dirty="0" smtClean="0"/>
              <a:t>โครงสร้างองค์กร</a:t>
            </a:r>
          </a:p>
          <a:p>
            <a:r>
              <a:rPr lang="th-TH" dirty="0" smtClean="0"/>
              <a:t>การแบ่งกลุ่มงาน</a:t>
            </a:r>
            <a:endParaRPr lang="th-TH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000" b="1" i="1" dirty="0" smtClean="0"/>
              <a:t>ภาพที่ </a:t>
            </a:r>
            <a:r>
              <a:rPr lang="en-US" sz="2000" b="1" i="1" dirty="0" smtClean="0"/>
              <a:t>3.1 </a:t>
            </a:r>
            <a:r>
              <a:rPr lang="th-TH" sz="2000" b="1" i="1" dirty="0" smtClean="0"/>
              <a:t>แสดงโครงสร้างองค์การที่แปรผันตามการตัดสินใจในการเลือกโครงสร้าง</a:t>
            </a:r>
            <a:br>
              <a:rPr lang="th-TH" sz="2000" b="1" i="1" dirty="0" smtClean="0"/>
            </a:br>
            <a:r>
              <a:rPr lang="th-TH" sz="2000" b="1" i="1" dirty="0" smtClean="0"/>
              <a:t>(ปรับปรุงจาก </a:t>
            </a:r>
            <a:r>
              <a:rPr lang="en-US" sz="2000" b="1" i="1" dirty="0" smtClean="0"/>
              <a:t>John M. </a:t>
            </a:r>
            <a:r>
              <a:rPr lang="en-US" sz="2000" b="1" i="1" dirty="0" err="1" smtClean="0"/>
              <a:t>Ivancevich</a:t>
            </a:r>
            <a:r>
              <a:rPr lang="en-US" sz="2000" b="1" i="1" dirty="0" smtClean="0"/>
              <a:t> and Michael T. Matteson, </a:t>
            </a:r>
            <a:r>
              <a:rPr lang="th-TH" sz="2000" b="1" i="1" dirty="0" smtClean="0"/>
              <a:t>แปลโดย สุธรรม รัตนโชติ, </a:t>
            </a:r>
            <a:r>
              <a:rPr lang="en-US" sz="2000" b="1" i="1" dirty="0" smtClean="0"/>
              <a:t>2552: 387</a:t>
            </a:r>
            <a:r>
              <a:rPr lang="th-TH" sz="2000" b="1" i="1" dirty="0" smtClean="0"/>
              <a:t>)</a:t>
            </a:r>
            <a:endParaRPr lang="th-TH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7286676" cy="429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หน่วยที่ </a:t>
            </a:r>
            <a:r>
              <a:rPr lang="en-US" dirty="0" smtClean="0"/>
              <a:t>3</a:t>
            </a:r>
            <a:r>
              <a:rPr lang="th-TH" dirty="0" smtClean="0"/>
              <a:t> การบริหารงานภายในองค์กร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สาระการเรียนรู้</a:t>
            </a:r>
            <a:endParaRPr lang="th-TH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3.1 </a:t>
            </a:r>
            <a:r>
              <a:rPr lang="th-TH" dirty="0" smtClean="0"/>
              <a:t>ความหมายของการจัดองค์การ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3.2 </a:t>
            </a:r>
            <a:r>
              <a:rPr lang="th-TH" dirty="0" smtClean="0"/>
              <a:t>ความสำคัญของการจัดองค์การ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3.3</a:t>
            </a:r>
            <a:r>
              <a:rPr lang="th-TH" dirty="0" smtClean="0"/>
              <a:t> วัตถุประสงค์ของการจัดองค์การ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3.4</a:t>
            </a:r>
            <a:r>
              <a:rPr lang="th-TH" dirty="0" smtClean="0"/>
              <a:t> หน้าที่การจัดองค์การ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3.5</a:t>
            </a:r>
            <a:r>
              <a:rPr lang="th-TH" dirty="0" smtClean="0"/>
              <a:t> รูปแบบขององค์การ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3.6</a:t>
            </a:r>
            <a:r>
              <a:rPr lang="th-TH" dirty="0" smtClean="0"/>
              <a:t> การออกแบบและการจัดโครงสร้างองค์การ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3.7 </a:t>
            </a:r>
            <a:r>
              <a:rPr lang="th-TH" dirty="0" smtClean="0"/>
              <a:t>หลักการจัดองค์การที่ดี</a:t>
            </a:r>
            <a:endParaRPr lang="en-US" sz="1800" dirty="0"/>
          </a:p>
          <a:p>
            <a:endParaRPr lang="th-T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/>
              <a:t>ผลการเรียนรู้ที่</a:t>
            </a:r>
            <a:r>
              <a:rPr lang="th-TH" dirty="0" smtClean="0"/>
              <a:t>คาดหวัง</a:t>
            </a:r>
            <a:endParaRPr lang="en-US" sz="1800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1. </a:t>
            </a:r>
            <a:r>
              <a:rPr lang="th-TH" dirty="0" smtClean="0"/>
              <a:t>อธิบายความหมายของการจัดองค์การได้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</a:t>
            </a:r>
            <a:r>
              <a:rPr lang="th-TH" dirty="0" smtClean="0"/>
              <a:t>อธิบายความสำคัญและความจำเป็นในการจัดองค์การได้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</a:t>
            </a:r>
            <a:r>
              <a:rPr lang="th-TH" dirty="0" smtClean="0"/>
              <a:t> อธิบายวัตถุประสงค์ของการจัดองค์การได้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</a:t>
            </a:r>
            <a:r>
              <a:rPr lang="th-TH" dirty="0" smtClean="0"/>
              <a:t> อธิบายหน้าที่การจัดองค์การได้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5.</a:t>
            </a:r>
            <a:r>
              <a:rPr lang="th-TH" dirty="0" smtClean="0"/>
              <a:t> อธิบายรูปแบบขององค์การได้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6.</a:t>
            </a:r>
            <a:r>
              <a:rPr lang="th-TH" dirty="0" smtClean="0"/>
              <a:t> อธิบายการออกแบบและการจัดโครงสร้างองค์การได้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7. </a:t>
            </a:r>
            <a:r>
              <a:rPr lang="th-TH" dirty="0" smtClean="0"/>
              <a:t>อธิบายหลักการจัดองค์การที่ดีได้</a:t>
            </a:r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สาระสำคัญ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เป้าหมายที่องค์กรธุรกิจทุกประเภทต้องการคือการบรรลุผลตามที่ได้วางไว้ ในสภาวการณ์ของโลกธุรกิจปัจจุบันส่งผลให้ผู้บริหารต้องตระหนักถึงความสำคัญในการสร้างขัอได้เปรียบในการแข่งขั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</a:t>
            </a:r>
            <a:r>
              <a:rPr lang="th-TH" dirty="0" smtClean="0"/>
              <a:t>ความหมายของการจัดองค์กร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การจัดองค์การเป็นกิจกรรมที่ทําเกี่ยวกับการจัดโครงสร้างขององค์การ โดย พิจารณาว่า การที่จะทําให้ได้บรรลุตามเป้าหมายที่กําหนดไว้นั้น ต้องมีงานอะไรบ้าง และงานแต่ละอย่างจะสามารถจัดแบ่งกลุ่มงานได้อย่างไร มีใครบ้างเป็นผู้รับผิดชอบในแต่ละส่วนงานนั้น และมีการรายงานบังคับบัญชาตามลําดับขั้นอย่างไร ใครเป็นผู้มีอํานาจในการตัดสินใจ</a:t>
            </a: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2. </a:t>
            </a:r>
            <a:r>
              <a:rPr lang="th-TH" dirty="0" smtClean="0"/>
              <a:t>ความสำคัญของการจัดองค์กร</a:t>
            </a:r>
            <a:endParaRPr lang="th-TH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ความสำคัญ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lvl="1"/>
            <a:r>
              <a:rPr lang="th-TH" sz="4000" dirty="0" smtClean="0"/>
              <a:t>เป็นสิ่งที่ช่วยสนับสนุนความสำเร็จขององค์กร</a:t>
            </a:r>
          </a:p>
          <a:p>
            <a:pPr lvl="1"/>
            <a:r>
              <a:rPr lang="th-TH" sz="4000" dirty="0" smtClean="0"/>
              <a:t>ช่วยเพิ่มประสิทธิภาพและประสิทธิผลในการดำเนินงาน</a:t>
            </a:r>
          </a:p>
          <a:p>
            <a:pPr lvl="1"/>
            <a:r>
              <a:rPr lang="th-TH" sz="4400" dirty="0" smtClean="0"/>
              <a:t>ช่วยลดการทำงานที่ซ้ำซ้อน</a:t>
            </a:r>
            <a:endParaRPr lang="en-US" sz="4400" dirty="0" smtClean="0"/>
          </a:p>
          <a:p>
            <a:pPr lvl="1"/>
            <a:r>
              <a:rPr lang="th-TH" sz="4400" dirty="0" smtClean="0"/>
              <a:t>ช่วยให้ผู้ปฏิบัติงานได้ทำงานตามความถนัดหรือตามความเหมาะสม</a:t>
            </a:r>
          </a:p>
          <a:p>
            <a:pPr lvl="1"/>
            <a:endParaRPr lang="th-TH" sz="40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h-TH" dirty="0" smtClean="0"/>
              <a:t>ประโยชน์</a:t>
            </a:r>
            <a:endParaRPr lang="th-TH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th-TH" sz="4400" dirty="0" smtClean="0"/>
              <a:t>ต่อองค์กร</a:t>
            </a:r>
          </a:p>
          <a:p>
            <a:pPr>
              <a:buFontTx/>
              <a:buChar char="-"/>
            </a:pPr>
            <a:r>
              <a:rPr lang="th-TH" sz="4400" dirty="0" smtClean="0"/>
              <a:t>ต่อผู้บริหาร</a:t>
            </a:r>
          </a:p>
          <a:p>
            <a:pPr>
              <a:buFontTx/>
              <a:buChar char="-"/>
            </a:pPr>
            <a:r>
              <a:rPr lang="th-TH" sz="4400" dirty="0" smtClean="0"/>
              <a:t>ต่อผู้ปฏิบัติงาน</a:t>
            </a:r>
            <a:endParaRPr lang="th-TH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th-TH" dirty="0" smtClean="0"/>
              <a:t>ประเภทของการประกอบธุรกิจ</a:t>
            </a:r>
            <a:r>
              <a:rPr lang="th-TH" sz="2800" dirty="0" smtClean="0"/>
              <a:t/>
            </a:r>
            <a:br>
              <a:rPr lang="th-TH" sz="2800" dirty="0" smtClean="0"/>
            </a:b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การพาณิชย์</a:t>
            </a:r>
          </a:p>
          <a:p>
            <a:r>
              <a:rPr lang="th-TH" dirty="0" smtClean="0"/>
              <a:t>การอุตสาหกรรม</a:t>
            </a:r>
          </a:p>
          <a:p>
            <a:r>
              <a:rPr lang="th-TH" dirty="0" smtClean="0"/>
              <a:t>การบริการ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4.</a:t>
            </a:r>
            <a:r>
              <a:rPr lang="th-TH" dirty="0" smtClean="0"/>
              <a:t> คุณสมบัติของผู้ประกอบการที่ดี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h-TH" dirty="0" smtClean="0"/>
              <a:t>รู้จักตนเอง</a:t>
            </a:r>
          </a:p>
          <a:p>
            <a:r>
              <a:rPr lang="th-TH" dirty="0" smtClean="0"/>
              <a:t>ความรู้</a:t>
            </a:r>
          </a:p>
          <a:p>
            <a:r>
              <a:rPr lang="th-TH" dirty="0" smtClean="0"/>
              <a:t>ความคิดสร้างสรรค์</a:t>
            </a:r>
          </a:p>
          <a:p>
            <a:r>
              <a:rPr lang="th-TH" dirty="0" smtClean="0"/>
              <a:t>ความกล้าและความเป็นผู้นำ</a:t>
            </a:r>
          </a:p>
          <a:p>
            <a:r>
              <a:rPr lang="th-TH" dirty="0" smtClean="0"/>
              <a:t>รักในสิ่งที่ทำ</a:t>
            </a:r>
            <a:endParaRPr lang="th-TH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ความพยายาม อดทน</a:t>
            </a:r>
          </a:p>
          <a:p>
            <a:r>
              <a:rPr lang="th-TH" dirty="0" smtClean="0"/>
              <a:t>ความประหยัดและมัธยัสถ์</a:t>
            </a:r>
          </a:p>
          <a:p>
            <a:r>
              <a:rPr lang="th-TH" dirty="0" smtClean="0"/>
              <a:t>ไหวพริบ</a:t>
            </a:r>
          </a:p>
          <a:p>
            <a:r>
              <a:rPr lang="th-TH" dirty="0" smtClean="0"/>
              <a:t>เงินทุน</a:t>
            </a:r>
          </a:p>
          <a:p>
            <a:r>
              <a:rPr lang="th-TH" dirty="0" smtClean="0"/>
              <a:t>การสนับสนุนจากบุคคลรอบข้าง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th-TH" dirty="0" smtClean="0"/>
              <a:t>วัตถุประสงค์ของการจัดองค์กร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h-TH" dirty="0" smtClean="0"/>
              <a:t>เพื่อแบ่งงานกันทำ</a:t>
            </a:r>
          </a:p>
          <a:p>
            <a:r>
              <a:rPr lang="th-TH" dirty="0" smtClean="0"/>
              <a:t>เพื่อมอบหมายงานและความรับผิดชอบ</a:t>
            </a:r>
          </a:p>
          <a:p>
            <a:r>
              <a:rPr lang="th-TH" dirty="0" smtClean="0"/>
              <a:t>เพื่อประสารงานต่าง ๆ ให้ดำเนินไปอย่างสอดคล้อง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h-TH" dirty="0" smtClean="0"/>
              <a:t>เพื่อจัดงานออกเป็นกลุ่มๆ </a:t>
            </a:r>
          </a:p>
          <a:p>
            <a:r>
              <a:rPr lang="th-TH" dirty="0" smtClean="0"/>
              <a:t>เพื่อกำหนดความสัมพันธ์ระหว่างบุคคล</a:t>
            </a:r>
          </a:p>
          <a:p>
            <a:r>
              <a:rPr lang="th-TH" dirty="0" smtClean="0"/>
              <a:t>เพ่อกำหนดสายการบังคับบัญชา</a:t>
            </a:r>
          </a:p>
          <a:p>
            <a:r>
              <a:rPr lang="th-TH" dirty="0" smtClean="0"/>
              <a:t>เพื่อจัดสรรการใช้ทรัพยากร</a:t>
            </a:r>
            <a:endParaRPr lang="th-T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</a:t>
            </a:r>
            <a:r>
              <a:rPr lang="th-TH" dirty="0" smtClean="0"/>
              <a:t> หน้าที่การจัดองค์กร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หน้าที่การจัดองค์กรเป็นภาระหน้าที่ของผู้จัดการหรือผู้บริหาร จะต้องทำหน้าที่ในการวางแผนกำลังคน และทรัพยากรต่าง ๆ ภายในองค์การ เพื่อป้องกันการสูญเสียจากการใช้ทรัพยากรที่มีอยู่อย่างจำกัด ซึ่งหน้าที่การจัดองค์การจะมีผลต่อการออกแบบโครงสร้างองค์การ (</a:t>
            </a:r>
            <a:r>
              <a:rPr lang="en-US" dirty="0" smtClean="0"/>
              <a:t>Organization structure)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189</TotalTime>
  <Words>415</Words>
  <Application>Microsoft Office PowerPoint</Application>
  <PresentationFormat>On-screen Show (4:3)</PresentationFormat>
  <Paragraphs>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Angsana New</vt:lpstr>
      <vt:lpstr>Arial</vt:lpstr>
      <vt:lpstr>Cordia New</vt:lpstr>
      <vt:lpstr>Garamond</vt:lpstr>
      <vt:lpstr>Organic</vt:lpstr>
      <vt:lpstr>หน่วยที่ 3 การบริหารงานภายในองค์กร</vt:lpstr>
      <vt:lpstr>หน่วยที่ 3 การบริหารงานภายในองค์กร</vt:lpstr>
      <vt:lpstr>สาระสำคัญ</vt:lpstr>
      <vt:lpstr>1. ความหมายของการจัดองค์กร</vt:lpstr>
      <vt:lpstr>2. ความสำคัญของการจัดองค์กร</vt:lpstr>
      <vt:lpstr>3. ประเภทของการประกอบธุรกิจ </vt:lpstr>
      <vt:lpstr>4. คุณสมบัติของผู้ประกอบการที่ดี </vt:lpstr>
      <vt:lpstr>3. วัตถุประสงค์ของการจัดองค์กร</vt:lpstr>
      <vt:lpstr>4. หน้าที่การจัดองค์กร</vt:lpstr>
      <vt:lpstr>รูปแบบขององค์กร</vt:lpstr>
      <vt:lpstr>6. การออกแบบและการจัดโครงสร้างองค์กร</vt:lpstr>
      <vt:lpstr>ภาพที่ 3.1 แสดงโครงสร้างองค์การที่แปรผันตามการตัดสินใจในการเลือกโครงสร้าง (ปรับปรุงจาก John M. Ivancevich and Michael T. Matteson, แปลโดย สุธรรม รัตนโชติ, 2552: 387)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2 ความรู้เกี่ยวกับธุรกิจและการเป็นผู้ประกอบการ</dc:title>
  <dc:creator>computer</dc:creator>
  <cp:lastModifiedBy>User</cp:lastModifiedBy>
  <cp:revision>10</cp:revision>
  <dcterms:created xsi:type="dcterms:W3CDTF">2013-11-03T04:21:25Z</dcterms:created>
  <dcterms:modified xsi:type="dcterms:W3CDTF">2018-12-14T10:18:20Z</dcterms:modified>
</cp:coreProperties>
</file>