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066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0237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26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899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1832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644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196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426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7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033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94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344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964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7948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32104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029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4292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39B90B-96D5-4FF8-AFDC-7152ABFD928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74E74C-351A-4B9F-BF3F-3BA95A326B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8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7 </a:t>
            </a:r>
            <a:r>
              <a:rPr lang="th-TH" dirty="0" smtClean="0"/>
              <a:t>การบริหารงานคุณภาพ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สาระการเรียนรู้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7.1</a:t>
            </a:r>
            <a:r>
              <a:rPr lang="th-TH" dirty="0"/>
              <a:t> วิวัฒนาการของคุณภาพ</a:t>
            </a:r>
            <a:endParaRPr lang="en-US" dirty="0"/>
          </a:p>
          <a:p>
            <a:r>
              <a:rPr lang="en-US" dirty="0"/>
              <a:t>7.2 </a:t>
            </a:r>
            <a:r>
              <a:rPr lang="th-TH" dirty="0"/>
              <a:t>ความหมายของคุณภาพและการบริหารงานคุณภาพ</a:t>
            </a:r>
            <a:endParaRPr lang="en-US" dirty="0"/>
          </a:p>
          <a:p>
            <a:r>
              <a:rPr lang="en-US" dirty="0"/>
              <a:t>7.3 </a:t>
            </a:r>
            <a:r>
              <a:rPr lang="th-TH" dirty="0"/>
              <a:t>หลักการบริหารงานคุณภาพในองค์กร</a:t>
            </a:r>
            <a:endParaRPr lang="en-US" dirty="0"/>
          </a:p>
          <a:p>
            <a:r>
              <a:rPr lang="en-US" dirty="0"/>
              <a:t>7.4</a:t>
            </a:r>
            <a:r>
              <a:rPr lang="th-TH" dirty="0"/>
              <a:t> กิจกรรมส่งเสริมคุณภาพ</a:t>
            </a:r>
            <a:endParaRPr lang="en-US" dirty="0"/>
          </a:p>
          <a:p>
            <a:r>
              <a:rPr lang="en-US" dirty="0"/>
              <a:t>7.5</a:t>
            </a:r>
            <a:r>
              <a:rPr lang="th-TH" dirty="0"/>
              <a:t> เครื่องมือคุณภาพ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สาระการเรียนรู้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ระบบคุณภาพแบบต่าง ๆ ที่บริษัทได้นำมาใช้ ก็เพื่อที่จะพัฒนาศักยภาพให้สามารถแข่งขันกับบริษัทคู่แข่งนานาประเทศได้ การทราบความเป็นมาและวิธีการ ช่วยให้เข้าใจและสามารถนำไปปฏิบติได้อย่างถูกต้อง</a:t>
            </a:r>
            <a:r>
              <a:rPr lang="th-TH" b="1" dirty="0"/>
              <a:t> </a:t>
            </a:r>
            <a:r>
              <a:rPr lang="th-TH" dirty="0"/>
              <a:t>ในปัจจุบัน คุณภาพจะรวมถึงองค์กรที่ทำให้เกิดสินค้าหรือผลิตภัณฑ์ขึ้นมา โดยมีลูกค้าเป็นตัวชี้วัด สำหรับการแก้ปัญหาของคุณภาพนั้น จะให้ปัญหาเกิดก่อนจึงทำการแก้ไข เป็นที่หวังกันว่าอนาคตการแก้ปัญหาของคุณภาพจได้รับการวางแผนป้องกันก่อนที่จะเกิดปัญหาขึ้น ซึ่งจะช่วยลดต้นทุนการผลิตได้มาก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</a:t>
            </a:r>
            <a:r>
              <a:rPr lang="th-TH" dirty="0" smtClean="0"/>
              <a:t>วิวัฒนาการของคุณภาพ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h-TH" b="1" dirty="0"/>
              <a:t>ยุคการปฏิวัติอุตสาหกรรม</a:t>
            </a:r>
            <a:r>
              <a:rPr lang="th-TH" dirty="0"/>
              <a:t> ใน ค.ศ.ที่</a:t>
            </a:r>
            <a:r>
              <a:rPr lang="en-US" dirty="0"/>
              <a:t>18-19 </a:t>
            </a:r>
            <a:r>
              <a:rPr lang="th-TH" dirty="0"/>
              <a:t>ได้เกิดการปฏิวัติอุตสาหกรรมขึ้นในยุโรปโดยมีจุดเริ่มต้นที่ประเทศอังกฤษและฝรั่งเศส โดยมีการแบ่งงานที่แต่เดิมดำเนินการโดยช่างฝีมือ ให้เป็นงานเฉพาะหลาย ๆ งาน ตามลำดับขั้นตอนการผลิต และมีเครื่องจักรเข้ามาแทนแรงงานคน </a:t>
            </a:r>
            <a:endParaRPr lang="th-TH" dirty="0" smtClean="0"/>
          </a:p>
          <a:p>
            <a:r>
              <a:rPr lang="th-TH" b="1" dirty="0"/>
              <a:t>ยุคหลังสงครามโลกครั้งที่ </a:t>
            </a:r>
            <a:r>
              <a:rPr lang="en-US" b="1" dirty="0"/>
              <a:t>2</a:t>
            </a:r>
            <a:r>
              <a:rPr lang="en-US" dirty="0"/>
              <a:t> </a:t>
            </a:r>
            <a:r>
              <a:rPr lang="th-TH" dirty="0"/>
              <a:t>เมื่อปี ค.ศ.</a:t>
            </a:r>
            <a:r>
              <a:rPr lang="en-US" dirty="0"/>
              <a:t>1945 </a:t>
            </a:r>
            <a:r>
              <a:rPr lang="th-TH" dirty="0"/>
              <a:t>สงครามโลกครั้งที่ </a:t>
            </a:r>
            <a:r>
              <a:rPr lang="en-US" dirty="0"/>
              <a:t>2</a:t>
            </a:r>
            <a:r>
              <a:rPr lang="th-TH" dirty="0"/>
              <a:t> สิ้นสุดลง ประเทศญี่ปุ่นซึ่งแพ้สงครามได้เริ่มต้นฟื้นฟูประเทศอย่างเร่งด่วนภายใต้การกำกับของสหรัฐอเมริกา ด้านการพัฒนาคุณภาพผลิตภัณฑ์จาก “ของเลว ราคาถูก” ให้ดีขึ้น ภายใต้การช่วยเหลือของวิทยาการจากรัฐบาลสหรัฐอเมริกา มีจุดเน้นคือ การเพิ่มความมีประสิทธิผลของต้นทุน </a:t>
            </a:r>
            <a:r>
              <a:rPr lang="en-US" dirty="0"/>
              <a:t>(Cost Effectiveness</a:t>
            </a:r>
            <a:r>
              <a:rPr lang="en-US" dirty="0" smtClean="0"/>
              <a:t>)</a:t>
            </a:r>
          </a:p>
          <a:p>
            <a:r>
              <a:rPr lang="th-TH" b="1" dirty="0"/>
              <a:t>ยุคโลกาภิวัฒน์</a:t>
            </a:r>
            <a:r>
              <a:rPr lang="th-TH" dirty="0"/>
              <a:t> ค.ศ.</a:t>
            </a:r>
            <a:r>
              <a:rPr lang="en-US" dirty="0"/>
              <a:t>1970 </a:t>
            </a:r>
            <a:r>
              <a:rPr lang="th-TH" dirty="0"/>
              <a:t>อุตสาหกรรมต่าง ๆ ประสบปัญหาด้านต้นทุนสูงอย่างมาก เนื่องจากกลุ่มประเทศผู้ผลิตน้ำมัน </a:t>
            </a:r>
            <a:r>
              <a:rPr lang="en-US" dirty="0"/>
              <a:t>(OPEC) </a:t>
            </a:r>
            <a:r>
              <a:rPr lang="th-TH" dirty="0"/>
              <a:t>ได้รวมตัวกันขึ้นราคาน้ำมัน จากสาเหตุดังกล่าว แนวความคิด้านผลิตภัณฑ์จึงถูกเปลี่ยนเป็นแนวความคิด้านการตลาด คือ แนวความคิดแบบเบ็ดเสร็จ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</a:t>
            </a:r>
            <a:r>
              <a:rPr lang="th-TH" dirty="0" smtClean="0"/>
              <a:t>ความหมายของคุณภาพและการบริหารงานคุณภาพ</a:t>
            </a:r>
            <a:endParaRPr lang="th-T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คุณภาพ</a:t>
            </a:r>
            <a:endParaRPr lang="th-TH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dirty="0"/>
              <a:t>คุณภาพหมายถึงเป็นมาตรฐานที่เกี่ยวกับการจัดการและการประกันคุณภาพ โดยเน้นความพึงพอใจของลูกค้าเป็นสำคัญ และตั้งอยู่บนแนวคิดพื้นฐานที่ว่า เมื่อกระบวนการดี ผลลัพธ์ที่ออกมาก็จะดีตามไปด้วยได้ว่าเป็นการตอบสนองผู้ใช้และผู้รับบริการให้เกิดความพึงพอใจในผลผลิตนั่นเอง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 smtClean="0"/>
              <a:t>การบริหารงานคุณภาพ</a:t>
            </a:r>
            <a:endParaRPr lang="th-TH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dirty="0"/>
              <a:t>กระบวนการบริหารงานที่ประกอบด้วย นโยบายคุณภาพ วัตถุประสงค์ คุณภาพ การวาแผนงานคุณภาพ ระบบการบริหารจัดการเชิงคุณภาพ ระบบการตรวจสอบหรือการประเมินผล และการปรับปรุงอย่างต่อเนื่อง เพื่อตอบสนองความต้องการของลูกค้า ของพนักงานและของสังคม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</a:t>
            </a:r>
            <a:r>
              <a:rPr lang="th-TH" dirty="0" smtClean="0"/>
              <a:t>หลักการบริหารงานคุณภาพในองค์กร</a:t>
            </a:r>
            <a:endParaRPr lang="th-TH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h-TH" dirty="0" smtClean="0"/>
              <a:t>มุ่งตอบสนองความต้องการของลูกค้า</a:t>
            </a:r>
          </a:p>
          <a:p>
            <a:r>
              <a:rPr lang="th-TH" dirty="0" smtClean="0"/>
              <a:t>บริหารงานอย่างเป็นผู้นำ</a:t>
            </a:r>
          </a:p>
          <a:p>
            <a:r>
              <a:rPr lang="th-TH" dirty="0" smtClean="0"/>
              <a:t>การมีส่วนร่วมของพนักงาน</a:t>
            </a:r>
          </a:p>
          <a:p>
            <a:r>
              <a:rPr lang="th-TH" dirty="0" smtClean="0"/>
              <a:t>การบริหารโดยกระบวนการ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h-TH" dirty="0" smtClean="0"/>
              <a:t>การบริหารงานอย่างเป็นระบบ</a:t>
            </a:r>
          </a:p>
          <a:p>
            <a:r>
              <a:rPr lang="th-TH" dirty="0" smtClean="0"/>
              <a:t>การปรับปรุงงานอย่างต่อเนื่อง</a:t>
            </a:r>
          </a:p>
          <a:p>
            <a:r>
              <a:rPr lang="th-TH" dirty="0" smtClean="0"/>
              <a:t>ใช้ข้อเท็จจริงเป็นพื้นฐานของการตัดสินใจ</a:t>
            </a:r>
          </a:p>
          <a:p>
            <a:r>
              <a:rPr lang="th-TH" dirty="0" smtClean="0"/>
              <a:t>สัมพันธภาพกับผู้ส่งมอบอยู่บนพื้นฐานของผลประโยชน์ร่วมกัน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th-TH" dirty="0" smtClean="0"/>
              <a:t>กิจกรรมส่งเสริมคุณภาพ</a:t>
            </a:r>
            <a:endParaRPr lang="th-TH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กิจกรรม </a:t>
            </a:r>
            <a:r>
              <a:rPr lang="en-US" dirty="0" smtClean="0"/>
              <a:t>5 </a:t>
            </a:r>
            <a:r>
              <a:rPr lang="th-TH" dirty="0" smtClean="0"/>
              <a:t>ส.</a:t>
            </a:r>
          </a:p>
          <a:p>
            <a:r>
              <a:rPr lang="th-TH" dirty="0" smtClean="0"/>
              <a:t>กิจกรรมกลุ่มคุณภาพ</a:t>
            </a:r>
          </a:p>
          <a:p>
            <a:r>
              <a:rPr lang="th-TH" dirty="0" smtClean="0"/>
              <a:t>กิจกรรมการลดของเสียให้เป็นศูนย์</a:t>
            </a:r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</a:t>
            </a:r>
            <a:r>
              <a:rPr lang="th-TH" dirty="0" smtClean="0"/>
              <a:t> เครื่องมือคุณภาพ </a:t>
            </a:r>
            <a:r>
              <a:rPr lang="en-US" dirty="0" smtClean="0"/>
              <a:t>7 </a:t>
            </a:r>
            <a:r>
              <a:rPr lang="th-TH" dirty="0" smtClean="0"/>
              <a:t>ชนิด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1) </a:t>
            </a:r>
            <a:r>
              <a:rPr lang="th-TH" b="1" dirty="0"/>
              <a:t>แผนภูมิการจัดกลุ่มความคิด (</a:t>
            </a:r>
            <a:r>
              <a:rPr lang="en-US" b="1" dirty="0"/>
              <a:t>Affinity Diagram)</a:t>
            </a:r>
            <a:r>
              <a:rPr lang="en-US" dirty="0"/>
              <a:t> </a:t>
            </a:r>
          </a:p>
          <a:p>
            <a:r>
              <a:rPr lang="en-US" b="1" dirty="0"/>
              <a:t>2) </a:t>
            </a:r>
            <a:r>
              <a:rPr lang="th-TH" b="1" dirty="0"/>
              <a:t>แผนภูมิแสดงความสัมพันธ์</a:t>
            </a:r>
            <a:r>
              <a:rPr lang="en-US" b="1" dirty="0"/>
              <a:t> (Relation Diagram)</a:t>
            </a:r>
            <a:r>
              <a:rPr lang="en-US" dirty="0"/>
              <a:t> </a:t>
            </a:r>
          </a:p>
          <a:p>
            <a:r>
              <a:rPr lang="en-US" b="1" dirty="0"/>
              <a:t>3) </a:t>
            </a:r>
            <a:r>
              <a:rPr lang="th-TH" b="1" dirty="0"/>
              <a:t>แผนภูมิต้นไม้ตัดสินใจ (</a:t>
            </a:r>
            <a:r>
              <a:rPr lang="en-US" b="1" dirty="0"/>
              <a:t>Tree Diagram)</a:t>
            </a:r>
            <a:r>
              <a:rPr lang="en-US" dirty="0"/>
              <a:t>  </a:t>
            </a:r>
          </a:p>
          <a:p>
            <a:r>
              <a:rPr lang="en-US" b="1" dirty="0"/>
              <a:t>4) </a:t>
            </a:r>
            <a:r>
              <a:rPr lang="th-TH" b="1" dirty="0"/>
              <a:t>แผนภูมิเมตริกซ์</a:t>
            </a:r>
            <a:r>
              <a:rPr lang="en-US" b="1" dirty="0"/>
              <a:t> (Matrix Diagram</a:t>
            </a:r>
            <a:r>
              <a:rPr lang="en-US" dirty="0"/>
              <a:t>) </a:t>
            </a:r>
          </a:p>
          <a:p>
            <a:r>
              <a:rPr lang="en-US" b="1" dirty="0"/>
              <a:t>5) </a:t>
            </a:r>
            <a:r>
              <a:rPr lang="th-TH" b="1" dirty="0"/>
              <a:t>แผนภาพการวิเคราะห์ข้อมูลเชิงเมตริกซ์ (</a:t>
            </a:r>
            <a:r>
              <a:rPr lang="en-US" b="1" dirty="0"/>
              <a:t>Matrix Data Analysis Chart)</a:t>
            </a:r>
            <a:r>
              <a:rPr lang="en-US" dirty="0"/>
              <a:t> </a:t>
            </a:r>
          </a:p>
          <a:p>
            <a:r>
              <a:rPr lang="en-US" b="1" dirty="0"/>
              <a:t>6) </a:t>
            </a:r>
            <a:r>
              <a:rPr lang="th-TH" b="1" dirty="0"/>
              <a:t>แผนภาพทางเลือกตัดสินใจ เพื่อบริหารความเสี่ยง (</a:t>
            </a:r>
            <a:r>
              <a:rPr lang="en-US" b="1" dirty="0"/>
              <a:t>Process Decision Program Chart)</a:t>
            </a:r>
            <a:endParaRPr lang="en-US" dirty="0"/>
          </a:p>
          <a:p>
            <a:r>
              <a:rPr lang="en-US" b="1" dirty="0"/>
              <a:t>7) </a:t>
            </a:r>
            <a:r>
              <a:rPr lang="th-TH" b="1" dirty="0"/>
              <a:t>แผนภูมิลูกศร (</a:t>
            </a:r>
            <a:r>
              <a:rPr lang="en-US" b="1" dirty="0"/>
              <a:t>Arrow Diagram)</a:t>
            </a:r>
            <a:r>
              <a:rPr lang="en-US" dirty="0"/>
              <a:t> 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</TotalTime>
  <Words>499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Angsana New</vt:lpstr>
      <vt:lpstr>Arial</vt:lpstr>
      <vt:lpstr>Cordia New</vt:lpstr>
      <vt:lpstr>Garamond</vt:lpstr>
      <vt:lpstr>Organic</vt:lpstr>
      <vt:lpstr>หน่วยที่ 7 การบริหารงานคุณภาพ</vt:lpstr>
      <vt:lpstr>สาระการเรียนรู้</vt:lpstr>
      <vt:lpstr>สาระการเรียนรู้</vt:lpstr>
      <vt:lpstr>1.วิวัฒนาการของคุณภาพ</vt:lpstr>
      <vt:lpstr>2. ความหมายของคุณภาพและการบริหารงานคุณภาพ</vt:lpstr>
      <vt:lpstr>3. หลักการบริหารงานคุณภาพในองค์กร</vt:lpstr>
      <vt:lpstr>4. กิจกรรมส่งเสริมคุณภาพ</vt:lpstr>
      <vt:lpstr>5. เครื่องมือคุณภาพ 7 ชนิด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7 การบริหารงานคุณภาพ</dc:title>
  <dc:creator>computer</dc:creator>
  <cp:lastModifiedBy>User</cp:lastModifiedBy>
  <cp:revision>3</cp:revision>
  <dcterms:created xsi:type="dcterms:W3CDTF">2013-11-03T09:08:04Z</dcterms:created>
  <dcterms:modified xsi:type="dcterms:W3CDTF">2018-12-14T10:19:23Z</dcterms:modified>
</cp:coreProperties>
</file>