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4815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25209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4198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6328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870850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96191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6102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964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2558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50402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10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4209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4203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7836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7384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7985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3531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58217BB-D23C-4888-8418-45AB0FDAA412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0A77558-FDC3-46D4-B06C-6C30C5E64C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01747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dirty="0" smtClean="0"/>
              <a:t>หน่วยที่</a:t>
            </a:r>
            <a:r>
              <a:rPr lang="en-US" dirty="0" smtClean="0"/>
              <a:t> 5</a:t>
            </a:r>
            <a:r>
              <a:rPr lang="th-TH" dirty="0" smtClean="0"/>
              <a:t> การบริหารเงินทุน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สาระการ</a:t>
            </a:r>
            <a:r>
              <a:rPr lang="th-TH" dirty="0" smtClean="0"/>
              <a:t>เรียนรู้</a:t>
            </a:r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sz="4400" dirty="0" smtClean="0"/>
              <a:t>5.1 </a:t>
            </a:r>
            <a:r>
              <a:rPr lang="th-TH" sz="4400" dirty="0"/>
              <a:t>ทุนและประเภทของเงินทุน</a:t>
            </a:r>
            <a:endParaRPr lang="en-US" sz="4400" dirty="0"/>
          </a:p>
          <a:p>
            <a:r>
              <a:rPr lang="en-US" sz="4400" dirty="0"/>
              <a:t>5.2 </a:t>
            </a:r>
            <a:r>
              <a:rPr lang="th-TH" sz="4400" dirty="0"/>
              <a:t>แหล่งเงินทุน</a:t>
            </a:r>
            <a:endParaRPr lang="en-US" sz="4400" dirty="0"/>
          </a:p>
          <a:p>
            <a:endParaRPr lang="th-TH" sz="4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h-TH" dirty="0"/>
              <a:t>ผลการเรียนรู้ที่</a:t>
            </a:r>
            <a:r>
              <a:rPr lang="th-TH" dirty="0" smtClean="0"/>
              <a:t>คาดหวัง</a:t>
            </a:r>
            <a:endParaRPr lang="en-US" dirty="0" smtClean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th-TH" sz="4400" dirty="0" smtClean="0"/>
              <a:t>เข้าใจความหมายและแยกประเภทของเงินทุนได้</a:t>
            </a:r>
            <a:endParaRPr lang="en-US" sz="4400" dirty="0" smtClean="0"/>
          </a:p>
          <a:p>
            <a:pPr lvl="0"/>
            <a:r>
              <a:rPr lang="th-TH" sz="4400" dirty="0" smtClean="0"/>
              <a:t>สามารถเลือกแหล่งเงินทุนของธุรกิจได้อย่างเหมาะสม</a:t>
            </a:r>
            <a:endParaRPr lang="en-US" sz="4400" dirty="0" smtClean="0"/>
          </a:p>
          <a:p>
            <a:endParaRPr lang="th-TH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สาระสำคัญ</a:t>
            </a:r>
            <a:endParaRPr lang="th-TH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ในการทำธุรกิจนั้นไม่ว่าจะเป็นธุรกิจที่มีขนาดเล็กหรือขนาดใหญ่ เป้าหมายสำคัญเหนือสิ่งอื่นใด     ก็คือ การสร้างผลกำไรให้ได้มากที่สุด  การบริหารจัดการเรื่องของการเงินจึงเป็นสิ่งสำคัญตั้งแต่เริ่มต้น ไม่เพียงแต่ผู้บริหารหรือเจ้าของกิจการเท่านั้นที่ต้องให้ความสำคัญ การที่ธุรกิจจะประสบความสำเร็จได้นั้นสมาชิก ทีมงาน หรือผู้มีส่วนเกี่ยวข้องในการดำเนินงานทุกระดับ ต้องให้ความสำคัญในเรื่องการบริหารจัดการด้านการเงินด้วยเช่นกัน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</a:t>
            </a:r>
            <a:r>
              <a:rPr lang="th-TH" dirty="0" smtClean="0"/>
              <a:t> ทุนและประเภทของเงินทุน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/>
              <a:t>เงินทุน</a:t>
            </a:r>
            <a:r>
              <a:rPr lang="en-US" dirty="0"/>
              <a:t> (Capital) </a:t>
            </a:r>
            <a:r>
              <a:rPr lang="th-TH" dirty="0"/>
              <a:t>หมายถึง เงินตราที่องค์กรธุรกิจจัดหามา เพื่อนำมาใช้ในการดำเนินกิจการ โดยมีจุดประสงค์เพื่อให้ได้ผลตอบแทนจาการลงทุนอย่างคุ้มค่า หรืออาจกล่าวได้ว่า เป็นเงินที่ผู้ประกอบการจัดเตรียมไว้เพื่อใช้ในการเริ่มต้นประกอบกิจการ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</a:t>
            </a:r>
            <a:r>
              <a:rPr lang="th-TH" dirty="0" smtClean="0"/>
              <a:t> แหล่งเงินทุน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h-TH" b="1" dirty="0"/>
              <a:t>เงินทุนส่วนตัว (</a:t>
            </a:r>
            <a:r>
              <a:rPr lang="en-US" b="1" dirty="0"/>
              <a:t>Self-funding)</a:t>
            </a:r>
            <a:r>
              <a:rPr lang="en-US" dirty="0"/>
              <a:t> </a:t>
            </a:r>
            <a:r>
              <a:rPr lang="th-TH" dirty="0"/>
              <a:t>เป็นเงินที่เกิดจากการออมของผู้ประกอบการเองรวมถึงวงเงินจากบัตรเครดิตและเงินที่ขอยืมมาจากญาติ พี่น้องโดยใช้ความสัมพันธ์ส่วนตัว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r>
              <a:rPr lang="th-TH" b="1" dirty="0" smtClean="0"/>
              <a:t>การ</a:t>
            </a:r>
            <a:r>
              <a:rPr lang="th-TH" b="1" dirty="0"/>
              <a:t>เบิกเงินเกินบัญชีจากธนาคาร</a:t>
            </a:r>
            <a:r>
              <a:rPr lang="th-TH" dirty="0"/>
              <a:t> เป็นวิธีที่มักจะใช้เป็นจุดเริ่มต้นของการหาทุน แต่ก็อาจเป็นหลักประกันที่น้อยที่สุด เพราะธนาคารอาจยกเลิกวงเงินสินเชื่อโดยแจ้งอย่างกะทันหันถ้าพิจารณาว่ามีความเสี่ยงสูง</a:t>
            </a:r>
            <a:endParaRPr lang="en-US" dirty="0"/>
          </a:p>
          <a:p>
            <a:r>
              <a:rPr lang="th-TH" b="1" dirty="0" smtClean="0"/>
              <a:t>การ</a:t>
            </a:r>
            <a:r>
              <a:rPr lang="th-TH" b="1" dirty="0"/>
              <a:t>ระดมทุนจากการขายหุ้น </a:t>
            </a:r>
            <a:r>
              <a:rPr lang="th-TH" dirty="0"/>
              <a:t>โดยปกติเป็นวิธีการหาเงินโดยธุรกิจขนาดใหญ่และบริษัทที่มีรายชื่ออยู่ในตลาดหลักทรัพย์ นักลงทุนแสดงความจำนงซื้อหุ้นแล้วรับหุ้นในบริษัทนั้นไปแลกเปลี่ยนกับการลงทุนของพวกเขา เมื่อธุรกิจดูมั่นคงแล้ว เจ้าของอาจขายหุ้นบางส่วนของตนเวลาที่ต้องการเงินสดก็ได้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เงินทุนระยะสั้น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dirty="0"/>
              <a:t>สินเชื่อทางการเงิน (</a:t>
            </a:r>
            <a:r>
              <a:rPr lang="en-US" dirty="0"/>
              <a:t>Trade Credit) </a:t>
            </a:r>
          </a:p>
          <a:p>
            <a:pPr lvl="0"/>
            <a:r>
              <a:rPr lang="th-TH" dirty="0"/>
              <a:t>ตราสารพาณิชย์ (</a:t>
            </a:r>
            <a:r>
              <a:rPr lang="en-US" dirty="0"/>
              <a:t>Commercial Paper) </a:t>
            </a:r>
          </a:p>
          <a:p>
            <a:pPr lvl="0"/>
            <a:r>
              <a:rPr lang="th-TH" dirty="0"/>
              <a:t>เงินกู้ระยะสั้น (</a:t>
            </a:r>
            <a:r>
              <a:rPr lang="en-US" dirty="0"/>
              <a:t>Short Term Loans)</a:t>
            </a:r>
          </a:p>
          <a:p>
            <a:pPr>
              <a:buNone/>
            </a:pPr>
            <a:endParaRPr lang="th-TH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เงินทุนระยะปานกลาง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เงินกู้ระยะปานกลางแบบธรรมดา</a:t>
            </a:r>
          </a:p>
          <a:p>
            <a:r>
              <a:rPr lang="th-TH" dirty="0" smtClean="0"/>
              <a:t>เงินกู้จากบริษัทประกัน</a:t>
            </a:r>
            <a:endParaRPr lang="th-TH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เงินทุนระยะยาว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h-TH" b="1" dirty="0" smtClean="0"/>
              <a:t>การ</a:t>
            </a:r>
            <a:r>
              <a:rPr lang="th-TH" b="1" dirty="0"/>
              <a:t>แบ่งเงินทุนตามวัตถุประสงค์ของการใช้ </a:t>
            </a:r>
            <a:endParaRPr lang="en-US" dirty="0"/>
          </a:p>
          <a:p>
            <a:pPr lvl="0"/>
            <a:r>
              <a:rPr lang="th-TH" b="1" dirty="0"/>
              <a:t>เงินทุนเริ่มต้น </a:t>
            </a:r>
            <a:r>
              <a:rPr lang="en-US" b="1" dirty="0"/>
              <a:t>(Set-up Capital)</a:t>
            </a:r>
            <a:r>
              <a:rPr lang="en-US" dirty="0"/>
              <a:t> </a:t>
            </a:r>
            <a:r>
              <a:rPr lang="th-TH" dirty="0"/>
              <a:t>เป็นเงินที่ใช้ในการเริ่มธุรกิจ ซึ่งได้แก่ เงินที่ต้องใช้ในการซื้อสินทรัพย์ที่จำเป็นในการผลิต หรือเริ่มดำเนินการ  การจัดซื้อจัดหา สินทรัพย์ถาวร เช่น เครื่องจักร อุปกรณ์ต่าง ๆ เป็นต้น และสินทรัพย์ประเภทใช้แล้วหมดไป ได้แก่ วัตถุดิบ เครื่องเขียน เป็นต้น </a:t>
            </a:r>
            <a:endParaRPr lang="en-US" dirty="0"/>
          </a:p>
          <a:p>
            <a:pPr lvl="0"/>
            <a:r>
              <a:rPr lang="th-TH" b="1" dirty="0"/>
              <a:t>เงินทุนหมุนเวียน (</a:t>
            </a:r>
            <a:r>
              <a:rPr lang="en-US" b="1" dirty="0"/>
              <a:t>Working Capital)</a:t>
            </a:r>
            <a:r>
              <a:rPr lang="en-US" dirty="0"/>
              <a:t> </a:t>
            </a:r>
            <a:r>
              <a:rPr lang="th-TH" dirty="0"/>
              <a:t>เป็นเงินที่ใช้ในการดำเนินธุรกิจประจำวันไม่ให้สะดุด ได้แก่ ค่าใช้จ่ายคงที่ต่าง ๆ  ค่าใช้จ่ายแปรผันเท่าที่จำเป็นเกี่ยวกับการผลิตและการขาย เงินสดอีกจำนวนหนึ่งเพื่อชำระหนี้ตามกำหนดต่างๆ </a:t>
            </a:r>
            <a:endParaRPr lang="en-US" dirty="0"/>
          </a:p>
          <a:p>
            <a:pPr lvl="0"/>
            <a:r>
              <a:rPr lang="th-TH" b="1" dirty="0"/>
              <a:t>เงินทุนสำรอง (</a:t>
            </a:r>
            <a:r>
              <a:rPr lang="en-US" b="1" dirty="0"/>
              <a:t>Cash Reserved)</a:t>
            </a:r>
            <a:r>
              <a:rPr lang="en-US" dirty="0"/>
              <a:t> </a:t>
            </a:r>
            <a:r>
              <a:rPr lang="th-TH" dirty="0"/>
              <a:t>เป็นเงินที่สำรองเผื่อไว้ใช้ในกรณีฉุกเฉิน เช่น หากวัตถุดิบหมดเร็วกว่าที่คาดการณ์ไว้ หรือหากสินค้าขายได้ช้ากว่าที่คิด แต่ต้องชำระหนี้แล้ว เป็นต้น โดยปกติควรสำรองเงินไว้ </a:t>
            </a:r>
            <a:r>
              <a:rPr lang="en-US" dirty="0"/>
              <a:t>1-2 </a:t>
            </a:r>
            <a:r>
              <a:rPr lang="th-TH" dirty="0"/>
              <a:t>เดือน หรือ </a:t>
            </a:r>
            <a:r>
              <a:rPr lang="en-US" dirty="0"/>
              <a:t>10-15% </a:t>
            </a:r>
            <a:r>
              <a:rPr lang="th-TH" dirty="0"/>
              <a:t> ของเงินทุนเริ่มต้นและเงินทุนหมุนเวียนรวมกัน </a:t>
            </a:r>
            <a:endParaRPr lang="en-US" dirty="0"/>
          </a:p>
          <a:p>
            <a:endParaRPr lang="th-TH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</TotalTime>
  <Words>426</Words>
  <Application>Microsoft Office PowerPoint</Application>
  <PresentationFormat>On-screen Show (4:3)</PresentationFormat>
  <Paragraphs>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Angsana New</vt:lpstr>
      <vt:lpstr>Arial</vt:lpstr>
      <vt:lpstr>Cordia New</vt:lpstr>
      <vt:lpstr>Garamond</vt:lpstr>
      <vt:lpstr>Organic</vt:lpstr>
      <vt:lpstr>หน่วยที่ 5 การบริหารเงินทุน</vt:lpstr>
      <vt:lpstr>PowerPoint Presentation</vt:lpstr>
      <vt:lpstr>สาระสำคัญ</vt:lpstr>
      <vt:lpstr>1. ทุนและประเภทของเงินทุน</vt:lpstr>
      <vt:lpstr>2. แหล่งเงินทุน</vt:lpstr>
      <vt:lpstr>เงินทุนระยะสั้น</vt:lpstr>
      <vt:lpstr>เงินทุนระยะปานกลาง</vt:lpstr>
      <vt:lpstr>เงินทุนระยะยาว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5 การบริหารเงินทุน</dc:title>
  <dc:creator>computer</dc:creator>
  <cp:lastModifiedBy>User</cp:lastModifiedBy>
  <cp:revision>3</cp:revision>
  <dcterms:created xsi:type="dcterms:W3CDTF">2013-11-03T07:45:21Z</dcterms:created>
  <dcterms:modified xsi:type="dcterms:W3CDTF">2018-12-14T10:18:54Z</dcterms:modified>
</cp:coreProperties>
</file>