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70" r:id="rId12"/>
    <p:sldId id="265" r:id="rId13"/>
    <p:sldId id="266" r:id="rId14"/>
    <p:sldId id="268" r:id="rId15"/>
    <p:sldId id="269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หน้าจั่ว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16E627EA-2E4D-412E-8E3E-B7EC60C1E44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A1FC1F7-CBDB-4424-9831-DEAE8FF11B0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5426E-1ADC-40BD-8B37-4EA03722E23D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C8F1F-87B6-4A24-B005-231D3E8C3C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F55CF-5279-4D29-BEA7-C9692FB847B2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F8C37-79B1-4534-888C-877F6AFB468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1A0E9-C46A-463E-B4DE-344EE0497A4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10854-6431-400E-B0CC-F38AE1612A7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มุมฉาก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สามเหลี่ยมหน้าจั่ว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ตัวเชื่อมต่อตรง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24ED8-A648-4047-AB02-DD362BC4764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9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3E5F8-778E-4465-B08F-EA535A3BAF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3ADC-CFB6-483B-9443-55AA432E0E0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4700F-8F53-4016-BB75-FBC4424A7D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353B5-3740-4A44-AC3E-7602B0A634F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B299C01-7CFC-46AC-ABA0-DE72F03E70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0F999-4BED-4D3A-A29E-891F875924A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8D7C9-545E-4551-B987-4786D0F7F5C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3D013-B338-49DA-9C60-630B86B0AE49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D46EC-EF43-4701-A25F-D0D1BD6D932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E368134-283D-4772-9AA4-9209C403DEF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F84B719-A5D5-40CD-B9EE-EE137BD9300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D0CA78A-7975-45E4-9AA4-31B1AD4353C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C61F431-2411-4E62-AB5E-6E01D914EF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ามเหลี่ยมมุมฉาก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0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F25FB-2006-4B02-8A2F-013EC30C2B4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2B4010-63B2-46A0-8030-A7EC7806C5C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0" r:id="rId4"/>
    <p:sldLayoutId id="2147483738" r:id="rId5"/>
    <p:sldLayoutId id="2147483731" r:id="rId6"/>
    <p:sldLayoutId id="2147483732" r:id="rId7"/>
    <p:sldLayoutId id="2147483739" r:id="rId8"/>
    <p:sldLayoutId id="2147483740" r:id="rId9"/>
    <p:sldLayoutId id="2147483733" r:id="rId10"/>
    <p:sldLayoutId id="2147483734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  <a:cs typeface="DilleniaUPC" pitchFamily="18" charset="-34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สี่เหลี่ยมผืนผ้า 3"/>
          <p:cNvSpPr>
            <a:spLocks noChangeArrowheads="1"/>
          </p:cNvSpPr>
          <p:nvPr/>
        </p:nvSpPr>
        <p:spPr bwMode="auto">
          <a:xfrm>
            <a:off x="3643313" y="1357313"/>
            <a:ext cx="1930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หน่วยที่ </a:t>
            </a:r>
            <a:r>
              <a:rPr lang="en-US" sz="48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5</a:t>
            </a:r>
            <a:endParaRPr lang="th-TH" sz="48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928938" y="2428875"/>
            <a:ext cx="3857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การพูดในโอกาสต่าง ๆ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สี่เหลี่ยมผืนผ้า 1"/>
          <p:cNvSpPr>
            <a:spLocks noChangeArrowheads="1"/>
          </p:cNvSpPr>
          <p:nvPr/>
        </p:nvSpPr>
        <p:spPr bwMode="auto">
          <a:xfrm>
            <a:off x="3143250" y="1500188"/>
            <a:ext cx="2949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การกล่าวอวยพร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411" name="สี่เหลี่ยมผืนผ้า 2"/>
          <p:cNvSpPr>
            <a:spLocks noChangeArrowheads="1"/>
          </p:cNvSpPr>
          <p:nvPr/>
        </p:nvSpPr>
        <p:spPr bwMode="auto">
          <a:xfrm>
            <a:off x="1285875" y="2214563"/>
            <a:ext cx="3079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หลักการกล่าวอวยพร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1643063" y="3000375"/>
            <a:ext cx="6929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กล่าวถึงความรู้สึกเป็นเกียรติที่ได้มาอวยพร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กล่าวถึงคุณความดี/แสดงความยินดีด้วยความจริงใจ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กล่าวอวยพร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สี่เหลี่ยมผืนผ้า 1"/>
          <p:cNvSpPr>
            <a:spLocks noChangeArrowheads="1"/>
          </p:cNvSpPr>
          <p:nvPr/>
        </p:nvSpPr>
        <p:spPr bwMode="auto">
          <a:xfrm>
            <a:off x="3286125" y="1143000"/>
            <a:ext cx="26463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การกล่าวอำลา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8435" name="สี่เหลี่ยมผืนผ้า 2"/>
          <p:cNvSpPr>
            <a:spLocks noChangeArrowheads="1"/>
          </p:cNvSpPr>
          <p:nvPr/>
        </p:nvSpPr>
        <p:spPr bwMode="auto">
          <a:xfrm>
            <a:off x="2357438" y="2000250"/>
            <a:ext cx="2828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หลักการกล่าวอำลา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1643063" y="2786063"/>
            <a:ext cx="60721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กล่าวขอบคุณสำหรับการจัดงาน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กล่าวถึงสาเหตุที่ต้องอำลาหน้าที่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กล่าวถึงความประทับใจเพื่อนร่วมงาน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กล่าวถึงโอกาสที่จะได้มาพบปะกันอีก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กล่าวขอบคุณอย่างจริงใจในไมตรีจิตที่ได้รับ</a:t>
            </a: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1500188" y="1143000"/>
            <a:ext cx="7143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รูปแบบของการพูดเพื่อให้เกียรติ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500313" y="19288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การกล่าวแนะนำบุคคล</a:t>
            </a:r>
            <a:endParaRPr lang="th-TH" sz="36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1357313" y="2500313"/>
            <a:ext cx="414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2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หลักการกล่าวแนะนำบุคคล</a:t>
            </a:r>
            <a:endParaRPr lang="th-TH" sz="3200"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1500188" y="3286125"/>
            <a:ext cx="74295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กล่าวถึงจุดมุ่งหมายที่เชิญบุคคลที่จะแนะนำนี้มาพูด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กล่าวถึงรายละเอียดเกี่ยวกับบุคคลที่จะแนะนำโดยย่อ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กล่าวประกาศชื่อ นามสกุล พร้อมทั้งระบุยศตำแหน่งให้ถูกต้อง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กล่าวเชิญปรากฏตัวพร้อมทั้งปรบมือให้เกียรติ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3143250" y="1000125"/>
            <a:ext cx="335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การกล่าวต้อนรับ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643063" y="1857375"/>
            <a:ext cx="400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หลักการกล่าวต้อนรับ</a:t>
            </a:r>
            <a:endParaRPr lang="th-TH" sz="36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1000125" y="2786063"/>
            <a:ext cx="7500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กล่าวแสดงความรู้สึกเป็นเกียรติที่ได้ต้อนรับผู้มาเยือน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กล่าวบรรยายสรุปเกี่ยวกับการดำเนินกิจการ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กล่าวเชิญคณะผู้มาเยือนชมการนำเสนอหรือชมกิจการ</a:t>
            </a: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357563" y="928688"/>
            <a:ext cx="3000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การกล่าวสดุดี</a:t>
            </a:r>
            <a:endParaRPr lang="th-TH" sz="44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785938" y="1928813"/>
            <a:ext cx="4714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หลักการกล่าวสดุดี</a:t>
            </a:r>
            <a:endParaRPr lang="th-TH" sz="36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1643063" y="2857500"/>
            <a:ext cx="5715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กล่าวแสดงความรู้สึกที่ได้มากล่าว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กล่าวถึงประวัติของผู้ที่ได้รับการสดุดี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กล่าวประกาศเกียรติคุณผู้ที่ได้รับการสดุดี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กล่าวแสดงความยินดีและชื่นชมอย่างจริงใจ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สี่เหลี่ยมผืนผ้า 1"/>
          <p:cNvSpPr>
            <a:spLocks noChangeArrowheads="1"/>
          </p:cNvSpPr>
          <p:nvPr/>
        </p:nvSpPr>
        <p:spPr bwMode="auto">
          <a:xfrm>
            <a:off x="1928813" y="785813"/>
            <a:ext cx="5873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รูปแบบของการพูดในโอกาสพิเศษ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2531" name="สี่เหลี่ยมผืนผ้า 2"/>
          <p:cNvSpPr>
            <a:spLocks noChangeArrowheads="1"/>
          </p:cNvSpPr>
          <p:nvPr/>
        </p:nvSpPr>
        <p:spPr bwMode="auto">
          <a:xfrm>
            <a:off x="3429000" y="1643063"/>
            <a:ext cx="2589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การกล่าวปราศรัย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2532" name="สี่เหลี่ยมผืนผ้า 3"/>
          <p:cNvSpPr>
            <a:spLocks noChangeArrowheads="1"/>
          </p:cNvSpPr>
          <p:nvPr/>
        </p:nvSpPr>
        <p:spPr bwMode="auto">
          <a:xfrm>
            <a:off x="1214438" y="2214563"/>
            <a:ext cx="2887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หลักการกล่าวปราศรัย</a:t>
            </a:r>
            <a:endParaRPr lang="th-TH" sz="32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2533" name="Rectangle 1"/>
          <p:cNvSpPr>
            <a:spLocks noChangeArrowheads="1"/>
          </p:cNvSpPr>
          <p:nvPr/>
        </p:nvSpPr>
        <p:spPr bwMode="auto">
          <a:xfrm>
            <a:off x="1571625" y="2786063"/>
            <a:ext cx="69294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กล่าวถึงโอกาสสำคัญที่ได้มาปราศรัย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กล่าวถึงแนวคิดหลักที่มานำเสนอในการปราศรัย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กล่าวถึงความคาดหวังที่จะได้เห็นความก้าวหน้าในอนาคต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กล่าวขอบคุณทุกฝ่ายและอวยพร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สี่เหลี่ยมผืนผ้า 5"/>
          <p:cNvSpPr>
            <a:spLocks noChangeArrowheads="1"/>
          </p:cNvSpPr>
          <p:nvPr/>
        </p:nvSpPr>
        <p:spPr bwMode="auto">
          <a:xfrm>
            <a:off x="3214688" y="1285875"/>
            <a:ext cx="3286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การกล่าวให้โอวาท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3555" name="สี่เหลี่ยมผืนผ้า 6"/>
          <p:cNvSpPr>
            <a:spLocks noChangeArrowheads="1"/>
          </p:cNvSpPr>
          <p:nvPr/>
        </p:nvSpPr>
        <p:spPr bwMode="auto">
          <a:xfrm>
            <a:off x="1857375" y="2143125"/>
            <a:ext cx="33543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หลักการกล่าวให้โอวาท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2286000" y="2857500"/>
            <a:ext cx="59293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กล่าวแสดงความรู้สึก/ขอบคุณในการจัดงาน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กล่าวให้ข้อคิด คติเตือนใจ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กล่าวอวยพรผู้ฟัง/ผู้ร่วมงาน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สี่เหลี่ยมผืนผ้า 1"/>
          <p:cNvSpPr>
            <a:spLocks noChangeArrowheads="1"/>
          </p:cNvSpPr>
          <p:nvPr/>
        </p:nvSpPr>
        <p:spPr bwMode="auto">
          <a:xfrm>
            <a:off x="3643313" y="1071563"/>
            <a:ext cx="30495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การกล่าวรายงาน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4579" name="สี่เหลี่ยมผืนผ้า 2"/>
          <p:cNvSpPr>
            <a:spLocks noChangeArrowheads="1"/>
          </p:cNvSpPr>
          <p:nvPr/>
        </p:nvSpPr>
        <p:spPr bwMode="auto">
          <a:xfrm>
            <a:off x="1785938" y="2000250"/>
            <a:ext cx="315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หลักการกล่าวรายงาน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1785938" y="2786063"/>
            <a:ext cx="63579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กล่าวขอบคุณประธานที่ให้เกียรติร่วมพิธี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กล่าวถึงความเป็นมาและการดำเนินงาน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กล่าวขอบคุณในความร่วมมือของทุกฝ่าย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กล่าวเชิญประธานทำพิธีเปิดงาน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สี่เหลี่ยมผืนผ้า 1"/>
          <p:cNvSpPr>
            <a:spLocks noChangeArrowheads="1"/>
          </p:cNvSpPr>
          <p:nvPr/>
        </p:nvSpPr>
        <p:spPr bwMode="auto">
          <a:xfrm>
            <a:off x="2571750" y="1000125"/>
            <a:ext cx="35464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การกล่าวสุนทรพจน์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5603" name="สี่เหลี่ยมผืนผ้า 2"/>
          <p:cNvSpPr>
            <a:spLocks noChangeArrowheads="1"/>
          </p:cNvSpPr>
          <p:nvPr/>
        </p:nvSpPr>
        <p:spPr bwMode="auto">
          <a:xfrm>
            <a:off x="1500188" y="2071688"/>
            <a:ext cx="3568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หลักการกล่าวสุนทรพจน์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5604" name="Rectangle 1"/>
          <p:cNvSpPr>
            <a:spLocks noChangeArrowheads="1"/>
          </p:cNvSpPr>
          <p:nvPr/>
        </p:nvSpPr>
        <p:spPr bwMode="auto">
          <a:xfrm>
            <a:off x="1500188" y="2928938"/>
            <a:ext cx="75009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กล่าวโน้มน้าวใจผู้ฟังโดยยกสุภาษิต คำคม คำพูดบุคคลสำคัญ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กล่าวสรุปจบให้ผู้ฟังเกิดความประทับใจ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สี่เหลี่ยมผืนผ้า 2"/>
          <p:cNvSpPr>
            <a:spLocks noChangeArrowheads="1"/>
          </p:cNvSpPr>
          <p:nvPr/>
        </p:nvSpPr>
        <p:spPr bwMode="auto">
          <a:xfrm>
            <a:off x="1857375" y="1071563"/>
            <a:ext cx="5924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ความหมายการพูดในโอกาสต่าง ๆ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9219" name="สี่เหลี่ยมผืนผ้า 4"/>
          <p:cNvSpPr>
            <a:spLocks noChangeArrowheads="1"/>
          </p:cNvSpPr>
          <p:nvPr/>
        </p:nvSpPr>
        <p:spPr bwMode="auto">
          <a:xfrm>
            <a:off x="1857375" y="2357438"/>
            <a:ext cx="58578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latin typeface="Cordia New" pitchFamily="34" charset="-34"/>
                <a:cs typeface="Cordia New" pitchFamily="34" charset="-34"/>
              </a:rPr>
              <a:t>การพูดในโอกาสต่าง ๆ</a:t>
            </a:r>
            <a:r>
              <a:rPr lang="th-TH" sz="3600">
                <a:latin typeface="Cordia New" pitchFamily="34" charset="-34"/>
                <a:cs typeface="Cordia New" pitchFamily="34" charset="-34"/>
              </a:rPr>
              <a:t>  หมายถึง การพูดที่มุ่งหมายกระชับความสัมพันธ์อันดีต่อกัน ของบุคคลในสังคมโดยอาศัยสถานการณ์หรือกิจกรรมที่ดำเนินไปตามโอกาสต่าง ๆ เป็นองค์ประกอบที่สำคัญ</a:t>
            </a: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1"/>
          <p:cNvSpPr>
            <a:spLocks noChangeArrowheads="1"/>
          </p:cNvSpPr>
          <p:nvPr/>
        </p:nvSpPr>
        <p:spPr bwMode="auto">
          <a:xfrm>
            <a:off x="1428750" y="1500188"/>
            <a:ext cx="66881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ความสำคัญของการพูดในโอกาสต่าง ๆ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785813" y="2500313"/>
            <a:ext cx="892968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สร้างบรรยากาศที่ดีในการทำงานหรือกิจกรรมร่วมกัน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สร้างความอบอุ่นใจให้กับสมาชิกที่อยู่ในหน่วยงานเดียวกัน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สร้างมิตรภาพที่ดีในระหว่างบุคคลที่รู้จักคุ้นเคยกันมาก่อน	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สร้างความสามัคคีให้แก่หมู่คณะหรือในชุมชนที่อาศัยอยู่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สร้างสรรค์สังคมองค์กรให้เจริญก้าวหน้าและพัฒนาไปพร้อมกัน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1857375" y="1214438"/>
            <a:ext cx="60848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มารยาทของการพูดในโอกาสต่าง ๆ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500313" y="2286000"/>
            <a:ext cx="3929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126047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มารยาทในการทักทาย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126047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มารยาทในการแต่งกาย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126047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มารยาทในการใช้ภาษา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1260475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มารยาทในการแสดงออก</a:t>
            </a:r>
            <a:endParaRPr lang="th-TH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สี่เหลี่ยมผืนผ้า 1"/>
          <p:cNvSpPr>
            <a:spLocks noChangeArrowheads="1"/>
          </p:cNvSpPr>
          <p:nvPr/>
        </p:nvSpPr>
        <p:spPr bwMode="auto">
          <a:xfrm>
            <a:off x="1643063" y="1071563"/>
            <a:ext cx="6397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หลักทั่วไปของการพูดในโอกาสต่าง ๆ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2357438" y="1928813"/>
            <a:ext cx="3429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กำหนดจุดมุ่งหมาย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 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วิเคราะห์ผู้ฟัง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วิเคราะห์โอกาสที่พูด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  <a:endParaRPr lang="en-US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เตรียมการพูด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 </a:t>
            </a: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ใช้ภาษาเหมาะสม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คำนึงถึงมารยาท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  <a:p>
            <a:pPr eaLnBrk="0" hangingPunct="0">
              <a:buFont typeface="Wingdings" pitchFamily="2" charset="2"/>
              <a:buChar char="§"/>
              <a:tabLst>
                <a:tab pos="809625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ใช้เวลาให้เหมาะสม</a:t>
            </a:r>
            <a:r>
              <a:rPr lang="en-US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สี่เหลี่ยมผืนผ้า 1"/>
          <p:cNvSpPr>
            <a:spLocks noChangeArrowheads="1"/>
          </p:cNvSpPr>
          <p:nvPr/>
        </p:nvSpPr>
        <p:spPr bwMode="auto">
          <a:xfrm>
            <a:off x="1214438" y="1000125"/>
            <a:ext cx="60737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ประเภทของการพูดในโอกาสต่าง ๆ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2286000" y="2000250"/>
            <a:ext cx="3571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การพูดแสดงไมตรีจิต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การพูดเพื่อให้เกียรติ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การพูดในโอกาสพิเศษ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3000375" y="1643063"/>
            <a:ext cx="3084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การพูดแสดงไมตรีจิต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1143000" y="2500313"/>
            <a:ext cx="69294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การพูดแสดงไมตรีจิต</a:t>
            </a:r>
            <a:r>
              <a:rPr lang="en-US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หมายถึง การพูดต่อที่ประชุมชนเพื่อแสดงออกถึงความรู้สึกที่ดีต่อกัน โดยใช้การพูดเป็นสื่อเชื่อมโยงไมตรีจิตจากผู้พูดไปสู่ผู้ฟัง ในสถานการณ์ของงานหรือกิจกรรมสำคัญที่ทั้งผู้พูดและผู้ฟังมีโอกาสมาร่วมชุมชุนกัน</a:t>
            </a:r>
            <a:endParaRPr lang="th-TH" sz="3600"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1928813" y="928688"/>
            <a:ext cx="5357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000" b="1">
                <a:solidFill>
                  <a:srgbClr val="FFC0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รูปแบบของการพูดแสดงไมตรีจิต</a:t>
            </a:r>
            <a:endParaRPr lang="th-TH" sz="4000">
              <a:solidFill>
                <a:srgbClr val="FFC000"/>
              </a:solidFill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สี่เหลี่ยมผืนผ้า 2"/>
          <p:cNvSpPr>
            <a:spLocks noChangeArrowheads="1"/>
          </p:cNvSpPr>
          <p:nvPr/>
        </p:nvSpPr>
        <p:spPr bwMode="auto">
          <a:xfrm>
            <a:off x="2500313" y="1143000"/>
            <a:ext cx="4391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การกล่าวแสดงความยินดี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1428750" y="1928813"/>
            <a:ext cx="4357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หลักการกล่าวแสดงความยินดี</a:t>
            </a:r>
            <a:endParaRPr lang="th-TH" sz="36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285875" y="2857500"/>
            <a:ext cx="70723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กล่าวแสดงความรู้สึกที่ได้มาร่วมงาน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กล่าวแสดงความยินดีกับผู้ได้รับยกย่อง/รางวัล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กล่าวยกย่องชมเชยด้วยความจริงใจ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กล่าวอวยพรและมอบของที่ระลึก</a:t>
            </a: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สี่เหลี่ยมผืนผ้า 1"/>
          <p:cNvSpPr>
            <a:spLocks noChangeArrowheads="1"/>
          </p:cNvSpPr>
          <p:nvPr/>
        </p:nvSpPr>
        <p:spPr bwMode="auto">
          <a:xfrm>
            <a:off x="3071813" y="1143000"/>
            <a:ext cx="3124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การกล่าวขอบคุณ</a:t>
            </a:r>
            <a:endParaRPr lang="th-TH" sz="440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87" name="สี่เหลี่ยมผืนผ้า 2"/>
          <p:cNvSpPr>
            <a:spLocks noChangeArrowheads="1"/>
          </p:cNvSpPr>
          <p:nvPr/>
        </p:nvSpPr>
        <p:spPr bwMode="auto">
          <a:xfrm>
            <a:off x="1428750" y="2143125"/>
            <a:ext cx="3222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หลักการกล่าวขอบคุณ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857375" y="2928938"/>
            <a:ext cx="60007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กล่าวทักทาย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กล่าวแสดงความรู้สึกที่ได้รับไมตรีจิต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กล่าวขอบคุณอย่างจริงใจในไมตรีจิตที่ได้รับ</a:t>
            </a:r>
          </a:p>
        </p:txBody>
      </p:sp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ิตชีวา">
  <a:themeElements>
    <a:clrScheme name="ชีวิตชีวา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ชีวิตชีวา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ชีวิตชีวา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58</TotalTime>
  <Words>723</Words>
  <Application>Microsoft Office PowerPoint</Application>
  <PresentationFormat>นำเสนอทางหน้าจอ (4:3)</PresentationFormat>
  <Paragraphs>103</Paragraphs>
  <Slides>18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28" baseType="lpstr">
      <vt:lpstr>Arial</vt:lpstr>
      <vt:lpstr>Angsana New</vt:lpstr>
      <vt:lpstr>Century Gothic</vt:lpstr>
      <vt:lpstr>DilleniaUPC</vt:lpstr>
      <vt:lpstr>Wingdings 2</vt:lpstr>
      <vt:lpstr>Verdana</vt:lpstr>
      <vt:lpstr>Calibri</vt:lpstr>
      <vt:lpstr>Cordia New</vt:lpstr>
      <vt:lpstr>Wingdings</vt:lpstr>
      <vt:lpstr>ชีวิตชีวา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9</cp:revision>
  <dcterms:created xsi:type="dcterms:W3CDTF">2015-01-18T03:23:53Z</dcterms:created>
  <dcterms:modified xsi:type="dcterms:W3CDTF">2015-01-18T06:22:33Z</dcterms:modified>
</cp:coreProperties>
</file>