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75" r:id="rId3"/>
    <p:sldId id="274" r:id="rId4"/>
    <p:sldId id="276" r:id="rId5"/>
    <p:sldId id="277" r:id="rId6"/>
    <p:sldId id="278" r:id="rId7"/>
    <p:sldId id="279" r:id="rId8"/>
    <p:sldId id="281" r:id="rId9"/>
    <p:sldId id="282" r:id="rId10"/>
    <p:sldId id="283" r:id="rId11"/>
    <p:sldId id="284" r:id="rId12"/>
    <p:sldId id="285" r:id="rId13"/>
    <p:sldId id="286" r:id="rId14"/>
    <p:sldId id="287" r:id="rId15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ามเหลี่ยมหน้าจั่ว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5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75524EBE-0A0F-4060-8D55-D970DC0F6E6C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F8ECE54-83E8-44C7-A3D6-E3BD7262907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0FA41-8250-432D-9435-8D5A06A97D18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5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2C5B8-DA46-4FBE-B516-48862A55EA4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A7F4B-7152-4E74-A9B0-889D0A4963BD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5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485BD-412C-48E4-AA45-A4B60F08653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3E5DE7-65BB-422E-B7B4-987DD00B97E3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1C4F1-FD76-45CE-AFA1-AD74605AB0C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ามเหลี่ยมมุมฉาก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สามเหลี่ยมหน้าจั่ว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ตัวเชื่อมต่อตรง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ตัวเชื่อมต่อตรง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9C9C1-328F-4F37-BA66-5E044421A7B8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9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0231C-DBC1-4BED-A77C-E29228E8E23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EFDAA-4FF7-4279-A57A-9DB16D11DB1B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B67D6-01D5-4F2C-AFCF-88F99692B03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F8C1A4-BB55-4EA9-8647-07BC404560BE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9CFD60A9-3C76-4E4B-87C8-A82FB8A2841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A5240-3F6B-41D0-A4E8-2C0F21A33DDB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4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58FDB-956E-4FE8-8933-4884B0CA953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5EA29-A975-47DC-B923-98467E053E49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EA9F6-8636-4879-B7A6-3169B2238F4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045EF489-5BE7-47A7-8B42-E0EBE0A59DAF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5AB55A64-C8C1-4A19-BF03-8434B0839EC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D3B3FA50-8618-41F0-8945-4F40B6E72B1A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9DCCE270-B9B9-4815-8DD7-C1B25304A48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ามเหลี่ยมมุมฉาก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ตัวเชื่อมต่อตรง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030" name="ตัวยึดข้อความ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312D29-D061-43A0-9AE8-4B745ACE1C9B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24AE81-6837-4052-9615-A81BA1D9401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0" r:id="rId4"/>
    <p:sldLayoutId id="2147483738" r:id="rId5"/>
    <p:sldLayoutId id="2147483731" r:id="rId6"/>
    <p:sldLayoutId id="2147483732" r:id="rId7"/>
    <p:sldLayoutId id="2147483739" r:id="rId8"/>
    <p:sldLayoutId id="2147483740" r:id="rId9"/>
    <p:sldLayoutId id="2147483733" r:id="rId10"/>
    <p:sldLayoutId id="2147483734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  <a:cs typeface="DilleniaUPC" pitchFamily="18" charset="-34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  <a:cs typeface="DilleniaUPC" pitchFamily="18" charset="-34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  <a:cs typeface="DilleniaUPC" pitchFamily="18" charset="-34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  <a:cs typeface="DilleniaUPC" pitchFamily="18" charset="-34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  <a:cs typeface="DilleniaUPC" pitchFamily="18" charset="-34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  <a:cs typeface="DilleniaUPC" pitchFamily="18" charset="-34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  <a:cs typeface="DilleniaUPC" pitchFamily="18" charset="-34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  <a:cs typeface="DilleniaUPC" pitchFamily="18" charset="-34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สี่เหลี่ยมผืนผ้า 1"/>
          <p:cNvSpPr>
            <a:spLocks noChangeArrowheads="1"/>
          </p:cNvSpPr>
          <p:nvPr/>
        </p:nvSpPr>
        <p:spPr bwMode="auto">
          <a:xfrm>
            <a:off x="3714750" y="1143000"/>
            <a:ext cx="1930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8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หน่วยที่ </a:t>
            </a:r>
            <a:r>
              <a:rPr lang="en-US" sz="48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6</a:t>
            </a:r>
            <a:endParaRPr lang="th-TH" sz="480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8195" name="Rectangle 1"/>
          <p:cNvSpPr>
            <a:spLocks noChangeArrowheads="1"/>
          </p:cNvSpPr>
          <p:nvPr/>
        </p:nvSpPr>
        <p:spPr bwMode="auto">
          <a:xfrm>
            <a:off x="2000250" y="2857500"/>
            <a:ext cx="5000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h-TH" sz="40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การเขียนเพื่อติดต่อกิจธุระ</a:t>
            </a:r>
            <a:endParaRPr lang="th-TH" sz="4000">
              <a:ea typeface="Calibri" pitchFamily="34" charset="0"/>
              <a:cs typeface="Cordia New" pitchFamily="34" charset="-34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ChangeArrowheads="1"/>
          </p:cNvSpPr>
          <p:nvPr/>
        </p:nvSpPr>
        <p:spPr bwMode="auto">
          <a:xfrm>
            <a:off x="2357438" y="1143000"/>
            <a:ext cx="550068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ประเภทของแบบฟอร์ม</a:t>
            </a:r>
            <a:endParaRPr lang="th-TH" sz="4400">
              <a:solidFill>
                <a:srgbClr val="FFC000"/>
              </a:solidFill>
              <a:ea typeface="Times New Roman" pitchFamily="18" charset="0"/>
              <a:cs typeface="Cordia New" pitchFamily="34" charset="-34"/>
            </a:endParaRPr>
          </a:p>
        </p:txBody>
      </p:sp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2428875" y="2143125"/>
            <a:ext cx="542925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sz="36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แบบฟอร์มคำร้องทั่วไป</a:t>
            </a:r>
            <a:endParaRPr lang="en-US" sz="36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แบบฟอร์มคำขออนุญาต</a:t>
            </a:r>
            <a:endParaRPr lang="en-US" sz="36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แบบฟอร์มการทำสัญญา</a:t>
            </a:r>
            <a:endParaRPr lang="en-US" sz="36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แบบฟอร์มใบสมัคร</a:t>
            </a:r>
            <a:endParaRPr lang="en-US" sz="36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แบบสำรวจ/บันทึกข้อมูล</a:t>
            </a:r>
            <a:endParaRPr lang="en-US" sz="36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แบบสอบถาม</a:t>
            </a:r>
            <a:endParaRPr lang="th-TH" sz="36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th-TH" sz="1600" b="1">
                <a:solidFill>
                  <a:srgbClr val="000000"/>
                </a:solidFill>
                <a:latin typeface="Cordia New" pitchFamily="34" charset="-34"/>
                <a:ea typeface="TH Sarabun New" pitchFamily="34" charset="-34"/>
                <a:cs typeface="Cordia New" pitchFamily="34" charset="-34"/>
              </a:rPr>
              <a:t>ข้อควรปฏิบัติในการกรอกแบบฟอร์ม</a:t>
            </a:r>
            <a:endParaRPr lang="th-TH">
              <a:ea typeface="TH Sarabun New" pitchFamily="34" charset="-34"/>
              <a:cs typeface="Cordia New" pitchFamily="34" charset="-34"/>
            </a:endParaRPr>
          </a:p>
        </p:txBody>
      </p:sp>
      <p:sp>
        <p:nvSpPr>
          <p:cNvPr id="18435" name="Rectangle 5"/>
          <p:cNvSpPr>
            <a:spLocks noChangeArrowheads="1"/>
          </p:cNvSpPr>
          <p:nvPr/>
        </p:nvSpPr>
        <p:spPr bwMode="auto">
          <a:xfrm>
            <a:off x="642938" y="2286000"/>
            <a:ext cx="8389937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ต้องอ่านข้อความทั้งหมดให้เข้าใจอย่างถ่องแท้เสียก่อน 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ต้องเขียนด้วยลายมือที่อ่านง่าย ตัวอักษรชัดเจน 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ตั้งใจเขียน ด้วยความประณีตบรรจง มีความเป็นระเบียบเรียบร้อย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เวลากรอกใบสมัคร ไม่ต้องรีบจนเกินไป เนื่องจากการรีบเร่งทำให้เขียนผิด 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ต้องไม่มีการขูดลบขีดฆ่าดูไม่เรียบร้อย แสดงว่าไม่ตั้งใจในการเขียน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ต้องพยายามกรอกข้อมูลให้ครบถ้วนสมบูรณ์</a:t>
            </a:r>
          </a:p>
        </p:txBody>
      </p:sp>
      <p:sp>
        <p:nvSpPr>
          <p:cNvPr id="18436" name="สี่เหลี่ยมผืนผ้า 6"/>
          <p:cNvSpPr>
            <a:spLocks noChangeArrowheads="1"/>
          </p:cNvSpPr>
          <p:nvPr/>
        </p:nvSpPr>
        <p:spPr bwMode="auto">
          <a:xfrm>
            <a:off x="1714500" y="1214438"/>
            <a:ext cx="63150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ข้อควรปฏิบัติในการกรอกแบบฟอร์ม</a:t>
            </a:r>
            <a:endParaRPr lang="th-TH" sz="440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2571750" y="1143000"/>
            <a:ext cx="44291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การเขียนจดหมายกิจธุระ</a:t>
            </a:r>
            <a:endParaRPr lang="th-TH" sz="4400">
              <a:solidFill>
                <a:srgbClr val="FFC000"/>
              </a:solidFill>
              <a:ea typeface="Times New Roman" pitchFamily="18" charset="0"/>
              <a:cs typeface="Cordia New" pitchFamily="34" charset="-34"/>
            </a:endParaRPr>
          </a:p>
        </p:txBody>
      </p:sp>
      <p:sp>
        <p:nvSpPr>
          <p:cNvPr id="19459" name="สี่เหลี่ยมผืนผ้า 2"/>
          <p:cNvSpPr>
            <a:spLocks noChangeArrowheads="1"/>
          </p:cNvSpPr>
          <p:nvPr/>
        </p:nvSpPr>
        <p:spPr bwMode="auto">
          <a:xfrm>
            <a:off x="785813" y="2143125"/>
            <a:ext cx="49180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0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ความหมายของจดหมายกิจธุระ</a:t>
            </a:r>
            <a:endParaRPr lang="th-TH" sz="40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9460" name="Rectangle 2"/>
          <p:cNvSpPr>
            <a:spLocks noChangeArrowheads="1"/>
          </p:cNvSpPr>
          <p:nvPr/>
        </p:nvSpPr>
        <p:spPr bwMode="auto">
          <a:xfrm>
            <a:off x="928688" y="2857500"/>
            <a:ext cx="73580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36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จดหมายกิจธุระ</a:t>
            </a:r>
            <a:r>
              <a:rPr lang="th-TH" sz="36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หมายถึง เอกสารที่ใช้ติดต่อสื่อสารกันแทนการเจรจาว่าด้วยเรื่องที่เกี่ยวข้องกับภารงาน การทำธุระอันเกิดจาการงานที่ไม่ได้เกี่ยวข้องกับธุรกิจการค้า จากหน่วยงานหนึ่งไปยังอีกหน่วยงานหนึ่ง</a:t>
            </a:r>
          </a:p>
        </p:txBody>
      </p:sp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ChangeArrowheads="1"/>
          </p:cNvSpPr>
          <p:nvPr/>
        </p:nvSpPr>
        <p:spPr bwMode="auto">
          <a:xfrm>
            <a:off x="1428750" y="1000125"/>
            <a:ext cx="63579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809625" algn="l"/>
              </a:tabLst>
            </a:pPr>
            <a:r>
              <a:rPr lang="th-TH" sz="4400" b="1">
                <a:solidFill>
                  <a:srgbClr val="FFC0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ประเภทของเขียนจดหมายกิจธุระ</a:t>
            </a:r>
            <a:endParaRPr lang="th-TH" sz="4400">
              <a:solidFill>
                <a:srgbClr val="FFC000"/>
              </a:solidFill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2428875" y="2071688"/>
            <a:ext cx="43576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180975" algn="l"/>
                <a:tab pos="809625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จดหมายแสดงไมตรีจิต</a:t>
            </a: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180975" algn="l"/>
                <a:tab pos="809625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จดหมายสื่อสารและการงาน</a:t>
            </a: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 </a:t>
            </a:r>
          </a:p>
        </p:txBody>
      </p:sp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ChangeArrowheads="1"/>
          </p:cNvSpPr>
          <p:nvPr/>
        </p:nvSpPr>
        <p:spPr bwMode="auto">
          <a:xfrm>
            <a:off x="1928813" y="1285875"/>
            <a:ext cx="54292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180975" algn="l"/>
                <a:tab pos="809625" algn="l"/>
              </a:tabLst>
            </a:pPr>
            <a:r>
              <a:rPr lang="th-TH" sz="4400" b="1">
                <a:solidFill>
                  <a:srgbClr val="FFC0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การเขียนจดหมายสมัครงาน</a:t>
            </a:r>
            <a:endParaRPr lang="th-TH" sz="4400">
              <a:solidFill>
                <a:srgbClr val="FFC000"/>
              </a:solidFill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285875" y="2214563"/>
            <a:ext cx="7215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180975" algn="l"/>
                <a:tab pos="809625" algn="l"/>
              </a:tabLst>
            </a:pPr>
            <a:r>
              <a:rPr lang="th-TH" sz="3600">
                <a:solidFill>
                  <a:srgbClr val="FFFF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จดหมายสมัครงานต้องเขียน  โดยคำนึงถึงเรื่องต่อไปนี้</a:t>
            </a:r>
            <a:endParaRPr lang="th-TH" sz="3600"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1928813" y="3143250"/>
            <a:ext cx="5643562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180975" algn="l"/>
                <a:tab pos="809625" algn="l"/>
              </a:tabLst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การเลือกใช้กระดาษ และซองจดหมาย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180975" algn="l"/>
                <a:tab pos="809625" algn="l"/>
              </a:tabLst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การใช้สำนวนภาษา</a:t>
            </a:r>
            <a:r>
              <a:rPr lang="en-US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 </a:t>
            </a:r>
          </a:p>
          <a:p>
            <a:pPr eaLnBrk="0" hangingPunct="0">
              <a:buFont typeface="Wingdings" pitchFamily="2" charset="2"/>
              <a:buChar char="§"/>
              <a:tabLst>
                <a:tab pos="180975" algn="l"/>
                <a:tab pos="809625" algn="l"/>
              </a:tabLst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การเขียนข้อความในจดหมาย</a:t>
            </a:r>
            <a:r>
              <a:rPr lang="en-US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 </a:t>
            </a:r>
          </a:p>
          <a:p>
            <a:pPr eaLnBrk="0" hangingPunct="0">
              <a:buFont typeface="Wingdings" pitchFamily="2" charset="2"/>
              <a:buChar char="§"/>
              <a:tabLst>
                <a:tab pos="180975" algn="l"/>
                <a:tab pos="809625" algn="l"/>
              </a:tabLst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การสื่อสารในรูปแบบจดหมายสมัครงาน</a:t>
            </a:r>
            <a:r>
              <a:rPr lang="en-US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 </a:t>
            </a:r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สี่เหลี่ยมผืนผ้า 1"/>
          <p:cNvSpPr>
            <a:spLocks noChangeArrowheads="1"/>
          </p:cNvSpPr>
          <p:nvPr/>
        </p:nvSpPr>
        <p:spPr bwMode="auto">
          <a:xfrm>
            <a:off x="1643063" y="1357313"/>
            <a:ext cx="61531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ความหมายของการเขียนเพื่อกิจธุระ</a:t>
            </a:r>
            <a:endParaRPr lang="th-TH" sz="440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9219" name="สี่เหลี่ยมผืนผ้า 2"/>
          <p:cNvSpPr>
            <a:spLocks noChangeArrowheads="1"/>
          </p:cNvSpPr>
          <p:nvPr/>
        </p:nvSpPr>
        <p:spPr bwMode="auto">
          <a:xfrm>
            <a:off x="1143000" y="2500313"/>
            <a:ext cx="7072313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000">
                <a:latin typeface="Cordia New" pitchFamily="34" charset="-34"/>
                <a:cs typeface="Cordia New" pitchFamily="34" charset="-34"/>
              </a:rPr>
              <a:t>การเขียนเพื่อกิจธุระ หมายถึง การเขียนที่บุคคลทั่วไปนำไปใช้ในโอกาสของการติดต่อธุระการงานระหว่างในหมู่บุคคลทั่วไปด้วยกัน  และสามารถนำไปใช้ในการติดต่อกิจธุระกับหน่วยราชการ หรือกับบริษัทห้างร้านทั่วไปก็ได้  แต่มีขอบข่ายเฉพาะเรื่องที่เกี่ยวกับการงานทั่วไปเท่านั้น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สี่เหลี่ยมผืนผ้า 1"/>
          <p:cNvSpPr>
            <a:spLocks noChangeArrowheads="1"/>
          </p:cNvSpPr>
          <p:nvPr/>
        </p:nvSpPr>
        <p:spPr bwMode="auto">
          <a:xfrm>
            <a:off x="2500313" y="928688"/>
            <a:ext cx="46656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000" b="1">
                <a:solidFill>
                  <a:srgbClr val="FFC000"/>
                </a:solidFill>
                <a:latin typeface="Century Gothic" pitchFamily="34" charset="0"/>
                <a:cs typeface="DilleniaUPC" pitchFamily="18" charset="-34"/>
              </a:rPr>
              <a:t>ความสำคัญของการเขียนเพื่อกิจธุระ</a:t>
            </a:r>
            <a:endParaRPr lang="th-TH" sz="4000">
              <a:solidFill>
                <a:srgbClr val="FFC000"/>
              </a:solidFill>
              <a:latin typeface="Century Gothic" pitchFamily="34" charset="0"/>
              <a:cs typeface="DilleniaUPC" pitchFamily="18" charset="-34"/>
            </a:endParaRPr>
          </a:p>
        </p:txBody>
      </p:sp>
      <p:sp>
        <p:nvSpPr>
          <p:cNvPr id="10243" name="สี่เหลี่ยมผืนผ้า 2"/>
          <p:cNvSpPr>
            <a:spLocks noChangeArrowheads="1"/>
          </p:cNvSpPr>
          <p:nvPr/>
        </p:nvSpPr>
        <p:spPr bwMode="auto">
          <a:xfrm>
            <a:off x="928688" y="2143125"/>
            <a:ext cx="7500937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thaiDist"/>
            <a:r>
              <a:rPr lang="th-TH" sz="3600">
                <a:latin typeface="Century Gothic" pitchFamily="34" charset="0"/>
                <a:cs typeface="DilleniaUPC" pitchFamily="18" charset="-34"/>
              </a:rPr>
              <a:t>	ในระบบการทำงานทั่วไปมักจะใช้ติดต่อกันด้วยลายลักษณ์อักษร  ใช้ได้กับบุคคลทุกระดับชั้น  การเขียนสามารถสื่อสารข้อมูล ความคิด ทัศนคติของผู้เขียนได้ชัดเจนและกว้างขวางโดยส่งผ่านสื่อต่าง ๆ สะดวกต่อการลงรายละเอียดได้มากเท่าที่ต้องการ ไม่จำกัดช่วงเวลา  และสามารถนำไปจัดเก็บได้อย่างเป็นระบบซึ่งใช้เป็นหลักฐานอ้างอิงได้ดีกว่าคำพูด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สี่เหลี่ยมผืนผ้า 1"/>
          <p:cNvSpPr>
            <a:spLocks noChangeArrowheads="1"/>
          </p:cNvSpPr>
          <p:nvPr/>
        </p:nvSpPr>
        <p:spPr bwMode="auto">
          <a:xfrm>
            <a:off x="1643063" y="1214438"/>
            <a:ext cx="577373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หลักการเขียนในการติดต่อกิจธุระ</a:t>
            </a:r>
            <a:endParaRPr lang="th-TH" sz="440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1267" name="Rectangle 1"/>
          <p:cNvSpPr>
            <a:spLocks noChangeArrowheads="1"/>
          </p:cNvSpPr>
          <p:nvPr/>
        </p:nvSpPr>
        <p:spPr bwMode="auto">
          <a:xfrm>
            <a:off x="2286000" y="2357438"/>
            <a:ext cx="4643438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57188">
              <a:buFont typeface="Wingdings" pitchFamily="2" charset="2"/>
              <a:buChar char="§"/>
              <a:tabLst>
                <a:tab pos="581025" algn="l"/>
                <a:tab pos="630238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เขียนให้ชัดเจน</a:t>
            </a: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 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indent="357188" eaLnBrk="0" hangingPunct="0">
              <a:buFont typeface="Wingdings" pitchFamily="2" charset="2"/>
              <a:buChar char="§"/>
              <a:tabLst>
                <a:tab pos="581025" algn="l"/>
                <a:tab pos="630238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เขียนให้ถูกต้อง</a:t>
            </a: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  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indent="357188" eaLnBrk="0" hangingPunct="0">
              <a:buFont typeface="Wingdings" pitchFamily="2" charset="2"/>
              <a:buChar char="§"/>
              <a:tabLst>
                <a:tab pos="581025" algn="l"/>
                <a:tab pos="630238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</a:t>
            </a: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เขียนอย่างประณีต</a:t>
            </a: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  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indent="357188" eaLnBrk="0" hangingPunct="0">
              <a:buFont typeface="Wingdings" pitchFamily="2" charset="2"/>
              <a:buChar char="§"/>
              <a:tabLst>
                <a:tab pos="581025" algn="l"/>
                <a:tab pos="630238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เขียนอย่างสร้างสรรค์</a:t>
            </a:r>
            <a:r>
              <a:rPr lang="en-US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  </a:t>
            </a:r>
          </a:p>
          <a:p>
            <a:pPr indent="357188" eaLnBrk="0" hangingPunct="0">
              <a:buFont typeface="Wingdings" pitchFamily="2" charset="2"/>
              <a:buChar char="§"/>
              <a:tabLst>
                <a:tab pos="581025" algn="l"/>
                <a:tab pos="630238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เขียนให้มีมนุษยสัมพันธ์</a:t>
            </a:r>
            <a:r>
              <a:rPr lang="en-US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 </a:t>
            </a: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1357313" y="1428750"/>
            <a:ext cx="7572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ประเภทของการเขียนเพื่อติดต่อกิจธุระ</a:t>
            </a:r>
            <a:endParaRPr lang="th-TH" sz="4400">
              <a:solidFill>
                <a:srgbClr val="FFC000"/>
              </a:solidFill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2286000" y="2714625"/>
            <a:ext cx="407193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58102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th-TH" sz="36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การเขียนบันทึกข้อความ</a:t>
            </a:r>
            <a:endParaRPr lang="en-US" sz="36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58102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th-TH" sz="36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การกรอกแบบฟอร์ม</a:t>
            </a:r>
            <a:endParaRPr lang="en-US" sz="36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58102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th-TH" sz="36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การเขียนจดหมายกิจธุระ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2143125" y="928688"/>
            <a:ext cx="51435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539750">
              <a:tabLst>
                <a:tab pos="581025" algn="l"/>
                <a:tab pos="630238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th-TH" sz="4400" b="1">
                <a:solidFill>
                  <a:srgbClr val="FFC0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การเขียนบันทึกข้อความ</a:t>
            </a:r>
            <a:endParaRPr lang="th-TH" sz="4400">
              <a:solidFill>
                <a:srgbClr val="FFC000"/>
              </a:solidFill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1071563" y="2000250"/>
            <a:ext cx="5357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0975"/>
            <a:r>
              <a:rPr lang="th-TH" sz="36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ความหมายบันทึกข้อความ</a:t>
            </a:r>
            <a:endParaRPr lang="th-TH" sz="3600">
              <a:ea typeface="Times New Roman" pitchFamily="18" charset="0"/>
              <a:cs typeface="Cordia New" pitchFamily="34" charset="-34"/>
            </a:endParaRPr>
          </a:p>
        </p:txBody>
      </p:sp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1500188" y="2928938"/>
            <a:ext cx="707231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539750">
              <a:tabLst>
                <a:tab pos="581025" algn="l"/>
                <a:tab pos="630238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บันทึกข้อความ</a:t>
            </a: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หมายถึง  รูปแบบของเอกสารชนิดหนึ่งที่นำใช้เพื่อให้เกิดความสะดวกในการติดต่อสื่อสารเกี่ยวกับกิจธุระภายในของหน่วยงานหรือองค์กรทั้งภาครัฐและเอกชน</a:t>
            </a:r>
            <a:endParaRPr lang="th-TH" sz="3600">
              <a:ea typeface="Calibri" pitchFamily="34" charset="0"/>
              <a:cs typeface="Cordia New" pitchFamily="34" charset="-34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สี่เหลี่ยมผืนผ้า 1"/>
          <p:cNvSpPr>
            <a:spLocks noChangeArrowheads="1"/>
          </p:cNvSpPr>
          <p:nvPr/>
        </p:nvSpPr>
        <p:spPr bwMode="auto">
          <a:xfrm>
            <a:off x="2286000" y="1214438"/>
            <a:ext cx="473868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ประเภทของบันทึกข้อความ</a:t>
            </a:r>
            <a:endParaRPr lang="th-TH" sz="440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4339" name="Rectangle 1"/>
          <p:cNvSpPr>
            <a:spLocks noChangeArrowheads="1"/>
          </p:cNvSpPr>
          <p:nvPr/>
        </p:nvSpPr>
        <p:spPr bwMode="auto">
          <a:xfrm>
            <a:off x="2571750" y="2286000"/>
            <a:ext cx="4572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บันทึกเสนอผู้บังคับบัญชา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บันทึกสั่งการของผู้บังคับบัญชา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บันทึกติดต่องานระหว่างเจ้าหน้าที่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สี่เหลี่ยมผืนผ้า 1"/>
          <p:cNvSpPr>
            <a:spLocks noChangeArrowheads="1"/>
          </p:cNvSpPr>
          <p:nvPr/>
        </p:nvSpPr>
        <p:spPr bwMode="auto">
          <a:xfrm>
            <a:off x="3214688" y="1285875"/>
            <a:ext cx="2690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FFC000"/>
                </a:solidFill>
                <a:latin typeface="Century Gothic" pitchFamily="34" charset="0"/>
                <a:cs typeface="DilleniaUPC" pitchFamily="18" charset="-34"/>
              </a:rPr>
              <a:t>หลักการเขียนบันทึกข้อความ</a:t>
            </a:r>
            <a:endParaRPr lang="th-TH">
              <a:solidFill>
                <a:srgbClr val="FFC000"/>
              </a:solidFill>
              <a:latin typeface="Century Gothic" pitchFamily="34" charset="0"/>
              <a:cs typeface="DilleniaUPC" pitchFamily="18" charset="-34"/>
            </a:endParaRPr>
          </a:p>
        </p:txBody>
      </p:sp>
      <p:sp>
        <p:nvSpPr>
          <p:cNvPr id="15363" name="Rectangle 1"/>
          <p:cNvSpPr>
            <a:spLocks noChangeArrowheads="1"/>
          </p:cNvSpPr>
          <p:nvPr/>
        </p:nvSpPr>
        <p:spPr bwMode="auto">
          <a:xfrm>
            <a:off x="3000375" y="2143125"/>
            <a:ext cx="30718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630238" algn="l"/>
              </a:tabLst>
            </a:pPr>
            <a:r>
              <a:rPr lang="th-TH" sz="16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เขียนให้ตรงประเด็น</a:t>
            </a:r>
            <a:endParaRPr lang="en-US" sz="1400"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tabLst>
                <a:tab pos="630238" algn="l"/>
              </a:tabLst>
            </a:pPr>
            <a:r>
              <a:rPr lang="th-TH" sz="16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เขียนให้ตรงตามจุดประสงค์</a:t>
            </a:r>
            <a:endParaRPr lang="en-US" sz="1400"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tabLst>
                <a:tab pos="630238" algn="l"/>
              </a:tabLst>
            </a:pPr>
            <a:r>
              <a:rPr lang="th-TH" sz="16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เขียนให้มีสาระสำคัญครบถ้วน</a:t>
            </a:r>
            <a:endParaRPr lang="th-TH">
              <a:ea typeface="Times New Roman" pitchFamily="18" charset="0"/>
              <a:cs typeface="Cordia New" pitchFamily="34" charset="-34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3143250" y="1214438"/>
            <a:ext cx="2286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1800" b="1">
                <a:solidFill>
                  <a:srgbClr val="FFC000"/>
                </a:solidFill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การกรอกแบบฟอร์ม</a:t>
            </a:r>
            <a:endParaRPr lang="th-TH">
              <a:solidFill>
                <a:srgbClr val="FFC000"/>
              </a:solidFill>
              <a:ea typeface="Times New Roman" pitchFamily="18" charset="0"/>
              <a:cs typeface="Cordia New" pitchFamily="34" charset="-34"/>
            </a:endParaRPr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2143125" y="1785938"/>
            <a:ext cx="27146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16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ความหมายของแบบฟอร์ม</a:t>
            </a:r>
            <a:endParaRPr lang="th-TH">
              <a:ea typeface="Times New Roman" pitchFamily="18" charset="0"/>
              <a:cs typeface="Cordia New" pitchFamily="34" charset="-34"/>
            </a:endParaRPr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1428750" y="2286000"/>
            <a:ext cx="53578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1600" i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แบบฟอร์ม หมายถึง เอกสารที่จัดทำขึ้นโดยเว้นช่องว่างไว้ให้บุคคลที่ประสงค์ติดต่อสื่อสารโดยใช้แบบฟอร์มเป็นผู้กรอกข้อมูลลงไปในช่องว่างตามแนวคำถามในแบบฟอร์มนั้นให้ได้ใจความสมบูรณ์</a:t>
            </a:r>
            <a:endParaRPr lang="th-TH">
              <a:ea typeface="Times New Roman" pitchFamily="18" charset="0"/>
              <a:cs typeface="Cordia New" pitchFamily="34" charset="-34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ชีวิตชีวา">
  <a:themeElements>
    <a:clrScheme name="ชีวิตชีวา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ชีวิตชีวา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ชีวิตชีวา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54</TotalTime>
  <Words>472</Words>
  <Application>Microsoft Office PowerPoint</Application>
  <PresentationFormat>นำเสนอทางหน้าจอ (4:3)</PresentationFormat>
  <Paragraphs>57</Paragraphs>
  <Slides>14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11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14</vt:i4>
      </vt:variant>
    </vt:vector>
  </HeadingPairs>
  <TitlesOfParts>
    <vt:vector size="26" baseType="lpstr">
      <vt:lpstr>Arial</vt:lpstr>
      <vt:lpstr>Angsana New</vt:lpstr>
      <vt:lpstr>Century Gothic</vt:lpstr>
      <vt:lpstr>DilleniaUPC</vt:lpstr>
      <vt:lpstr>Wingdings 2</vt:lpstr>
      <vt:lpstr>Verdana</vt:lpstr>
      <vt:lpstr>Calibri</vt:lpstr>
      <vt:lpstr>Cordia New</vt:lpstr>
      <vt:lpstr>Wingdings</vt:lpstr>
      <vt:lpstr>Times New Roman</vt:lpstr>
      <vt:lpstr>TH Sarabun New</vt:lpstr>
      <vt:lpstr>ชีวิตชีวา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</vt:vector>
  </TitlesOfParts>
  <Company>TrueFasterOS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TrueFasterUser</dc:creator>
  <cp:lastModifiedBy>TrueFasterUser</cp:lastModifiedBy>
  <cp:revision>11</cp:revision>
  <dcterms:created xsi:type="dcterms:W3CDTF">2015-01-18T03:23:53Z</dcterms:created>
  <dcterms:modified xsi:type="dcterms:W3CDTF">2015-01-18T06:22:15Z</dcterms:modified>
</cp:coreProperties>
</file>