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แบบอิสระ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รูปแบบอิสระ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6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78FB0-3F8F-490E-B44C-6045F529FC9E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7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3F275-0C31-4D70-8443-DB66B5D601B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E6ADB-77EB-4981-90F9-EFBB64BA8853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E94FE-6DC4-4BC6-B1B3-3FA1EBC5B8B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BE365-B32B-4B3B-B51D-CF86822AF5FF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7D28B-85CD-42B3-B0A2-F16A963B225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48F00-C9D1-48E4-8DF2-BD6F49C345AB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28CBC-2FD8-43C7-BCCD-780985A42D2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แบบอิสระ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รูปแบบอิสระ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CF290-F3CC-4C8D-86CD-1415B11CE126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7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4B1C4-4EF8-41CD-8717-CE7A2355F94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F1608-6924-4CC4-A498-A3AD2CC0982A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E4ECA-8C76-471B-98AC-68FE08DB701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D314E-B7F2-4C28-8303-855C73965D6A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93355-3504-4854-9FF5-1B093684C11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D8A0D-45F6-47AF-8554-2E7185DC3EE9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4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F8158-9B6C-43B0-92FE-D925C6CDB9E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A593E-9AB6-4516-A69E-682021EF6AA7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3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88EBC-2E58-428A-96EF-A8B893B4E56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2607A-6DA7-4BCB-8536-5463D40146C0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15E1F-70BF-4E25-90ED-48860FE8903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923A0-78FC-4C5C-A438-CDF4C112BF58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C25A9-959F-46AC-8EB4-6D047A3D3C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รูปแบบอิสระ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ตัวยึดชื่อเรื่อง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9" name="ตัวยึดข้อความ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01B7BF-2315-4A1C-BB9E-94EDF6F46651}" type="datetimeFigureOut">
              <a:rPr lang="th-TH"/>
              <a:pPr>
                <a:defRPr/>
              </a:pPr>
              <a:t>18/01/58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883A7D-D7BB-4F7B-AC1A-C6ACE2FE275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25" r:id="rId2"/>
    <p:sldLayoutId id="2147483732" r:id="rId3"/>
    <p:sldLayoutId id="2147483726" r:id="rId4"/>
    <p:sldLayoutId id="2147483733" r:id="rId5"/>
    <p:sldLayoutId id="2147483727" r:id="rId6"/>
    <p:sldLayoutId id="2147483728" r:id="rId7"/>
    <p:sldLayoutId id="2147483734" r:id="rId8"/>
    <p:sldLayoutId id="2147483735" r:id="rId9"/>
    <p:sldLayoutId id="2147483729" r:id="rId10"/>
    <p:sldLayoutId id="214748373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สี่เหลี่ยมผืนผ้า 3"/>
          <p:cNvSpPr>
            <a:spLocks noChangeArrowheads="1"/>
          </p:cNvSpPr>
          <p:nvPr/>
        </p:nvSpPr>
        <p:spPr bwMode="auto">
          <a:xfrm>
            <a:off x="4000500" y="1357313"/>
            <a:ext cx="204895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 dirty="0">
                <a:solidFill>
                  <a:srgbClr val="FFFF00"/>
                </a:solidFill>
                <a:cs typeface="+mj-cs"/>
              </a:rPr>
              <a:t>หน่วยที่ </a:t>
            </a:r>
            <a:r>
              <a:rPr lang="en-US" sz="4800" b="1" dirty="0">
                <a:solidFill>
                  <a:srgbClr val="FFFF00"/>
                </a:solidFill>
                <a:cs typeface="+mj-cs"/>
              </a:rPr>
              <a:t>2</a:t>
            </a:r>
            <a:endParaRPr lang="th-TH" sz="4800" dirty="0">
              <a:solidFill>
                <a:srgbClr val="FFFF00"/>
              </a:solidFill>
              <a:cs typeface="+mj-cs"/>
            </a:endParaRPr>
          </a:p>
        </p:txBody>
      </p:sp>
      <p:sp>
        <p:nvSpPr>
          <p:cNvPr id="7171" name="สี่เหลี่ยมผืนผ้า 4"/>
          <p:cNvSpPr>
            <a:spLocks noChangeArrowheads="1"/>
          </p:cNvSpPr>
          <p:nvPr/>
        </p:nvSpPr>
        <p:spPr bwMode="auto">
          <a:xfrm>
            <a:off x="857224" y="2714620"/>
            <a:ext cx="80025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 dirty="0">
                <a:cs typeface="+mj-cs"/>
              </a:rPr>
              <a:t>การวิเคราะห์ สังเคราะห์และประเมินค่าสาร</a:t>
            </a: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500188" y="785813"/>
            <a:ext cx="6157912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5400" b="1" dirty="0">
                <a:solidFill>
                  <a:srgbClr val="FFFF00"/>
                </a:solidFill>
                <a:cs typeface="+mj-cs"/>
              </a:rPr>
              <a:t>ความหมายของการวิเคราะห์ </a:t>
            </a:r>
            <a:endParaRPr lang="th-TH" sz="5400" dirty="0">
              <a:solidFill>
                <a:srgbClr val="FFFF00"/>
              </a:solidFill>
              <a:cs typeface="+mj-cs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1571625" y="2143125"/>
            <a:ext cx="557212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>
              <a:tabLst>
                <a:tab pos="900113" algn="l"/>
                <a:tab pos="1169988" algn="l"/>
              </a:tabLst>
            </a:pPr>
            <a:r>
              <a:rPr lang="th-TH" sz="44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LilyUPC" pitchFamily="34" charset="-34"/>
              </a:rPr>
              <a:t>การวิเคราะห์ </a:t>
            </a:r>
            <a:r>
              <a:rPr lang="en-US" sz="4400" b="1">
                <a:latin typeface="Cordia New" pitchFamily="34" charset="-34"/>
                <a:ea typeface="Calibri" pitchFamily="34" charset="0"/>
                <a:cs typeface="LilyUPC" pitchFamily="34" charset="-34"/>
              </a:rPr>
              <a:t>(Analysis</a:t>
            </a:r>
            <a:r>
              <a:rPr lang="th-TH" sz="4400" b="1">
                <a:latin typeface="Cordia New" pitchFamily="34" charset="-34"/>
                <a:ea typeface="Calibri" pitchFamily="34" charset="0"/>
                <a:cs typeface="LilyUPC" pitchFamily="34" charset="-34"/>
              </a:rPr>
              <a:t>)</a:t>
            </a:r>
            <a:r>
              <a:rPr lang="th-TH" sz="4400">
                <a:latin typeface="Cordia New" pitchFamily="34" charset="-34"/>
                <a:ea typeface="Calibri" pitchFamily="34" charset="0"/>
                <a:cs typeface="LilyUPC" pitchFamily="34" charset="-34"/>
              </a:rPr>
              <a:t>  หมายถึง การแยกแยะทางความคิดต่อสิ่งใดสิ่งหนึ่งด้วยการพิจารณาอย่างละเอียด  เพื่อศึกษาหาคำตอบตามจุดประสงค์ที่ตั้งไว้</a:t>
            </a:r>
            <a:r>
              <a:rPr lang="en-US" sz="4400">
                <a:latin typeface="Cordia New" pitchFamily="34" charset="-34"/>
                <a:ea typeface="Calibri" pitchFamily="34" charset="0"/>
                <a:cs typeface="LilyUPC" pitchFamily="34" charset="-34"/>
              </a:rPr>
              <a:t>   </a:t>
            </a:r>
            <a:r>
              <a:rPr lang="th-TH" sz="4400">
                <a:latin typeface="Cordia New" pitchFamily="34" charset="-34"/>
                <a:ea typeface="Calibri" pitchFamily="34" charset="0"/>
                <a:cs typeface="LilyUPC" pitchFamily="34" charset="-34"/>
              </a:rPr>
              <a:t>โดยมีจุดหมายปลายทางเพื่อให้เกิดความรู้ความเข้าใจ</a:t>
            </a:r>
            <a:r>
              <a:rPr lang="en-US" sz="4400">
                <a:latin typeface="Cordia New" pitchFamily="34" charset="-34"/>
                <a:ea typeface="Calibri" pitchFamily="34" charset="0"/>
                <a:cs typeface="LilyUPC" pitchFamily="34" charset="-34"/>
              </a:rPr>
              <a:t>  </a:t>
            </a:r>
            <a:endParaRPr lang="en-US" sz="4400">
              <a:ea typeface="Calibri" pitchFamily="34" charset="0"/>
              <a:cs typeface="LilyUPC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สี่เหลี่ยมผืนผ้า 1"/>
          <p:cNvSpPr>
            <a:spLocks noChangeArrowheads="1"/>
          </p:cNvSpPr>
          <p:nvPr/>
        </p:nvSpPr>
        <p:spPr bwMode="auto">
          <a:xfrm>
            <a:off x="1928813" y="928688"/>
            <a:ext cx="60817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ประเภทของสารที่นำมาวิเคราะห์</a:t>
            </a:r>
            <a:endParaRPr lang="th-TH" sz="48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9219" name="Rectangle 1"/>
          <p:cNvSpPr>
            <a:spLocks noChangeArrowheads="1"/>
          </p:cNvSpPr>
          <p:nvPr/>
        </p:nvSpPr>
        <p:spPr bwMode="auto">
          <a:xfrm>
            <a:off x="2357438" y="2143125"/>
            <a:ext cx="450056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Calibri" pitchFamily="34" charset="0"/>
                <a:cs typeface="LilyUPC" pitchFamily="34" charset="-34"/>
              </a:rPr>
              <a:t> สารจากสื่ออิเล็กทรอนิกส์</a:t>
            </a:r>
            <a:endParaRPr lang="en-US" sz="4400">
              <a:ea typeface="Calibri" pitchFamily="34" charset="0"/>
              <a:cs typeface="LilyUPC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Calibri" pitchFamily="34" charset="0"/>
                <a:cs typeface="LilyUPC" pitchFamily="34" charset="-34"/>
              </a:rPr>
              <a:t> สารจากสื่อสิ่งพิมพ์</a:t>
            </a:r>
            <a:endParaRPr lang="th-TH" sz="4400">
              <a:ea typeface="Calibri" pitchFamily="34" charset="0"/>
              <a:cs typeface="LilyUPC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สี่เหลี่ยมผืนผ้า 1"/>
          <p:cNvSpPr>
            <a:spLocks noChangeArrowheads="1"/>
          </p:cNvSpPr>
          <p:nvPr/>
        </p:nvSpPr>
        <p:spPr bwMode="auto">
          <a:xfrm>
            <a:off x="2643188" y="1071563"/>
            <a:ext cx="42830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ขั้นตอนการวิเคราะห์สาร</a:t>
            </a:r>
            <a:endParaRPr lang="th-TH" sz="44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1357313" y="2286000"/>
            <a:ext cx="72866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Calibri" pitchFamily="34" charset="0"/>
                <a:cs typeface="LilyUPC" pitchFamily="34" charset="-34"/>
              </a:rPr>
              <a:t> กำหนดจุดมุ่งหมายให้ชัดเจน</a:t>
            </a:r>
            <a:endParaRPr lang="en-US" sz="4400">
              <a:ea typeface="Calibri" pitchFamily="34" charset="0"/>
              <a:cs typeface="LilyUPC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Calibri" pitchFamily="34" charset="0"/>
                <a:cs typeface="LilyUPC" pitchFamily="34" charset="-34"/>
              </a:rPr>
              <a:t> กำหนดขอบเขตสิ่งที่เราจะวิเคราะห์ให้ชัดเจน</a:t>
            </a:r>
            <a:endParaRPr lang="en-US" sz="4400">
              <a:ea typeface="Calibri" pitchFamily="34" charset="0"/>
              <a:cs typeface="LilyUPC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b="1">
                <a:latin typeface="Cordia New" pitchFamily="34" charset="-34"/>
                <a:ea typeface="Calibri" pitchFamily="34" charset="0"/>
                <a:cs typeface="LilyUPC" pitchFamily="34" charset="-34"/>
              </a:rPr>
              <a:t> พิจารณาหลัก/ทฤษฎีที่เกี่ยวข้อง</a:t>
            </a:r>
            <a:endParaRPr lang="th-TH" sz="4400">
              <a:ea typeface="Calibri" pitchFamily="34" charset="0"/>
              <a:cs typeface="LilyUPC" pitchFamily="34" charset="-34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สี่เหลี่ยมผืนผ้า 1"/>
          <p:cNvSpPr>
            <a:spLocks noChangeArrowheads="1"/>
          </p:cNvSpPr>
          <p:nvPr/>
        </p:nvSpPr>
        <p:spPr bwMode="auto">
          <a:xfrm>
            <a:off x="2000250" y="714375"/>
            <a:ext cx="5597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ความหมายของการสังเคราะห์</a:t>
            </a:r>
            <a:endParaRPr lang="th-TH" sz="48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1267" name="สี่เหลี่ยมผืนผ้า 2"/>
          <p:cNvSpPr>
            <a:spLocks noChangeArrowheads="1"/>
          </p:cNvSpPr>
          <p:nvPr/>
        </p:nvSpPr>
        <p:spPr bwMode="auto">
          <a:xfrm>
            <a:off x="928688" y="1714500"/>
            <a:ext cx="7643812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000" b="1">
                <a:latin typeface="Cordia New" pitchFamily="34" charset="-34"/>
                <a:cs typeface="Cordia New" pitchFamily="34" charset="-34"/>
              </a:rPr>
              <a:t>การสังเคราะห์ </a:t>
            </a:r>
            <a:r>
              <a:rPr lang="en-US" sz="4000" b="1">
                <a:latin typeface="Cordia New" pitchFamily="34" charset="-34"/>
                <a:cs typeface="Cordia New" pitchFamily="34" charset="-34"/>
              </a:rPr>
              <a:t>(Synthesis</a:t>
            </a:r>
            <a:r>
              <a:rPr lang="th-TH" sz="4000" b="1">
                <a:latin typeface="Cordia New" pitchFamily="34" charset="-34"/>
                <a:cs typeface="Cordia New" pitchFamily="34" charset="-34"/>
              </a:rPr>
              <a:t>)</a:t>
            </a:r>
            <a:r>
              <a:rPr lang="th-TH" sz="4000">
                <a:latin typeface="Cordia New" pitchFamily="34" charset="-34"/>
                <a:cs typeface="Cordia New" pitchFamily="34" charset="-34"/>
              </a:rPr>
              <a:t>  หมายถึง  การบูรณาการเพื่อให้เกิดสิ่งใหม่ ความรู้ใหม่ หรือเครื่องมือทางความคิด  ซึ่งเป็นผลมาจากการสั่งสมประสบการณ์ในด้านการศึกษาข้อมูล ต่าง ๆ มาก่อน  โดยมีจุดหมายปลายทางอยู่ที่สร้างสรรค์สิ่งใหม่ขึ้นมา</a:t>
            </a: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สี่เหลี่ยมผืนผ้า 1"/>
          <p:cNvSpPr>
            <a:spLocks noChangeArrowheads="1"/>
          </p:cNvSpPr>
          <p:nvPr/>
        </p:nvSpPr>
        <p:spPr bwMode="auto">
          <a:xfrm>
            <a:off x="2214563" y="571500"/>
            <a:ext cx="47863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ขั้นตอนการสังเคราะห์</a:t>
            </a:r>
          </a:p>
        </p:txBody>
      </p:sp>
      <p:sp>
        <p:nvSpPr>
          <p:cNvPr id="12291" name="Rectangle 1"/>
          <p:cNvSpPr>
            <a:spLocks noChangeArrowheads="1"/>
          </p:cNvSpPr>
          <p:nvPr/>
        </p:nvSpPr>
        <p:spPr bwMode="auto">
          <a:xfrm>
            <a:off x="428625" y="1643063"/>
            <a:ext cx="85725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กำหนดจุดมุ่งหมายในการสังเคราะห์ให้ชัดเจน</a:t>
            </a:r>
            <a:endParaRPr lang="en-US" sz="3600" b="1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หาความรู้เกี่ยวกับหลักการ ทฤษฎี หรือแนวทางที่เหมาะสม</a:t>
            </a:r>
            <a:endParaRPr lang="en-US" sz="3600" b="1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ทำความเข้าใจเกี่ยวกับส่วนประกอบในการสังเคราะห์</a:t>
            </a:r>
            <a:endParaRPr lang="en-US" sz="3600" b="1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ใช้หลักความรู้และประสบการณ์ที่เกี่ยวข้อง</a:t>
            </a:r>
            <a:endParaRPr lang="en-US" sz="3600" b="1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ทบทวนและตรวจสอบดูว่า ผลของการสังเคราะห์</a:t>
            </a:r>
            <a:endParaRPr lang="en-US" sz="3600" b="1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จัดทำโครงร่างตามรูปแบบของงานเขียนที่ต้องการนำเสนอ</a:t>
            </a:r>
            <a:endParaRPr lang="en-US" sz="3600" b="1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เรียงเรียงเนื้อหาให้มีความสอดคล้องสัมพันธ์กัน</a:t>
            </a: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สี่เหลี่ยมผืนผ้า 1"/>
          <p:cNvSpPr>
            <a:spLocks noChangeArrowheads="1"/>
          </p:cNvSpPr>
          <p:nvPr/>
        </p:nvSpPr>
        <p:spPr bwMode="auto">
          <a:xfrm>
            <a:off x="1785938" y="928688"/>
            <a:ext cx="59070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ความหมายของการประเมินค่าสาร</a:t>
            </a:r>
            <a:endParaRPr lang="th-TH" sz="44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3315" name="สี่เหลี่ยมผืนผ้า 2"/>
          <p:cNvSpPr>
            <a:spLocks noChangeArrowheads="1"/>
          </p:cNvSpPr>
          <p:nvPr/>
        </p:nvSpPr>
        <p:spPr bwMode="auto">
          <a:xfrm>
            <a:off x="928688" y="1857375"/>
            <a:ext cx="75723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000" b="1">
                <a:latin typeface="Cordia New" pitchFamily="34" charset="-34"/>
                <a:cs typeface="Cordia New" pitchFamily="34" charset="-34"/>
              </a:rPr>
              <a:t>การประเมินค่า </a:t>
            </a:r>
            <a:r>
              <a:rPr lang="en-US" sz="4000" b="1">
                <a:latin typeface="Cordia New" pitchFamily="34" charset="-34"/>
                <a:cs typeface="Cordia New" pitchFamily="34" charset="-34"/>
              </a:rPr>
              <a:t>(Evaluate</a:t>
            </a:r>
            <a:r>
              <a:rPr lang="th-TH" sz="4000" b="1">
                <a:latin typeface="Cordia New" pitchFamily="34" charset="-34"/>
                <a:cs typeface="Cordia New" pitchFamily="34" charset="-34"/>
              </a:rPr>
              <a:t>)</a:t>
            </a:r>
            <a:r>
              <a:rPr lang="th-TH" sz="4000">
                <a:latin typeface="Cordia New" pitchFamily="34" charset="-34"/>
                <a:cs typeface="Cordia New" pitchFamily="34" charset="-34"/>
              </a:rPr>
              <a:t>  หมายถึง การใช้ดุลพินิจตัดสินคุณค่าของสิ่งใดสิ่งหนึ่ง  โดยการพิจารณาอย่างรอบคอบ เพื่อหาคุณค่าของสิ่งนั้นว่า เป็นคุณหรือโทษ มีประโยชน์ด้านใดอย่างไร</a:t>
            </a:r>
            <a:r>
              <a:rPr lang="en-US" sz="4000">
                <a:latin typeface="Cordia New" pitchFamily="34" charset="-34"/>
                <a:cs typeface="Cordia New" pitchFamily="34" charset="-34"/>
              </a:rPr>
              <a:t>  </a:t>
            </a:r>
            <a:r>
              <a:rPr lang="th-TH" sz="4000">
                <a:latin typeface="Cordia New" pitchFamily="34" charset="-34"/>
                <a:cs typeface="Cordia New" pitchFamily="34" charset="-34"/>
              </a:rPr>
              <a:t>การตัดสินความถูกต้อง ความชัดเจน ความเหมาะสม คุณค่า ตามเกณฑ์ที่กำหนด</a:t>
            </a: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สี่เหลี่ยมผืนผ้า 1"/>
          <p:cNvSpPr>
            <a:spLocks noChangeArrowheads="1"/>
          </p:cNvSpPr>
          <p:nvPr/>
        </p:nvSpPr>
        <p:spPr bwMode="auto">
          <a:xfrm>
            <a:off x="2286000" y="928688"/>
            <a:ext cx="44338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หลักการประเมินค่าสาร</a:t>
            </a:r>
            <a:endParaRPr lang="th-TH" sz="48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2357438" y="1928813"/>
            <a:ext cx="471487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0488" algn="l"/>
                <a:tab pos="990600" algn="l"/>
                <a:tab pos="1260475" algn="l"/>
                <a:tab pos="1350963" algn="l"/>
              </a:tabLst>
            </a:pPr>
            <a:r>
              <a:rPr lang="th-TH" sz="40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ความถูกต้อง</a:t>
            </a:r>
            <a:endParaRPr lang="en-US" sz="40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990600" algn="l"/>
                <a:tab pos="1260475" algn="l"/>
                <a:tab pos="1350963" algn="l"/>
              </a:tabLst>
            </a:pPr>
            <a:r>
              <a:rPr lang="th-TH" sz="40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ความน่าเชื่อถือ</a:t>
            </a:r>
            <a:endParaRPr lang="en-US" sz="40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990600" algn="l"/>
                <a:tab pos="1260475" algn="l"/>
                <a:tab pos="1350963" algn="l"/>
              </a:tabLst>
            </a:pPr>
            <a:r>
              <a:rPr lang="th-TH" sz="40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ความเป็นปัจจุบัน</a:t>
            </a:r>
            <a:endParaRPr lang="en-US" sz="4000">
              <a:latin typeface="Cordia New" pitchFamily="34" charset="-34"/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990600" algn="l"/>
                <a:tab pos="1260475" algn="l"/>
                <a:tab pos="1350963" algn="l"/>
              </a:tabLst>
            </a:pPr>
            <a:r>
              <a:rPr lang="th-TH" sz="40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ความมีคุณภาพ</a:t>
            </a: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990600" algn="l"/>
                <a:tab pos="1260475" algn="l"/>
                <a:tab pos="1350963" algn="l"/>
              </a:tabLst>
            </a:pPr>
            <a:r>
              <a:rPr lang="th-TH" sz="40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ความสะดวก</a:t>
            </a:r>
            <a:r>
              <a:rPr lang="en-US" sz="4000">
                <a:latin typeface="Cordia New" pitchFamily="34" charset="-34"/>
                <a:ea typeface="Calibri" pitchFamily="34" charset="0"/>
                <a:cs typeface="Cordia New" pitchFamily="34" charset="-34"/>
              </a:rPr>
              <a:t> </a:t>
            </a: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สี่เหลี่ยมผืนผ้า 1"/>
          <p:cNvSpPr>
            <a:spLocks noChangeArrowheads="1"/>
          </p:cNvSpPr>
          <p:nvPr/>
        </p:nvSpPr>
        <p:spPr bwMode="auto">
          <a:xfrm>
            <a:off x="2214563" y="1285875"/>
            <a:ext cx="50117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ขั้นตอนการประเมินค่าสาร</a:t>
            </a:r>
            <a:endParaRPr lang="th-TH" sz="48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1285875" y="2428875"/>
            <a:ext cx="7358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  <a:tabLst>
                <a:tab pos="90488" algn="l"/>
                <a:tab pos="990600" algn="l"/>
                <a:tab pos="1260475" algn="l"/>
                <a:tab pos="1350963" algn="l"/>
              </a:tabLst>
            </a:pPr>
            <a:r>
              <a:rPr lang="th-TH" sz="40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การประเมินเบื้องต้น</a:t>
            </a:r>
          </a:p>
          <a:p>
            <a:pPr eaLnBrk="0" hangingPunct="0">
              <a:buFont typeface="Wingdings" pitchFamily="2" charset="2"/>
              <a:buChar char="§"/>
              <a:tabLst>
                <a:tab pos="90488" algn="l"/>
                <a:tab pos="990600" algn="l"/>
                <a:tab pos="1260475" algn="l"/>
                <a:tab pos="1350963" algn="l"/>
              </a:tabLst>
            </a:pPr>
            <a:r>
              <a:rPr lang="th-TH" sz="40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การประเมินจากการวิเคราะห์เนื้อหาของสาร</a:t>
            </a:r>
            <a:r>
              <a:rPr lang="en-US" sz="4000">
                <a:latin typeface="Cordia New" pitchFamily="34" charset="-34"/>
                <a:ea typeface="Calibri" pitchFamily="34" charset="0"/>
                <a:cs typeface="Cordia New" pitchFamily="34" charset="-34"/>
              </a:rPr>
              <a:t> </a:t>
            </a: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เทคนิค">
  <a:themeElements>
    <a:clrScheme name="เทคนิค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เทคนิค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เทคนิค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40</TotalTime>
  <Words>309</Words>
  <Application>Microsoft Office PowerPoint</Application>
  <PresentationFormat>นำเสนอทางหน้าจอ (4:3)</PresentationFormat>
  <Paragraphs>32</Paragraphs>
  <Slides>9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8" baseType="lpstr">
      <vt:lpstr>Arial</vt:lpstr>
      <vt:lpstr>Angsana New</vt:lpstr>
      <vt:lpstr>Franklin Gothic Book</vt:lpstr>
      <vt:lpstr>Cordia New</vt:lpstr>
      <vt:lpstr>LilyUPC</vt:lpstr>
      <vt:lpstr>Wingdings 2</vt:lpstr>
      <vt:lpstr>Calibri</vt:lpstr>
      <vt:lpstr>Wingdings</vt:lpstr>
      <vt:lpstr>เทคนิค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</vt:vector>
  </TitlesOfParts>
  <Company>TrueFasterOS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TrueFasterUser</dc:creator>
  <cp:lastModifiedBy>TrueFasterUser</cp:lastModifiedBy>
  <cp:revision>8</cp:revision>
  <dcterms:created xsi:type="dcterms:W3CDTF">2015-01-18T01:10:26Z</dcterms:created>
  <dcterms:modified xsi:type="dcterms:W3CDTF">2015-01-18T06:24:14Z</dcterms:modified>
</cp:coreProperties>
</file>