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12"/>
  </p:handoutMasterIdLst>
  <p:sldIdLst>
    <p:sldId id="256" r:id="rId2"/>
    <p:sldId id="257" r:id="rId3"/>
    <p:sldId id="258" r:id="rId4"/>
    <p:sldId id="262" r:id="rId5"/>
    <p:sldId id="261" r:id="rId6"/>
    <p:sldId id="269" r:id="rId7"/>
    <p:sldId id="264" r:id="rId8"/>
    <p:sldId id="265" r:id="rId9"/>
    <p:sldId id="270" r:id="rId10"/>
    <p:sldId id="267" r:id="rId11"/>
  </p:sldIdLst>
  <p:sldSz cx="9144000" cy="6858000" type="screen4x3"/>
  <p:notesSz cx="9945688" cy="6858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46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9798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sz="quarter" idx="1"/>
          </p:nvPr>
        </p:nvSpPr>
        <p:spPr>
          <a:xfrm>
            <a:off x="5633588" y="0"/>
            <a:ext cx="4309798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56EEF66-0D44-4666-9BFB-D676F739E6B9}" type="datetimeFigureOut">
              <a:rPr lang="th-TH" smtClean="0"/>
              <a:t>18/08/58</a:t>
            </a:fld>
            <a:endParaRPr lang="th-TH"/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2"/>
          </p:nvPr>
        </p:nvSpPr>
        <p:spPr>
          <a:xfrm>
            <a:off x="0" y="6513910"/>
            <a:ext cx="4309798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5" name="ตัวแทนหมายเลขภาพนิ่ง 4"/>
          <p:cNvSpPr>
            <a:spLocks noGrp="1"/>
          </p:cNvSpPr>
          <p:nvPr>
            <p:ph type="sldNum" sz="quarter" idx="3"/>
          </p:nvPr>
        </p:nvSpPr>
        <p:spPr>
          <a:xfrm>
            <a:off x="5633588" y="6513910"/>
            <a:ext cx="4309798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30A93C-23FC-4838-9BFF-6ECE84AD5723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01033290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3B24C-6D86-4DAE-B14F-47C4AD99490B}" type="datetimeFigureOut">
              <a:rPr lang="th-TH" smtClean="0"/>
              <a:t>18/08/58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5ABCB-9AB2-4A88-A5F0-6AAD9E547C11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3B24C-6D86-4DAE-B14F-47C4AD99490B}" type="datetimeFigureOut">
              <a:rPr lang="th-TH" smtClean="0"/>
              <a:t>18/08/58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5ABCB-9AB2-4A88-A5F0-6AAD9E547C11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3B24C-6D86-4DAE-B14F-47C4AD99490B}" type="datetimeFigureOut">
              <a:rPr lang="th-TH" smtClean="0"/>
              <a:t>18/08/58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5ABCB-9AB2-4A88-A5F0-6AAD9E547C11}" type="slidenum">
              <a:rPr lang="th-TH" smtClean="0"/>
              <a:t>‹#›</a:t>
            </a:fld>
            <a:endParaRPr lang="th-TH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3B24C-6D86-4DAE-B14F-47C4AD99490B}" type="datetimeFigureOut">
              <a:rPr lang="th-TH" smtClean="0"/>
              <a:t>18/08/58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5ABCB-9AB2-4A88-A5F0-6AAD9E547C11}" type="slidenum">
              <a:rPr lang="th-TH" smtClean="0"/>
              <a:t>‹#›</a:t>
            </a:fld>
            <a:endParaRPr lang="th-TH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3B24C-6D86-4DAE-B14F-47C4AD99490B}" type="datetimeFigureOut">
              <a:rPr lang="th-TH" smtClean="0"/>
              <a:t>18/08/58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5ABCB-9AB2-4A88-A5F0-6AAD9E547C11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3B24C-6D86-4DAE-B14F-47C4AD99490B}" type="datetimeFigureOut">
              <a:rPr lang="th-TH" smtClean="0"/>
              <a:t>18/08/58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5ABCB-9AB2-4A88-A5F0-6AAD9E547C11}" type="slidenum">
              <a:rPr lang="th-TH" smtClean="0"/>
              <a:t>‹#›</a:t>
            </a:fld>
            <a:endParaRPr lang="th-TH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3B24C-6D86-4DAE-B14F-47C4AD99490B}" type="datetimeFigureOut">
              <a:rPr lang="th-TH" smtClean="0"/>
              <a:t>18/08/58</a:t>
            </a:fld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5ABCB-9AB2-4A88-A5F0-6AAD9E547C11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3B24C-6D86-4DAE-B14F-47C4AD99490B}" type="datetimeFigureOut">
              <a:rPr lang="th-TH" smtClean="0"/>
              <a:t>18/08/58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5ABCB-9AB2-4A88-A5F0-6AAD9E547C11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3B24C-6D86-4DAE-B14F-47C4AD99490B}" type="datetimeFigureOut">
              <a:rPr lang="th-TH" smtClean="0"/>
              <a:t>18/08/58</a:t>
            </a:fld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5ABCB-9AB2-4A88-A5F0-6AAD9E547C11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3B24C-6D86-4DAE-B14F-47C4AD99490B}" type="datetimeFigureOut">
              <a:rPr lang="th-TH" smtClean="0"/>
              <a:t>18/08/58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5ABCB-9AB2-4A88-A5F0-6AAD9E547C11}" type="slidenum">
              <a:rPr lang="th-TH" smtClean="0"/>
              <a:t>‹#›</a:t>
            </a:fld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3B24C-6D86-4DAE-B14F-47C4AD99490B}" type="datetimeFigureOut">
              <a:rPr lang="th-TH" smtClean="0"/>
              <a:t>18/08/58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5ABCB-9AB2-4A88-A5F0-6AAD9E547C11}" type="slidenum">
              <a:rPr lang="th-TH" smtClean="0"/>
              <a:t>‹#›</a:t>
            </a:fld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h-TH" smtClean="0"/>
              <a:t>คลิกไอคอนเพื่อเพิ่มรูปภาพ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BEA3B24C-6D86-4DAE-B14F-47C4AD99490B}" type="datetimeFigureOut">
              <a:rPr lang="th-TH" smtClean="0"/>
              <a:t>18/08/58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30D5ABCB-9AB2-4A88-A5F0-6AAD9E547C11}" type="slidenum">
              <a:rPr lang="th-TH" smtClean="0"/>
              <a:t>‹#›</a:t>
            </a:fld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h-TH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 New" pitchFamily="34" charset="-34"/>
                <a:cs typeface="Browallia New" pitchFamily="34" charset="-34"/>
              </a:rPr>
              <a:t>หน่วย</a:t>
            </a:r>
            <a:r>
              <a:rPr lang="th-TH" sz="6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 New" pitchFamily="34" charset="-34"/>
                <a:cs typeface="Browallia New" pitchFamily="34" charset="-34"/>
              </a:rPr>
              <a:t>ที่ ๖</a:t>
            </a:r>
            <a:endParaRPr lang="th-TH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611560" y="3886200"/>
            <a:ext cx="7920880" cy="1752600"/>
          </a:xfrm>
        </p:spPr>
        <p:txBody>
          <a:bodyPr>
            <a:normAutofit/>
          </a:bodyPr>
          <a:lstStyle/>
          <a:p>
            <a:r>
              <a:rPr lang="th-TH" sz="5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 New" pitchFamily="34" charset="-34"/>
                <a:cs typeface="Browallia New" pitchFamily="34" charset="-34"/>
              </a:rPr>
              <a:t>การพูดเสนอขายสินค้า</a:t>
            </a:r>
            <a:endParaRPr lang="en-US" sz="5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rowallia New" pitchFamily="34" charset="-34"/>
              <a:cs typeface="Browallia New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24742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611560" y="1124744"/>
            <a:ext cx="7992888" cy="4824536"/>
          </a:xfrm>
        </p:spPr>
        <p:txBody>
          <a:bodyPr>
            <a:noAutofit/>
          </a:bodyPr>
          <a:lstStyle/>
          <a:p>
            <a:pPr marL="0" lvl="0" indent="0" algn="ctr">
              <a:buNone/>
            </a:pPr>
            <a:endParaRPr lang="th-TH" sz="7200" b="1" dirty="0" smtClean="0">
              <a:latin typeface="Browallia New" pitchFamily="34" charset="-34"/>
              <a:cs typeface="Browallia New" pitchFamily="34" charset="-34"/>
            </a:endParaRPr>
          </a:p>
          <a:p>
            <a:pPr marL="0" lvl="0" indent="0" algn="ctr">
              <a:buNone/>
            </a:pPr>
            <a:r>
              <a:rPr lang="th-TH" sz="7200" b="1" dirty="0" smtClean="0">
                <a:latin typeface="Browallia New" pitchFamily="34" charset="-34"/>
                <a:cs typeface="Browallia New" pitchFamily="34" charset="-34"/>
              </a:rPr>
              <a:t>ถาม - ตอบ</a:t>
            </a:r>
            <a:endParaRPr lang="en-US" sz="7200" b="1" dirty="0">
              <a:latin typeface="Browallia New" pitchFamily="34" charset="-34"/>
              <a:cs typeface="Browallia New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8168857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827584" y="1696926"/>
            <a:ext cx="7776864" cy="382030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h-TH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 New" pitchFamily="34" charset="-34"/>
                <a:cs typeface="Browallia New" pitchFamily="34" charset="-34"/>
              </a:rPr>
              <a:t>การพูดเสนอขายสินค้า </a:t>
            </a:r>
            <a:endParaRPr lang="th-TH" sz="4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rowallia New" pitchFamily="34" charset="-34"/>
              <a:cs typeface="Browallia New" pitchFamily="34" charset="-34"/>
            </a:endParaRPr>
          </a:p>
          <a:p>
            <a:pPr marL="0" indent="0" algn="thaiDist">
              <a:buNone/>
            </a:pPr>
            <a:r>
              <a:rPr lang="th-TH" sz="4400" b="1" dirty="0">
                <a:latin typeface="Browallia New" pitchFamily="34" charset="-34"/>
                <a:cs typeface="Browallia New" pitchFamily="34" charset="-34"/>
              </a:rPr>
              <a:t>	</a:t>
            </a:r>
            <a:r>
              <a:rPr lang="th-TH" sz="4400" b="1" dirty="0" smtClean="0">
                <a:latin typeface="Browallia New" pitchFamily="34" charset="-34"/>
                <a:cs typeface="Browallia New" pitchFamily="34" charset="-34"/>
              </a:rPr>
              <a:t>หมายถึง  </a:t>
            </a:r>
            <a:r>
              <a:rPr lang="th-TH" sz="4400" b="1" dirty="0">
                <a:latin typeface="Browallia New" pitchFamily="34" charset="-34"/>
                <a:cs typeface="Browallia New" pitchFamily="34" charset="-34"/>
              </a:rPr>
              <a:t>การใช้ศิลปะการพูดแนะนำสินค้าให้ลูกค้าและกลุ่มเป้าหมายได้รู้จักและเกิดความสนใจ  เพื่อนำไปสู่การตกลงซื้อขายในสินค้าที่นำเสนอนั้น</a:t>
            </a:r>
            <a:endParaRPr lang="en-US" sz="4400" b="1" dirty="0">
              <a:latin typeface="Browallia New" pitchFamily="34" charset="-34"/>
              <a:cs typeface="Browallia New" pitchFamily="34" charset="-34"/>
            </a:endParaRPr>
          </a:p>
          <a:p>
            <a:pPr marL="0" indent="0" algn="thaiDist">
              <a:buNone/>
            </a:pPr>
            <a:endParaRPr lang="th-TH" sz="3600" b="1" dirty="0"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 New" pitchFamily="34" charset="-34"/>
                <a:cs typeface="Browallia New" pitchFamily="34" charset="-34"/>
              </a:rPr>
              <a:t>ความหมายของการพูดเสนอขายสินค้า</a:t>
            </a:r>
            <a:endParaRPr lang="en-US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rowallia New" pitchFamily="34" charset="-34"/>
              <a:cs typeface="Browallia New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173495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251520" y="1696926"/>
            <a:ext cx="8712968" cy="4900426"/>
          </a:xfrm>
        </p:spPr>
        <p:txBody>
          <a:bodyPr>
            <a:noAutofit/>
          </a:bodyPr>
          <a:lstStyle/>
          <a:p>
            <a:pPr marL="742950" lvl="0" indent="-742950">
              <a:buFont typeface="+mj-cs"/>
              <a:buAutoNum type="thaiNumPeriod"/>
            </a:pPr>
            <a:r>
              <a:rPr lang="th-TH" sz="3200" dirty="0">
                <a:latin typeface="Browallia New" pitchFamily="34" charset="-34"/>
                <a:cs typeface="Browallia New" pitchFamily="34" charset="-34"/>
              </a:rPr>
              <a:t>เพื่อเผยแพร่ประชาสัมพันธ์สินค้า</a:t>
            </a:r>
            <a:endParaRPr lang="en-US" sz="3200" dirty="0">
              <a:latin typeface="Browallia New" pitchFamily="34" charset="-34"/>
              <a:cs typeface="Browallia New" pitchFamily="34" charset="-34"/>
            </a:endParaRPr>
          </a:p>
          <a:p>
            <a:pPr marL="742950" lvl="0" indent="-742950">
              <a:buFont typeface="+mj-cs"/>
              <a:buAutoNum type="thaiNumPeriod"/>
            </a:pPr>
            <a:r>
              <a:rPr lang="th-TH" sz="3200" dirty="0">
                <a:latin typeface="Browallia New" pitchFamily="34" charset="-34"/>
                <a:cs typeface="Browallia New" pitchFamily="34" charset="-34"/>
              </a:rPr>
              <a:t>เพื่อติดต่อสื่อสารในเชิงธุรกิจระหว่างพนักงานขายกับลูกค้าเป้าหมาย</a:t>
            </a:r>
            <a:endParaRPr lang="en-US" sz="3200" dirty="0">
              <a:latin typeface="Browallia New" pitchFamily="34" charset="-34"/>
              <a:cs typeface="Browallia New" pitchFamily="34" charset="-34"/>
            </a:endParaRPr>
          </a:p>
          <a:p>
            <a:pPr marL="742950" lvl="0" indent="-742950">
              <a:buFont typeface="+mj-cs"/>
              <a:buAutoNum type="thaiNumPeriod"/>
            </a:pPr>
            <a:r>
              <a:rPr lang="th-TH" sz="3200" dirty="0">
                <a:latin typeface="Browallia New" pitchFamily="34" charset="-34"/>
                <a:cs typeface="Browallia New" pitchFamily="34" charset="-34"/>
              </a:rPr>
              <a:t>เพื่อหาวิธีการขยายตลาดทางการค้าอย่างหนึ่งที่จะเข้าถึงตัวลูกค้าโดยตรง</a:t>
            </a:r>
            <a:endParaRPr lang="en-US" sz="3200" dirty="0">
              <a:latin typeface="Browallia New" pitchFamily="34" charset="-34"/>
              <a:cs typeface="Browallia New" pitchFamily="34" charset="-34"/>
            </a:endParaRPr>
          </a:p>
          <a:p>
            <a:pPr marL="742950" lvl="0" indent="-742950">
              <a:buFont typeface="+mj-cs"/>
              <a:buAutoNum type="thaiNumPeriod"/>
            </a:pPr>
            <a:r>
              <a:rPr lang="th-TH" sz="3200" dirty="0">
                <a:latin typeface="Browallia New" pitchFamily="34" charset="-34"/>
                <a:cs typeface="Browallia New" pitchFamily="34" charset="-34"/>
              </a:rPr>
              <a:t>เพื่อสร้างความเชื่อถือศรัทธาในสินค้าให้แก่ลูกค้าตลอดจนกลุ่มเป้าหมาย</a:t>
            </a:r>
            <a:endParaRPr lang="en-US" sz="3200" dirty="0">
              <a:latin typeface="Browallia New" pitchFamily="34" charset="-34"/>
              <a:cs typeface="Browallia New" pitchFamily="34" charset="-34"/>
            </a:endParaRPr>
          </a:p>
          <a:p>
            <a:pPr marL="742950" lvl="0" indent="-742950">
              <a:buFont typeface="+mj-cs"/>
              <a:buAutoNum type="thaiNumPeriod"/>
            </a:pPr>
            <a:r>
              <a:rPr lang="th-TH" sz="3200" dirty="0">
                <a:latin typeface="Browallia New" pitchFamily="34" charset="-34"/>
                <a:cs typeface="Browallia New" pitchFamily="34" charset="-34"/>
              </a:rPr>
              <a:t>เพื่อมุ่งหวังการสร้างโอกาสทางการตลาดที่เหนือกว่าคู่แข่งทางการค้า</a:t>
            </a:r>
            <a:endParaRPr lang="en-US" sz="3200" dirty="0">
              <a:latin typeface="Browallia New" pitchFamily="34" charset="-34"/>
              <a:cs typeface="Browallia New" pitchFamily="34" charset="-34"/>
            </a:endParaRPr>
          </a:p>
          <a:p>
            <a:pPr marL="742950" lvl="0" indent="-742950">
              <a:buFont typeface="+mj-cs"/>
              <a:buAutoNum type="thaiNumPeriod"/>
            </a:pPr>
            <a:r>
              <a:rPr lang="th-TH" sz="3200" dirty="0">
                <a:latin typeface="Browallia New" pitchFamily="34" charset="-34"/>
                <a:cs typeface="Browallia New" pitchFamily="34" charset="-34"/>
              </a:rPr>
              <a:t>เพื่อมุ่งหวังกำไรจากการขายสินค้าบริการในปริมาณที่เพิ่มมากขึ้น</a:t>
            </a:r>
            <a:endParaRPr lang="en-US" sz="3200" dirty="0"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 New" pitchFamily="34" charset="-34"/>
                <a:cs typeface="Browallia New" pitchFamily="34" charset="-34"/>
              </a:rPr>
              <a:t>วัตถุประสงค์ของการเสนอขายสินค้า</a:t>
            </a:r>
            <a:endParaRPr lang="en-US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rowallia New" pitchFamily="34" charset="-34"/>
              <a:cs typeface="Browallia New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031763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1187624" y="2128974"/>
            <a:ext cx="7776864" cy="3892314"/>
          </a:xfrm>
        </p:spPr>
        <p:txBody>
          <a:bodyPr>
            <a:noAutofit/>
          </a:bodyPr>
          <a:lstStyle/>
          <a:p>
            <a:pPr marL="742950" lvl="0" indent="-742950">
              <a:buFont typeface="+mj-cs"/>
              <a:buAutoNum type="thaiNumPeriod"/>
            </a:pPr>
            <a:r>
              <a:rPr lang="th-TH" sz="4000" b="1" dirty="0">
                <a:latin typeface="Browallia New" pitchFamily="34" charset="-34"/>
                <a:cs typeface="Browallia New" pitchFamily="34" charset="-34"/>
              </a:rPr>
              <a:t>มีความรับผิดชอบต่อหน้าที่</a:t>
            </a:r>
            <a:r>
              <a:rPr lang="en-US" sz="4000" b="1" dirty="0">
                <a:latin typeface="Browallia New" pitchFamily="34" charset="-34"/>
                <a:cs typeface="Browallia New" pitchFamily="34" charset="-34"/>
              </a:rPr>
              <a:t>			</a:t>
            </a:r>
          </a:p>
          <a:p>
            <a:pPr marL="742950" lvl="0" indent="-742950">
              <a:buFont typeface="+mj-cs"/>
              <a:buAutoNum type="thaiNumPeriod"/>
            </a:pPr>
            <a:r>
              <a:rPr lang="th-TH" sz="4000" b="1" dirty="0">
                <a:latin typeface="Browallia New" pitchFamily="34" charset="-34"/>
                <a:cs typeface="Browallia New" pitchFamily="34" charset="-34"/>
              </a:rPr>
              <a:t>มีนิสัยรักความก้าวหน้าในวิชาชีพ</a:t>
            </a:r>
            <a:endParaRPr lang="en-US" sz="4000" b="1" dirty="0">
              <a:latin typeface="Browallia New" pitchFamily="34" charset="-34"/>
              <a:cs typeface="Browallia New" pitchFamily="34" charset="-34"/>
            </a:endParaRPr>
          </a:p>
          <a:p>
            <a:pPr marL="742950" lvl="0" indent="-742950">
              <a:buFont typeface="+mj-cs"/>
              <a:buAutoNum type="thaiNumPeriod"/>
            </a:pPr>
            <a:r>
              <a:rPr lang="th-TH" sz="4000" b="1" dirty="0">
                <a:latin typeface="Browallia New" pitchFamily="34" charset="-34"/>
                <a:cs typeface="Browallia New" pitchFamily="34" charset="-34"/>
              </a:rPr>
              <a:t>มีไหวพริบปฏิภาณและความจำดี</a:t>
            </a:r>
            <a:endParaRPr lang="en-US" sz="4000" b="1" dirty="0">
              <a:latin typeface="Browallia New" pitchFamily="34" charset="-34"/>
              <a:cs typeface="Browallia New" pitchFamily="34" charset="-34"/>
            </a:endParaRPr>
          </a:p>
          <a:p>
            <a:pPr marL="742950" lvl="0" indent="-742950">
              <a:buFont typeface="+mj-cs"/>
              <a:buAutoNum type="thaiNumPeriod"/>
            </a:pPr>
            <a:r>
              <a:rPr lang="th-TH" sz="4000" b="1" dirty="0">
                <a:latin typeface="Browallia New" pitchFamily="34" charset="-34"/>
                <a:cs typeface="Browallia New" pitchFamily="34" charset="-34"/>
              </a:rPr>
              <a:t>มีความรู้ดีเกี่ยวกับสินค้าที่นำเสนอ</a:t>
            </a:r>
            <a:endParaRPr lang="en-US" sz="4000" b="1" dirty="0">
              <a:latin typeface="Browallia New" pitchFamily="34" charset="-34"/>
              <a:cs typeface="Browallia New" pitchFamily="34" charset="-34"/>
            </a:endParaRPr>
          </a:p>
          <a:p>
            <a:pPr marL="742950" lvl="0" indent="-742950">
              <a:buFont typeface="+mj-cs"/>
              <a:buAutoNum type="thaiNumPeriod"/>
            </a:pPr>
            <a:r>
              <a:rPr lang="th-TH" sz="4000" b="1" dirty="0">
                <a:latin typeface="Browallia New" pitchFamily="34" charset="-34"/>
                <a:cs typeface="Browallia New" pitchFamily="34" charset="-34"/>
              </a:rPr>
              <a:t>มีบุคลิกภาพดี แต่งกายสุภาพเรียบร้อย</a:t>
            </a:r>
            <a:endParaRPr lang="en-US" sz="4000" b="1" dirty="0"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 New" pitchFamily="34" charset="-34"/>
                <a:cs typeface="Browallia New" pitchFamily="34" charset="-34"/>
              </a:rPr>
              <a:t>คุณสมบัติของพนักงานขายสินค้า</a:t>
            </a:r>
            <a:endParaRPr lang="en-US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rowallia New" pitchFamily="34" charset="-34"/>
              <a:cs typeface="Browallia New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9332951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1691680" y="2200982"/>
            <a:ext cx="6264696" cy="3892314"/>
          </a:xfrm>
        </p:spPr>
        <p:txBody>
          <a:bodyPr>
            <a:normAutofit/>
          </a:bodyPr>
          <a:lstStyle/>
          <a:p>
            <a:pPr marL="742950" lvl="0" indent="-742950">
              <a:buFont typeface="+mj-cs"/>
              <a:buAutoNum type="thaiNumPeriod"/>
            </a:pPr>
            <a:r>
              <a:rPr lang="th-TH" sz="4000" b="1" dirty="0">
                <a:latin typeface="Browallia New" pitchFamily="34" charset="-34"/>
                <a:cs typeface="Browallia New" pitchFamily="34" charset="-34"/>
              </a:rPr>
              <a:t>ความเอาใจใส่</a:t>
            </a:r>
            <a:endParaRPr lang="en-US" sz="4000" b="1" dirty="0">
              <a:latin typeface="Browallia New" pitchFamily="34" charset="-34"/>
              <a:cs typeface="Browallia New" pitchFamily="34" charset="-34"/>
            </a:endParaRPr>
          </a:p>
          <a:p>
            <a:pPr marL="742950" lvl="0" indent="-742950">
              <a:buFont typeface="+mj-cs"/>
              <a:buAutoNum type="thaiNumPeriod"/>
            </a:pPr>
            <a:r>
              <a:rPr lang="th-TH" sz="4000" b="1" dirty="0">
                <a:latin typeface="Browallia New" pitchFamily="34" charset="-34"/>
                <a:cs typeface="Browallia New" pitchFamily="34" charset="-34"/>
              </a:rPr>
              <a:t>ความสนใจ</a:t>
            </a:r>
            <a:endParaRPr lang="en-US" sz="4000" b="1" dirty="0">
              <a:latin typeface="Browallia New" pitchFamily="34" charset="-34"/>
              <a:cs typeface="Browallia New" pitchFamily="34" charset="-34"/>
            </a:endParaRPr>
          </a:p>
          <a:p>
            <a:pPr marL="742950" lvl="0" indent="-742950">
              <a:buFont typeface="+mj-cs"/>
              <a:buAutoNum type="thaiNumPeriod"/>
            </a:pPr>
            <a:r>
              <a:rPr lang="th-TH" sz="4000" b="1" dirty="0">
                <a:latin typeface="Browallia New" pitchFamily="34" charset="-34"/>
                <a:cs typeface="Browallia New" pitchFamily="34" charset="-34"/>
              </a:rPr>
              <a:t>ความน่าเชื่อถือ</a:t>
            </a:r>
            <a:endParaRPr lang="en-US" sz="4000" b="1" dirty="0">
              <a:latin typeface="Browallia New" pitchFamily="34" charset="-34"/>
              <a:cs typeface="Browallia New" pitchFamily="34" charset="-34"/>
            </a:endParaRPr>
          </a:p>
          <a:p>
            <a:pPr marL="742950" lvl="0" indent="-742950">
              <a:buFont typeface="+mj-cs"/>
              <a:buAutoNum type="thaiNumPeriod"/>
            </a:pPr>
            <a:r>
              <a:rPr lang="th-TH" sz="4000" b="1" dirty="0">
                <a:latin typeface="Browallia New" pitchFamily="34" charset="-34"/>
                <a:cs typeface="Browallia New" pitchFamily="34" charset="-34"/>
              </a:rPr>
              <a:t>ความชัดเจน</a:t>
            </a:r>
            <a:endParaRPr lang="en-US" sz="4000" b="1" dirty="0">
              <a:latin typeface="Browallia New" pitchFamily="34" charset="-34"/>
              <a:cs typeface="Browallia New" pitchFamily="34" charset="-34"/>
            </a:endParaRPr>
          </a:p>
          <a:p>
            <a:pPr marL="742950" lvl="0" indent="-742950">
              <a:buFont typeface="+mj-cs"/>
              <a:buAutoNum type="thaiNumPeriod"/>
            </a:pPr>
            <a:r>
              <a:rPr lang="th-TH" sz="4000" b="1" dirty="0">
                <a:latin typeface="Browallia New" pitchFamily="34" charset="-34"/>
                <a:cs typeface="Browallia New" pitchFamily="34" charset="-34"/>
              </a:rPr>
              <a:t>ความประทับใจ  </a:t>
            </a:r>
            <a:endParaRPr lang="en-US" sz="4000" b="1" dirty="0"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 New" pitchFamily="34" charset="-34"/>
                <a:cs typeface="Browallia New" pitchFamily="34" charset="-34"/>
              </a:rPr>
              <a:t>หลักการพูดเสนอขายสินค้า</a:t>
            </a:r>
            <a:endParaRPr lang="en-US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rowallia New" pitchFamily="34" charset="-34"/>
              <a:cs typeface="Browallia New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084521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611560" y="2276872"/>
            <a:ext cx="8136904" cy="3388258"/>
          </a:xfrm>
        </p:spPr>
        <p:txBody>
          <a:bodyPr>
            <a:normAutofit/>
          </a:bodyPr>
          <a:lstStyle/>
          <a:p>
            <a:pPr marL="514350" indent="-514350">
              <a:buFont typeface="+mj-cs"/>
              <a:buAutoNum type="thaiNumPeriod"/>
            </a:pPr>
            <a:r>
              <a:rPr lang="th-TH" sz="3600" b="1" dirty="0">
                <a:latin typeface="Browallia New" pitchFamily="34" charset="-34"/>
                <a:cs typeface="Browallia New" pitchFamily="34" charset="-34"/>
              </a:rPr>
              <a:t>ศึกษาหาข้อมูลเกี่ยวกับสินค้าที่จะนำเสนอให้กับลูกค้า</a:t>
            </a:r>
            <a:endParaRPr lang="en-US" sz="3600" b="1" dirty="0">
              <a:latin typeface="Browallia New" pitchFamily="34" charset="-34"/>
              <a:cs typeface="Browallia New" pitchFamily="34" charset="-34"/>
            </a:endParaRPr>
          </a:p>
          <a:p>
            <a:pPr marL="514350" indent="-514350">
              <a:buFont typeface="+mj-cs"/>
              <a:buAutoNum type="thaiNumPeriod"/>
            </a:pPr>
            <a:r>
              <a:rPr lang="th-TH" sz="3600" b="1" dirty="0">
                <a:latin typeface="Browallia New" pitchFamily="34" charset="-34"/>
                <a:cs typeface="Browallia New" pitchFamily="34" charset="-34"/>
              </a:rPr>
              <a:t>ศึกษาหาข้อมูลเกี่ยวกับบริษัทหรือองค์กรที่สังกัด</a:t>
            </a:r>
            <a:endParaRPr lang="en-US" sz="3600" b="1" dirty="0">
              <a:latin typeface="Browallia New" pitchFamily="34" charset="-34"/>
              <a:cs typeface="Browallia New" pitchFamily="34" charset="-34"/>
            </a:endParaRPr>
          </a:p>
          <a:p>
            <a:pPr marL="514350" indent="-514350">
              <a:buFont typeface="+mj-cs"/>
              <a:buAutoNum type="thaiNumPeriod"/>
            </a:pPr>
            <a:r>
              <a:rPr lang="th-TH" sz="3600" b="1" dirty="0">
                <a:latin typeface="Browallia New" pitchFamily="34" charset="-34"/>
                <a:cs typeface="Browallia New" pitchFamily="34" charset="-34"/>
              </a:rPr>
              <a:t>ศึกษาหาความรู้ความเข้าใจในกระบวนการนำเสนอขายสินค้า</a:t>
            </a:r>
            <a:endParaRPr lang="en-US" sz="3600" b="1" dirty="0"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 New" pitchFamily="34" charset="-34"/>
                <a:cs typeface="Browallia New" pitchFamily="34" charset="-34"/>
              </a:rPr>
              <a:t>การเตรียมตัวก่อนการนำเสนอขายสินค้า</a:t>
            </a:r>
            <a:endParaRPr lang="en-US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rowallia New" pitchFamily="34" charset="-34"/>
              <a:cs typeface="Browallia New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667688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467544" y="1696926"/>
            <a:ext cx="8280920" cy="4684402"/>
          </a:xfrm>
        </p:spPr>
        <p:txBody>
          <a:bodyPr>
            <a:normAutofit fontScale="92500" lnSpcReduction="20000"/>
          </a:bodyPr>
          <a:lstStyle/>
          <a:p>
            <a:pPr marL="571500" indent="-514350">
              <a:buFont typeface="+mj-cs"/>
              <a:buAutoNum type="thaiNumPeriod"/>
            </a:pPr>
            <a:r>
              <a:rPr lang="th-TH" sz="3900" b="1" dirty="0">
                <a:latin typeface="Browallia New" pitchFamily="34" charset="-34"/>
                <a:cs typeface="Browallia New" pitchFamily="34" charset="-34"/>
              </a:rPr>
              <a:t>ทำให้พนักงานขายเกิดความเชื่อมั่นในตนเอง</a:t>
            </a:r>
            <a:endParaRPr lang="en-US" sz="3900" b="1" dirty="0">
              <a:latin typeface="Browallia New" pitchFamily="34" charset="-34"/>
              <a:cs typeface="Browallia New" pitchFamily="34" charset="-34"/>
            </a:endParaRPr>
          </a:p>
          <a:p>
            <a:pPr marL="571500" indent="-514350">
              <a:buFont typeface="+mj-cs"/>
              <a:buAutoNum type="thaiNumPeriod"/>
            </a:pPr>
            <a:r>
              <a:rPr lang="th-TH" sz="3900" b="1" dirty="0">
                <a:latin typeface="Browallia New" pitchFamily="34" charset="-34"/>
                <a:cs typeface="Browallia New" pitchFamily="34" charset="-34"/>
              </a:rPr>
              <a:t>ทำให้มีข้อมูลสำหรับกำหนดกลยุทธ์การเข้าพบที่สมบูรณ์ขึ้น</a:t>
            </a:r>
            <a:endParaRPr lang="en-US" sz="3900" b="1" dirty="0">
              <a:latin typeface="Browallia New" pitchFamily="34" charset="-34"/>
              <a:cs typeface="Browallia New" pitchFamily="34" charset="-34"/>
            </a:endParaRPr>
          </a:p>
          <a:p>
            <a:pPr marL="571500" indent="-514350">
              <a:buFont typeface="+mj-cs"/>
              <a:buAutoNum type="thaiNumPeriod"/>
            </a:pPr>
            <a:r>
              <a:rPr lang="th-TH" sz="3900" b="1" dirty="0">
                <a:latin typeface="Browallia New" pitchFamily="34" charset="-34"/>
                <a:cs typeface="Browallia New" pitchFamily="34" charset="-34"/>
              </a:rPr>
              <a:t>ทำให้มีข้อมูลสำหรับกำหนดหัวข้อการสนทนาและการเสนอขายที่ดีและตรงเป้า</a:t>
            </a:r>
            <a:endParaRPr lang="en-US" sz="3900" b="1" dirty="0">
              <a:latin typeface="Browallia New" pitchFamily="34" charset="-34"/>
              <a:cs typeface="Browallia New" pitchFamily="34" charset="-34"/>
            </a:endParaRPr>
          </a:p>
          <a:p>
            <a:pPr marL="571500" indent="-514350">
              <a:buFont typeface="+mj-cs"/>
              <a:buAutoNum type="thaiNumPeriod"/>
            </a:pPr>
            <a:r>
              <a:rPr lang="th-TH" sz="3900" b="1" dirty="0">
                <a:latin typeface="Browallia New" pitchFamily="34" charset="-34"/>
                <a:cs typeface="Browallia New" pitchFamily="34" charset="-34"/>
              </a:rPr>
              <a:t>ทำให้สามารถหลีกเลี่ยงความผิดพลาดที่อาจเกิดขึ้นโดยไม่ตั้งใจได้</a:t>
            </a:r>
            <a:endParaRPr lang="en-US" sz="3900" b="1" dirty="0">
              <a:latin typeface="Browallia New" pitchFamily="34" charset="-34"/>
              <a:cs typeface="Browallia New" pitchFamily="34" charset="-34"/>
            </a:endParaRPr>
          </a:p>
          <a:p>
            <a:pPr marL="571500" indent="-514350">
              <a:buFont typeface="+mj-cs"/>
              <a:buAutoNum type="thaiNumPeriod"/>
            </a:pPr>
            <a:r>
              <a:rPr lang="th-TH" sz="3900" b="1" dirty="0">
                <a:latin typeface="Browallia New" pitchFamily="34" charset="-34"/>
                <a:cs typeface="Browallia New" pitchFamily="34" charset="-34"/>
              </a:rPr>
              <a:t>ทำให้ทราบข้อมูลเกี่ยวกับลูกค้า และนำมาวางแผนการเสนอขายไว้เป็นอย่างดี</a:t>
            </a:r>
            <a:endParaRPr lang="en-US" sz="3900" b="1" dirty="0">
              <a:latin typeface="Browallia New" pitchFamily="34" charset="-34"/>
              <a:cs typeface="Browallia New" pitchFamily="34" charset="-34"/>
            </a:endParaRPr>
          </a:p>
          <a:p>
            <a:pPr marL="114300" indent="0">
              <a:buNone/>
            </a:pPr>
            <a:endParaRPr lang="en-US" b="1" dirty="0"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h-TH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 New" pitchFamily="34" charset="-34"/>
                <a:cs typeface="Browallia New" pitchFamily="34" charset="-34"/>
              </a:rPr>
              <a:t>ประโยชน์ของการเตรียมการก่อนเข้าพบลูกค้า</a:t>
            </a:r>
            <a:endParaRPr lang="en-US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rowallia New" pitchFamily="34" charset="-34"/>
              <a:cs typeface="Browallia New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316316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395536" y="1696926"/>
            <a:ext cx="8424936" cy="4540386"/>
          </a:xfrm>
        </p:spPr>
        <p:txBody>
          <a:bodyPr>
            <a:normAutofit lnSpcReduction="10000"/>
          </a:bodyPr>
          <a:lstStyle/>
          <a:p>
            <a:pPr marL="742950" lvl="0" indent="-742950">
              <a:buFont typeface="+mj-cs"/>
              <a:buAutoNum type="thaiNumPeriod"/>
            </a:pPr>
            <a:r>
              <a:rPr lang="th-TH" sz="3600" b="1" dirty="0">
                <a:latin typeface="Browallia New" pitchFamily="34" charset="-34"/>
                <a:cs typeface="Browallia New" pitchFamily="34" charset="-34"/>
              </a:rPr>
              <a:t>ควรไปให้ถึงก่อนเวลานัดหมายเล็กน้อย</a:t>
            </a:r>
            <a:endParaRPr lang="en-US" sz="3600" b="1" dirty="0">
              <a:latin typeface="Browallia New" pitchFamily="34" charset="-34"/>
              <a:cs typeface="Browallia New" pitchFamily="34" charset="-34"/>
            </a:endParaRPr>
          </a:p>
          <a:p>
            <a:pPr marL="742950" lvl="0" indent="-742950">
              <a:buFont typeface="+mj-cs"/>
              <a:buAutoNum type="thaiNumPeriod"/>
            </a:pPr>
            <a:r>
              <a:rPr lang="th-TH" sz="3600" b="1" dirty="0">
                <a:latin typeface="Browallia New" pitchFamily="34" charset="-34"/>
                <a:cs typeface="Browallia New" pitchFamily="34" charset="-34"/>
              </a:rPr>
              <a:t>เสนอข้อมูลสินค้าด้วยภาษาที่ชัดถ้อยชัดคำ</a:t>
            </a:r>
            <a:endParaRPr lang="en-US" sz="3600" b="1" dirty="0">
              <a:latin typeface="Browallia New" pitchFamily="34" charset="-34"/>
              <a:cs typeface="Browallia New" pitchFamily="34" charset="-34"/>
            </a:endParaRPr>
          </a:p>
          <a:p>
            <a:pPr marL="742950" lvl="0" indent="-742950">
              <a:buFont typeface="+mj-cs"/>
              <a:buAutoNum type="thaiNumPeriod"/>
            </a:pPr>
            <a:r>
              <a:rPr lang="th-TH" sz="3600" b="1" dirty="0">
                <a:latin typeface="Browallia New" pitchFamily="34" charset="-34"/>
                <a:cs typeface="Browallia New" pitchFamily="34" charset="-34"/>
              </a:rPr>
              <a:t>พยายามเน้นให้ลูกค้าเห็นถึงคุณประโยชน์ของสินค้า</a:t>
            </a:r>
            <a:endParaRPr lang="en-US" sz="3600" b="1" dirty="0">
              <a:latin typeface="Browallia New" pitchFamily="34" charset="-34"/>
              <a:cs typeface="Browallia New" pitchFamily="34" charset="-34"/>
            </a:endParaRPr>
          </a:p>
          <a:p>
            <a:pPr marL="742950" lvl="0" indent="-742950">
              <a:buFont typeface="+mj-cs"/>
              <a:buAutoNum type="thaiNumPeriod"/>
            </a:pPr>
            <a:r>
              <a:rPr lang="th-TH" sz="3600" b="1" dirty="0">
                <a:latin typeface="Browallia New" pitchFamily="34" charset="-34"/>
                <a:cs typeface="Browallia New" pitchFamily="34" charset="-34"/>
              </a:rPr>
              <a:t>ไม่ควรชวนคุยหรือซักถามเรื่องส่วนตัวของ</a:t>
            </a:r>
            <a:r>
              <a:rPr lang="th-TH" sz="3600" b="1" dirty="0" smtClean="0">
                <a:latin typeface="Browallia New" pitchFamily="34" charset="-34"/>
                <a:cs typeface="Browallia New" pitchFamily="34" charset="-34"/>
              </a:rPr>
              <a:t>ลูกค้า</a:t>
            </a:r>
          </a:p>
          <a:p>
            <a:pPr marL="0" lvl="0" indent="0">
              <a:buNone/>
            </a:pPr>
            <a:r>
              <a:rPr lang="th-TH" sz="3600" b="1" dirty="0">
                <a:latin typeface="Browallia New" pitchFamily="34" charset="-34"/>
                <a:cs typeface="Browallia New" pitchFamily="34" charset="-34"/>
              </a:rPr>
              <a:t> </a:t>
            </a:r>
            <a:r>
              <a:rPr lang="th-TH" sz="3600" b="1" dirty="0" smtClean="0">
                <a:latin typeface="Browallia New" pitchFamily="34" charset="-34"/>
                <a:cs typeface="Browallia New" pitchFamily="34" charset="-34"/>
              </a:rPr>
              <a:t>        มาก</a:t>
            </a:r>
            <a:r>
              <a:rPr lang="th-TH" sz="3600" b="1" dirty="0" smtClean="0">
                <a:latin typeface="Browallia New" pitchFamily="34" charset="-34"/>
                <a:cs typeface="Browallia New" pitchFamily="34" charset="-34"/>
              </a:rPr>
              <a:t>เกินไป</a:t>
            </a:r>
            <a:endParaRPr lang="th-TH" sz="3600" b="1" dirty="0">
              <a:latin typeface="Browallia New" pitchFamily="34" charset="-34"/>
              <a:cs typeface="Browallia New" pitchFamily="34" charset="-34"/>
            </a:endParaRPr>
          </a:p>
          <a:p>
            <a:pPr marL="742950" lvl="0" indent="-742950">
              <a:buAutoNum type="thaiNumPeriod" startAt="5"/>
            </a:pPr>
            <a:r>
              <a:rPr lang="th-TH" sz="3600" b="1" dirty="0" smtClean="0">
                <a:latin typeface="Browallia New" pitchFamily="34" charset="-34"/>
                <a:cs typeface="Browallia New" pitchFamily="34" charset="-34"/>
              </a:rPr>
              <a:t>หาก</a:t>
            </a:r>
            <a:r>
              <a:rPr lang="th-TH" sz="3600" b="1" dirty="0">
                <a:latin typeface="Browallia New" pitchFamily="34" charset="-34"/>
                <a:cs typeface="Browallia New" pitchFamily="34" charset="-34"/>
              </a:rPr>
              <a:t>ลูกค้ามีข้อโต้แย้งควรอธิบายด้วยความ</a:t>
            </a:r>
            <a:r>
              <a:rPr lang="th-TH" sz="3600" b="1" dirty="0" smtClean="0">
                <a:latin typeface="Browallia New" pitchFamily="34" charset="-34"/>
                <a:cs typeface="Browallia New" pitchFamily="34" charset="-34"/>
              </a:rPr>
              <a:t>สุภาพ</a:t>
            </a:r>
          </a:p>
          <a:p>
            <a:pPr marL="0" lvl="0" indent="0">
              <a:buNone/>
            </a:pPr>
            <a:r>
              <a:rPr lang="th-TH" sz="3600" b="1" dirty="0" smtClean="0">
                <a:latin typeface="Browallia New" pitchFamily="34" charset="-34"/>
                <a:cs typeface="Browallia New" pitchFamily="34" charset="-34"/>
              </a:rPr>
              <a:t>         ไม่</a:t>
            </a:r>
            <a:r>
              <a:rPr lang="th-TH" sz="3600" b="1" dirty="0">
                <a:latin typeface="Browallia New" pitchFamily="34" charset="-34"/>
                <a:cs typeface="Browallia New" pitchFamily="34" charset="-34"/>
              </a:rPr>
              <a:t>ควรโต้เถียง</a:t>
            </a:r>
            <a:endParaRPr lang="en-US" sz="3600" b="1" dirty="0"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 New" pitchFamily="34" charset="-34"/>
                <a:cs typeface="Browallia New" pitchFamily="34" charset="-34"/>
              </a:rPr>
              <a:t>ข้อควรคำนึงในการเข้าพบลูกค้า</a:t>
            </a:r>
            <a:endParaRPr lang="en-US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rowallia New" pitchFamily="34" charset="-34"/>
              <a:cs typeface="Browallia New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835258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395536" y="1696926"/>
            <a:ext cx="8424936" cy="4540386"/>
          </a:xfrm>
        </p:spPr>
        <p:txBody>
          <a:bodyPr>
            <a:normAutofit lnSpcReduction="10000"/>
          </a:bodyPr>
          <a:lstStyle/>
          <a:p>
            <a:pPr marL="742950" lvl="0" indent="-742950">
              <a:buFont typeface="+mj-cs"/>
              <a:buAutoNum type="thaiNumPeriod"/>
            </a:pPr>
            <a:r>
              <a:rPr lang="th-TH" sz="3600" b="1" dirty="0">
                <a:latin typeface="Browallia New" pitchFamily="34" charset="-34"/>
                <a:cs typeface="Browallia New" pitchFamily="34" charset="-34"/>
              </a:rPr>
              <a:t>เตรียมอุปกรณ์ที่ใช้ในการนำเสนอให้พร้อมเสมอ</a:t>
            </a:r>
            <a:endParaRPr lang="en-US" sz="3600" b="1" dirty="0">
              <a:latin typeface="Browallia New" pitchFamily="34" charset="-34"/>
              <a:cs typeface="Browallia New" pitchFamily="34" charset="-34"/>
            </a:endParaRPr>
          </a:p>
          <a:p>
            <a:pPr marL="742950" lvl="0" indent="-742950">
              <a:buFont typeface="+mj-cs"/>
              <a:buAutoNum type="thaiNumPeriod"/>
            </a:pPr>
            <a:r>
              <a:rPr lang="th-TH" sz="3600" b="1" dirty="0">
                <a:latin typeface="Browallia New" pitchFamily="34" charset="-34"/>
                <a:cs typeface="Browallia New" pitchFamily="34" charset="-34"/>
              </a:rPr>
              <a:t>เตรียมคำอธิบายข้อมูลสินค้าให้พร้อมทุกขั้นตอน</a:t>
            </a:r>
            <a:endParaRPr lang="en-US" sz="3600" b="1" dirty="0">
              <a:latin typeface="Browallia New" pitchFamily="34" charset="-34"/>
              <a:cs typeface="Browallia New" pitchFamily="34" charset="-34"/>
            </a:endParaRPr>
          </a:p>
          <a:p>
            <a:pPr marL="742950" lvl="0" indent="-742950">
              <a:buFont typeface="+mj-cs"/>
              <a:buAutoNum type="thaiNumPeriod"/>
            </a:pPr>
            <a:r>
              <a:rPr lang="th-TH" sz="3600" b="1" dirty="0">
                <a:latin typeface="Browallia New" pitchFamily="34" charset="-34"/>
                <a:cs typeface="Browallia New" pitchFamily="34" charset="-34"/>
              </a:rPr>
              <a:t>ใช้ภาษาในการอธิบายด้วยความคล่องแคล่วไม่พูดจาติด ๆ ขัดๆ</a:t>
            </a:r>
            <a:endParaRPr lang="en-US" sz="3600" b="1" dirty="0">
              <a:latin typeface="Browallia New" pitchFamily="34" charset="-34"/>
              <a:cs typeface="Browallia New" pitchFamily="34" charset="-34"/>
            </a:endParaRPr>
          </a:p>
          <a:p>
            <a:pPr marL="742950" lvl="0" indent="-742950">
              <a:buFont typeface="+mj-cs"/>
              <a:buAutoNum type="thaiNumPeriod"/>
            </a:pPr>
            <a:r>
              <a:rPr lang="th-TH" sz="3600" b="1" dirty="0">
                <a:latin typeface="Browallia New" pitchFamily="34" charset="-34"/>
                <a:cs typeface="Browallia New" pitchFamily="34" charset="-34"/>
              </a:rPr>
              <a:t>หากลูกค้าแสดงข้อตำหนิในสินค้าก็ควรอธิบายจนลูกค้าเกิดความพอใจ</a:t>
            </a:r>
            <a:endParaRPr lang="en-US" sz="3600" b="1" dirty="0">
              <a:latin typeface="Browallia New" pitchFamily="34" charset="-34"/>
              <a:cs typeface="Browallia New" pitchFamily="34" charset="-34"/>
            </a:endParaRPr>
          </a:p>
          <a:p>
            <a:pPr marL="742950" lvl="0" indent="-742950">
              <a:buFont typeface="+mj-cs"/>
              <a:buAutoNum type="thaiNumPeriod"/>
            </a:pPr>
            <a:r>
              <a:rPr lang="th-TH" sz="3600" b="1" dirty="0">
                <a:latin typeface="Browallia New" pitchFamily="34" charset="-34"/>
                <a:cs typeface="Browallia New" pitchFamily="34" charset="-34"/>
              </a:rPr>
              <a:t>มีความพยายามและใช้ความอุตสาหะอดทน ในการติดต่อกับ</a:t>
            </a:r>
            <a:r>
              <a:rPr lang="th-TH" sz="3600" b="1" dirty="0" smtClean="0">
                <a:latin typeface="Browallia New" pitchFamily="34" charset="-34"/>
                <a:cs typeface="Browallia New" pitchFamily="34" charset="-34"/>
              </a:rPr>
              <a:t>ลูกค้า</a:t>
            </a:r>
            <a:endParaRPr lang="en-US" sz="3600" b="1" dirty="0"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 New" pitchFamily="34" charset="-34"/>
                <a:cs typeface="Browallia New" pitchFamily="34" charset="-34"/>
              </a:rPr>
              <a:t>ข้อควรคำนึงในการเสนอขายสินค้า</a:t>
            </a:r>
            <a:endParaRPr lang="en-US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rowallia New" pitchFamily="34" charset="-34"/>
              <a:cs typeface="Browallia New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6866990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รูปคลื่น">
  <a:themeElements>
    <a:clrScheme name="รูปคลื่น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รูปคลื่น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รูปคลื่น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71</TotalTime>
  <Words>368</Words>
  <Application>Microsoft Office PowerPoint</Application>
  <PresentationFormat>นำเสนอทางหน้าจอ (4:3)</PresentationFormat>
  <Paragraphs>50</Paragraphs>
  <Slides>10</Slides>
  <Notes>0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10</vt:i4>
      </vt:variant>
    </vt:vector>
  </HeadingPairs>
  <TitlesOfParts>
    <vt:vector size="11" baseType="lpstr">
      <vt:lpstr>รูปคลื่น</vt:lpstr>
      <vt:lpstr>หน่วยที่ ๖</vt:lpstr>
      <vt:lpstr>ความหมายของการพูดเสนอขายสินค้า</vt:lpstr>
      <vt:lpstr>วัตถุประสงค์ของการเสนอขายสินค้า</vt:lpstr>
      <vt:lpstr>คุณสมบัติของพนักงานขายสินค้า</vt:lpstr>
      <vt:lpstr>หลักการพูดเสนอขายสินค้า</vt:lpstr>
      <vt:lpstr>การเตรียมตัวก่อนการนำเสนอขายสินค้า</vt:lpstr>
      <vt:lpstr>ประโยชน์ของการเตรียมการก่อนเข้าพบลูกค้า</vt:lpstr>
      <vt:lpstr>ข้อควรคำนึงในการเข้าพบลูกค้า</vt:lpstr>
      <vt:lpstr>ข้อควรคำนึงในการเสนอขายสินค้า</vt:lpstr>
      <vt:lpstr>งานนำเสนอ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หน่วยที่ ๑</dc:title>
  <dc:creator>Windows User</dc:creator>
  <cp:lastModifiedBy>WIN7</cp:lastModifiedBy>
  <cp:revision>24</cp:revision>
  <cp:lastPrinted>2015-08-15T08:03:21Z</cp:lastPrinted>
  <dcterms:created xsi:type="dcterms:W3CDTF">2015-04-28T12:13:42Z</dcterms:created>
  <dcterms:modified xsi:type="dcterms:W3CDTF">2015-08-18T04:09:50Z</dcterms:modified>
</cp:coreProperties>
</file>