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1" r:id="rId2"/>
    <p:sldId id="256" r:id="rId3"/>
    <p:sldId id="257" r:id="rId4"/>
    <p:sldId id="258" r:id="rId5"/>
    <p:sldId id="259" r:id="rId6"/>
    <p:sldId id="260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th-TH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9" d="100"/>
          <a:sy n="59" d="100"/>
        </p:scale>
        <p:origin x="-13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มนมุมสี่เหลี่ยมด้านทแยงมุม 3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ชื่อเรื่อง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/>
          <a:lstStyle>
            <a:lvl1pPr marL="0" algn="r">
              <a:defRPr sz="4800"/>
            </a:lvl1pPr>
            <a:extLst/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9" name="ชื่อเรื่องรอง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en-US"/>
          </a:p>
        </p:txBody>
      </p:sp>
      <p:sp>
        <p:nvSpPr>
          <p:cNvPr id="5" name="ตัวยึดวันที่ 9"/>
          <p:cNvSpPr>
            <a:spLocks noGrp="1"/>
          </p:cNvSpPr>
          <p:nvPr>
            <p:ph type="dt" sz="half" idx="10"/>
          </p:nvPr>
        </p:nvSpPr>
        <p:spPr>
          <a:xfrm>
            <a:off x="5562600" y="6508750"/>
            <a:ext cx="3001963" cy="274638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fld id="{21782E95-7019-4AED-BE5B-EEEF8BF78FC7}" type="datetimeFigureOut">
              <a:rPr lang="th-TH"/>
              <a:pPr>
                <a:defRPr/>
              </a:pPr>
              <a:t>18/01/58</a:t>
            </a:fld>
            <a:endParaRPr lang="th-TH"/>
          </a:p>
        </p:txBody>
      </p:sp>
      <p:sp>
        <p:nvSpPr>
          <p:cNvPr id="6" name="ตัวยึดหมายเลขภาพนิ่ง 10"/>
          <p:cNvSpPr>
            <a:spLocks noGrp="1"/>
          </p:cNvSpPr>
          <p:nvPr>
            <p:ph type="sldNum" sz="quarter" idx="11"/>
          </p:nvPr>
        </p:nvSpPr>
        <p:spPr>
          <a:xfrm>
            <a:off x="8639175" y="6508750"/>
            <a:ext cx="463550" cy="274638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pPr>
              <a:defRPr/>
            </a:pPr>
            <a:fld id="{45681B46-7A79-4EB5-B367-0C4914EF48D8}" type="slidenum">
              <a:rPr lang="th-TH"/>
              <a:pPr>
                <a:defRPr/>
              </a:pPr>
              <a:t>‹#›</a:t>
            </a:fld>
            <a:endParaRPr lang="th-TH"/>
          </a:p>
        </p:txBody>
      </p:sp>
      <p:sp>
        <p:nvSpPr>
          <p:cNvPr id="7" name="ตัวยึดท้ายกระดาษ 11"/>
          <p:cNvSpPr>
            <a:spLocks noGrp="1"/>
          </p:cNvSpPr>
          <p:nvPr>
            <p:ph type="ftr" sz="quarter" idx="12"/>
          </p:nvPr>
        </p:nvSpPr>
        <p:spPr>
          <a:xfrm>
            <a:off x="1600200" y="6508750"/>
            <a:ext cx="3906838" cy="274638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ท้ายกระดาษ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ตัวยึดวันที่ 1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E4281B-0F79-4B2F-A72A-47ACBAC2627C}" type="datetimeFigureOut">
              <a:rPr lang="th-TH"/>
              <a:pPr>
                <a:defRPr/>
              </a:pPr>
              <a:t>18/01/58</a:t>
            </a:fld>
            <a:endParaRPr lang="th-TH"/>
          </a:p>
        </p:txBody>
      </p:sp>
      <p:sp>
        <p:nvSpPr>
          <p:cNvPr id="6" name="ตัวยึดหมายเลขภาพนิ่ง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6A9E5B-08D9-47F3-8FD6-C3C7C2703D73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ท้ายกระดาษ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ตัวยึดวันที่ 1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2F6D0B-6432-4C0C-B7A9-C77A32896C39}" type="datetimeFigureOut">
              <a:rPr lang="th-TH"/>
              <a:pPr>
                <a:defRPr/>
              </a:pPr>
              <a:t>18/01/58</a:t>
            </a:fld>
            <a:endParaRPr lang="th-TH"/>
          </a:p>
        </p:txBody>
      </p:sp>
      <p:sp>
        <p:nvSpPr>
          <p:cNvPr id="6" name="ตัวยึดหมายเลขภาพนิ่ง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DB322B-1ABE-4A20-B171-E672C9E82648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588963" y="1423988"/>
            <a:ext cx="8001000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920CBFC-B423-4E0C-8BE9-DB719CB0FC07}" type="datetimeFigureOut">
              <a:rPr lang="th-TH"/>
              <a:pPr>
                <a:defRPr/>
              </a:pPr>
              <a:t>18/01/58</a:t>
            </a:fld>
            <a:endParaRPr lang="th-TH"/>
          </a:p>
        </p:txBody>
      </p:sp>
      <p:sp>
        <p:nvSpPr>
          <p:cNvPr id="6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th-TH"/>
          </a:p>
        </p:txBody>
      </p:sp>
      <p:sp>
        <p:nvSpPr>
          <p:cNvPr id="7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B8FDDF6-0E17-46F1-A5A2-448505DA5E3A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ส่วนหัวของส่วน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1000125" y="3267075"/>
            <a:ext cx="7407275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7"/>
          <p:cNvSpPr>
            <a:spLocks noGrp="1"/>
          </p:cNvSpPr>
          <p:nvPr>
            <p:ph type="dt" sz="half" idx="10"/>
          </p:nvPr>
        </p:nvSpPr>
        <p:spPr>
          <a:xfrm>
            <a:off x="5562600" y="6513513"/>
            <a:ext cx="3001963" cy="274637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fld id="{5897BC58-55AB-420D-9FDC-D273810654E7}" type="datetimeFigureOut">
              <a:rPr lang="th-TH"/>
              <a:pPr>
                <a:defRPr/>
              </a:pPr>
              <a:t>18/01/58</a:t>
            </a:fld>
            <a:endParaRPr lang="th-TH"/>
          </a:p>
        </p:txBody>
      </p:sp>
      <p:sp>
        <p:nvSpPr>
          <p:cNvPr id="6" name="ตัวยึดหมายเลขภาพนิ่ง 8"/>
          <p:cNvSpPr>
            <a:spLocks noGrp="1"/>
          </p:cNvSpPr>
          <p:nvPr>
            <p:ph type="sldNum" sz="quarter" idx="11"/>
          </p:nvPr>
        </p:nvSpPr>
        <p:spPr>
          <a:xfrm>
            <a:off x="8639175" y="6513513"/>
            <a:ext cx="463550" cy="274637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pPr>
              <a:defRPr/>
            </a:pPr>
            <a:fld id="{AD209A96-F51A-4C5E-AE70-862323EBF64B}" type="slidenum">
              <a:rPr lang="th-TH"/>
              <a:pPr>
                <a:defRPr/>
              </a:pPr>
              <a:t>‹#›</a:t>
            </a:fld>
            <a:endParaRPr lang="th-TH"/>
          </a:p>
        </p:txBody>
      </p:sp>
      <p:sp>
        <p:nvSpPr>
          <p:cNvPr id="7" name="ตัวยึดท้ายกระดาษ 9"/>
          <p:cNvSpPr>
            <a:spLocks noGrp="1"/>
          </p:cNvSpPr>
          <p:nvPr>
            <p:ph type="ftr" sz="quarter" idx="12"/>
          </p:nvPr>
        </p:nvSpPr>
        <p:spPr>
          <a:xfrm>
            <a:off x="1600200" y="6513513"/>
            <a:ext cx="3906838" cy="274637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endParaRPr lang="th-TH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สี่เหลี่ยมผืนผ้า 4"/>
          <p:cNvSpPr/>
          <p:nvPr/>
        </p:nvSpPr>
        <p:spPr>
          <a:xfrm>
            <a:off x="588963" y="1423988"/>
            <a:ext cx="8001000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6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41AB250-10B6-4E88-BC78-EED7E6908FCC}" type="datetimeFigureOut">
              <a:rPr lang="th-TH"/>
              <a:pPr>
                <a:defRPr/>
              </a:pPr>
              <a:t>18/01/58</a:t>
            </a:fld>
            <a:endParaRPr lang="th-TH"/>
          </a:p>
        </p:txBody>
      </p:sp>
      <p:sp>
        <p:nvSpPr>
          <p:cNvPr id="7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th-TH"/>
          </a:p>
        </p:txBody>
      </p:sp>
      <p:sp>
        <p:nvSpPr>
          <p:cNvPr id="8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8640763" y="6515100"/>
            <a:ext cx="465137" cy="2730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0A6C08A-72D2-45E6-B851-5ECADB4F2418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สี่เหลี่ยมผืนผ้า 6"/>
          <p:cNvSpPr/>
          <p:nvPr/>
        </p:nvSpPr>
        <p:spPr>
          <a:xfrm>
            <a:off x="617538" y="2165350"/>
            <a:ext cx="3748087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4800600" y="2165350"/>
            <a:ext cx="3749675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เนื้อหา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9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CF27EE3-57A2-451A-8CE3-64CEE7738988}" type="datetimeFigureOut">
              <a:rPr lang="th-TH"/>
              <a:pPr>
                <a:defRPr/>
              </a:pPr>
              <a:t>18/01/58</a:t>
            </a:fld>
            <a:endParaRPr lang="th-TH"/>
          </a:p>
        </p:txBody>
      </p:sp>
      <p:sp>
        <p:nvSpPr>
          <p:cNvPr id="10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th-TH"/>
          </a:p>
        </p:txBody>
      </p:sp>
      <p:sp>
        <p:nvSpPr>
          <p:cNvPr id="11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>
          <a:xfrm>
            <a:off x="8640763" y="6515100"/>
            <a:ext cx="465137" cy="2730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268FC39-FC23-4F00-B444-E36F56CAC725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สี่เหลี่ยมผืนผ้า 2"/>
          <p:cNvSpPr/>
          <p:nvPr/>
        </p:nvSpPr>
        <p:spPr>
          <a:xfrm>
            <a:off x="588963" y="1423988"/>
            <a:ext cx="8001000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4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3215005-6B88-4C3B-A125-A06FC19EB1C6}" type="datetimeFigureOut">
              <a:rPr lang="th-TH"/>
              <a:pPr>
                <a:defRPr/>
              </a:pPr>
              <a:t>18/01/58</a:t>
            </a:fld>
            <a:endParaRPr lang="th-TH"/>
          </a:p>
        </p:txBody>
      </p:sp>
      <p:sp>
        <p:nvSpPr>
          <p:cNvPr id="5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th-TH"/>
          </a:p>
        </p:txBody>
      </p:sp>
      <p:sp>
        <p:nvSpPr>
          <p:cNvPr id="6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6303028-6281-48E3-A473-26046B16499F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ท้ายกระดาษ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" name="ตัวยึดวันที่ 1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371AC6-726D-454B-9A86-002615871053}" type="datetimeFigureOut">
              <a:rPr lang="th-TH"/>
              <a:pPr>
                <a:defRPr/>
              </a:pPr>
              <a:t>18/01/58</a:t>
            </a:fld>
            <a:endParaRPr lang="th-TH"/>
          </a:p>
        </p:txBody>
      </p:sp>
      <p:sp>
        <p:nvSpPr>
          <p:cNvPr id="4" name="ตัวยึดหมายเลขภาพนิ่ง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8EF756-E570-4B97-BEBE-30493A5C4530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เนื้อหาพร้อมคำอธิบายภาพ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สี่เหลี่ยมผืนผ้า 4"/>
          <p:cNvSpPr/>
          <p:nvPr/>
        </p:nvSpPr>
        <p:spPr>
          <a:xfrm>
            <a:off x="5057775" y="1057275"/>
            <a:ext cx="3748088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/>
          <a:lstStyle>
            <a:lvl1pPr marL="0" algn="r">
              <a:buNone/>
              <a:defRPr sz="2000" b="1"/>
            </a:lvl1pPr>
            <a:extLst/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6" name="ตัวยึดวันที่ 8"/>
          <p:cNvSpPr>
            <a:spLocks noGrp="1"/>
          </p:cNvSpPr>
          <p:nvPr>
            <p:ph type="dt" sz="half" idx="10"/>
          </p:nvPr>
        </p:nvSpPr>
        <p:spPr>
          <a:xfrm>
            <a:off x="5562600" y="6513513"/>
            <a:ext cx="3001963" cy="274637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fld id="{0210D3C7-190E-469F-BA95-3D093BA4EA71}" type="datetimeFigureOut">
              <a:rPr lang="th-TH"/>
              <a:pPr>
                <a:defRPr/>
              </a:pPr>
              <a:t>18/01/58</a:t>
            </a:fld>
            <a:endParaRPr lang="th-TH"/>
          </a:p>
        </p:txBody>
      </p:sp>
      <p:sp>
        <p:nvSpPr>
          <p:cNvPr id="7" name="ตัวยึดหมายเลขภาพนิ่ง 9"/>
          <p:cNvSpPr>
            <a:spLocks noGrp="1"/>
          </p:cNvSpPr>
          <p:nvPr>
            <p:ph type="sldNum" sz="quarter" idx="11"/>
          </p:nvPr>
        </p:nvSpPr>
        <p:spPr>
          <a:xfrm>
            <a:off x="8639175" y="6513513"/>
            <a:ext cx="463550" cy="274637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pPr>
              <a:defRPr/>
            </a:pPr>
            <a:fld id="{A88D4BA5-59D2-460E-BB55-ADCFED9CF023}" type="slidenum">
              <a:rPr lang="th-TH"/>
              <a:pPr>
                <a:defRPr/>
              </a:pPr>
              <a:t>‹#›</a:t>
            </a:fld>
            <a:endParaRPr lang="th-TH"/>
          </a:p>
        </p:txBody>
      </p:sp>
      <p:sp>
        <p:nvSpPr>
          <p:cNvPr id="8" name="ตัวยึดท้ายกระดาษ 10"/>
          <p:cNvSpPr>
            <a:spLocks noGrp="1"/>
          </p:cNvSpPr>
          <p:nvPr>
            <p:ph type="ftr" sz="quarter" idx="12"/>
          </p:nvPr>
        </p:nvSpPr>
        <p:spPr>
          <a:xfrm>
            <a:off x="1600200" y="6513513"/>
            <a:ext cx="3906838" cy="274637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endParaRPr lang="th-TH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/>
          <a:lstStyle>
            <a:lvl1pPr marL="0" algn="r">
              <a:buNone/>
              <a:defRPr sz="2000" b="1"/>
            </a:lvl1pPr>
            <a:extLst/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13" name="ตัวยึดรูปภาพ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  <a:extLst/>
          </a:lstStyle>
          <a:p>
            <a:pPr lvl="0"/>
            <a:r>
              <a:rPr lang="th-TH" noProof="0" smtClean="0"/>
              <a:t>คลิกไอคอนเพื่อเพิ่มรูปภาพ</a:t>
            </a:r>
            <a:endParaRPr lang="en-US" noProof="0" dirty="0"/>
          </a:p>
        </p:txBody>
      </p:sp>
      <p:sp>
        <p:nvSpPr>
          <p:cNvPr id="5" name="ตัวยึดวันที่ 7"/>
          <p:cNvSpPr>
            <a:spLocks noGrp="1"/>
          </p:cNvSpPr>
          <p:nvPr>
            <p:ph type="dt" sz="half" idx="10"/>
          </p:nvPr>
        </p:nvSpPr>
        <p:spPr>
          <a:xfrm>
            <a:off x="5562600" y="6508750"/>
            <a:ext cx="3001963" cy="274638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fld id="{4049AD33-6C07-4E10-885B-6661A72839FB}" type="datetimeFigureOut">
              <a:rPr lang="th-TH"/>
              <a:pPr>
                <a:defRPr/>
              </a:pPr>
              <a:t>18/01/58</a:t>
            </a:fld>
            <a:endParaRPr lang="th-TH"/>
          </a:p>
        </p:txBody>
      </p:sp>
      <p:sp>
        <p:nvSpPr>
          <p:cNvPr id="6" name="ตัวยึดหมายเลขภาพนิ่ง 8"/>
          <p:cNvSpPr>
            <a:spLocks noGrp="1"/>
          </p:cNvSpPr>
          <p:nvPr>
            <p:ph type="sldNum" sz="quarter" idx="11"/>
          </p:nvPr>
        </p:nvSpPr>
        <p:spPr>
          <a:xfrm>
            <a:off x="8639175" y="6508750"/>
            <a:ext cx="463550" cy="274638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pPr>
              <a:defRPr/>
            </a:pPr>
            <a:fld id="{D56A2802-7471-4285-9991-3CF6D4A3959C}" type="slidenum">
              <a:rPr lang="th-TH"/>
              <a:pPr>
                <a:defRPr/>
              </a:pPr>
              <a:t>‹#›</a:t>
            </a:fld>
            <a:endParaRPr lang="th-TH"/>
          </a:p>
        </p:txBody>
      </p:sp>
      <p:sp>
        <p:nvSpPr>
          <p:cNvPr id="7" name="ตัวยึดท้ายกระดาษ 9"/>
          <p:cNvSpPr>
            <a:spLocks noGrp="1"/>
          </p:cNvSpPr>
          <p:nvPr>
            <p:ph type="ftr" sz="quarter" idx="12"/>
          </p:nvPr>
        </p:nvSpPr>
        <p:spPr>
          <a:xfrm>
            <a:off x="1600200" y="6508750"/>
            <a:ext cx="3906838" cy="274638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มนมุมสี่เหลี่ยมด้านทแยงมุม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1638" cy="274638"/>
          </a:xfrm>
          <a:prstGeom prst="rect">
            <a:avLst/>
          </a:prstGeom>
        </p:spPr>
        <p:txBody>
          <a:bodyPr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th-TH"/>
          </a:p>
        </p:txBody>
      </p:sp>
      <p:sp>
        <p:nvSpPr>
          <p:cNvPr id="14" name="ตัวยึดวันที่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1963" cy="274638"/>
          </a:xfrm>
          <a:prstGeom prst="rect">
            <a:avLst/>
          </a:prstGeom>
        </p:spPr>
        <p:txBody>
          <a:bodyPr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5D333D5F-2BDE-4C9E-AAD3-7C0BDF036DE1}" type="datetimeFigureOut">
              <a:rPr lang="th-TH"/>
              <a:pPr>
                <a:defRPr/>
              </a:pPr>
              <a:t>18/01/58</a:t>
            </a:fld>
            <a:endParaRPr lang="th-TH"/>
          </a:p>
        </p:txBody>
      </p:sp>
      <p:sp>
        <p:nvSpPr>
          <p:cNvPr id="23" name="ตัวยึดหมายเลขภาพนิ่ง 22"/>
          <p:cNvSpPr>
            <a:spLocks noGrp="1"/>
          </p:cNvSpPr>
          <p:nvPr>
            <p:ph type="sldNum" sz="quarter" idx="4"/>
          </p:nvPr>
        </p:nvSpPr>
        <p:spPr>
          <a:xfrm>
            <a:off x="8639175" y="6515100"/>
            <a:ext cx="463550" cy="273050"/>
          </a:xfrm>
          <a:prstGeom prst="rect">
            <a:avLst/>
          </a:prstGeom>
        </p:spPr>
        <p:txBody>
          <a:bodyPr anchor="ctr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600">
                <a:solidFill>
                  <a:schemeClr val="tx2">
                    <a:shade val="90000"/>
                  </a:schemeClr>
                </a:solidFill>
                <a:effectLst/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D351994E-82AF-471C-AFA5-5A4AE49A1B7A}" type="slidenum">
              <a:rPr lang="th-TH"/>
              <a:pPr>
                <a:defRPr/>
              </a:pPr>
              <a:t>‹#›</a:t>
            </a:fld>
            <a:endParaRPr lang="th-TH"/>
          </a:p>
        </p:txBody>
      </p:sp>
      <p:sp>
        <p:nvSpPr>
          <p:cNvPr id="22" name="ตัวยึดชื่อเรื่อง 21"/>
          <p:cNvSpPr>
            <a:spLocks noGrp="1"/>
          </p:cNvSpPr>
          <p:nvPr>
            <p:ph type="title"/>
          </p:nvPr>
        </p:nvSpPr>
        <p:spPr>
          <a:xfrm>
            <a:off x="457200" y="254000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1033" name="ตัวยึดข้อความ 12"/>
          <p:cNvSpPr>
            <a:spLocks noGrp="1"/>
          </p:cNvSpPr>
          <p:nvPr>
            <p:ph type="body" idx="1"/>
          </p:nvPr>
        </p:nvSpPr>
        <p:spPr bwMode="auto">
          <a:xfrm>
            <a:off x="457200" y="16462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smtClean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52" r:id="rId1"/>
    <p:sldLayoutId id="2147483753" r:id="rId2"/>
    <p:sldLayoutId id="2147483754" r:id="rId3"/>
    <p:sldLayoutId id="2147483755" r:id="rId4"/>
    <p:sldLayoutId id="2147483756" r:id="rId5"/>
    <p:sldLayoutId id="2147483757" r:id="rId6"/>
    <p:sldLayoutId id="2147483749" r:id="rId7"/>
    <p:sldLayoutId id="2147483758" r:id="rId8"/>
    <p:sldLayoutId id="2147483759" r:id="rId9"/>
    <p:sldLayoutId id="2147483750" r:id="rId10"/>
    <p:sldLayoutId id="2147483751" r:id="rId11"/>
  </p:sldLayoutIdLst>
  <p:txStyles>
    <p:titleStyle>
      <a:lvl1pPr marL="53975" indent="-53975" algn="r" rtl="0" eaLnBrk="0" fontAlgn="base" hangingPunct="0">
        <a:spcBef>
          <a:spcPct val="0"/>
        </a:spcBef>
        <a:spcAft>
          <a:spcPct val="0"/>
        </a:spcAft>
        <a:defRPr sz="4600" kern="1200">
          <a:solidFill>
            <a:srgbClr val="E7EACB"/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lvl2pPr marL="53975" indent="-53975" algn="r" rtl="0" eaLnBrk="0" fontAlgn="base" hangingPunct="0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Rockwell" pitchFamily="18" charset="0"/>
          <a:cs typeface="JasmineUPC" pitchFamily="18" charset="-34"/>
        </a:defRPr>
      </a:lvl2pPr>
      <a:lvl3pPr marL="53975" indent="-53975" algn="r" rtl="0" eaLnBrk="0" fontAlgn="base" hangingPunct="0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Rockwell" pitchFamily="18" charset="0"/>
          <a:cs typeface="JasmineUPC" pitchFamily="18" charset="-34"/>
        </a:defRPr>
      </a:lvl3pPr>
      <a:lvl4pPr marL="53975" indent="-53975" algn="r" rtl="0" eaLnBrk="0" fontAlgn="base" hangingPunct="0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Rockwell" pitchFamily="18" charset="0"/>
          <a:cs typeface="JasmineUPC" pitchFamily="18" charset="-34"/>
        </a:defRPr>
      </a:lvl4pPr>
      <a:lvl5pPr marL="53975" indent="-53975" algn="r" rtl="0" eaLnBrk="0" fontAlgn="base" hangingPunct="0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Rockwell" pitchFamily="18" charset="0"/>
          <a:cs typeface="JasmineUPC" pitchFamily="18" charset="-34"/>
        </a:defRPr>
      </a:lvl5pPr>
      <a:lvl6pPr marL="511175" indent="-53975" algn="r" rtl="0" fontAlgn="base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Rockwell" pitchFamily="18" charset="0"/>
          <a:cs typeface="JasmineUPC" pitchFamily="18" charset="-34"/>
        </a:defRPr>
      </a:lvl6pPr>
      <a:lvl7pPr marL="968375" indent="-53975" algn="r" rtl="0" fontAlgn="base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Rockwell" pitchFamily="18" charset="0"/>
          <a:cs typeface="JasmineUPC" pitchFamily="18" charset="-34"/>
        </a:defRPr>
      </a:lvl7pPr>
      <a:lvl8pPr marL="1425575" indent="-53975" algn="r" rtl="0" fontAlgn="base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Rockwell" pitchFamily="18" charset="0"/>
          <a:cs typeface="JasmineUPC" pitchFamily="18" charset="-34"/>
        </a:defRPr>
      </a:lvl8pPr>
      <a:lvl9pPr marL="1882775" indent="-53975" algn="r" rtl="0" fontAlgn="base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Rockwell" pitchFamily="18" charset="0"/>
          <a:cs typeface="JasmineUPC" pitchFamily="18" charset="-34"/>
        </a:defRPr>
      </a:lvl9pPr>
      <a:extLst/>
    </p:titleStyle>
    <p:bodyStyle>
      <a:lvl1pPr marL="292100" indent="-292100" algn="l" rtl="0" eaLnBrk="0" fontAlgn="base" hangingPunct="0">
        <a:spcBef>
          <a:spcPct val="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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28600" algn="l" rtl="0" eaLnBrk="0" fontAlgn="base" hangingPunct="0">
        <a:spcBef>
          <a:spcPts val="400"/>
        </a:spcBef>
        <a:spcAft>
          <a:spcPct val="0"/>
        </a:spcAft>
        <a:buClr>
          <a:schemeClr val="accent2"/>
        </a:buClr>
        <a:buSzPct val="9000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325" indent="-190500" algn="l" rtl="0" eaLnBrk="0" fontAlgn="base" hangingPunct="0">
        <a:spcBef>
          <a:spcPts val="400"/>
        </a:spcBef>
        <a:spcAft>
          <a:spcPct val="0"/>
        </a:spcAft>
        <a:buClr>
          <a:srgbClr val="A8CDD7"/>
        </a:buClr>
        <a:buSzPct val="100000"/>
        <a:buFont typeface="Wingdings 2" pitchFamily="18" charset="2"/>
        <a:buChar char="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4888" indent="-182563" algn="l" rtl="0" eaLnBrk="0" fontAlgn="base" hangingPunct="0">
        <a:spcBef>
          <a:spcPts val="400"/>
        </a:spcBef>
        <a:spcAft>
          <a:spcPct val="0"/>
        </a:spcAft>
        <a:buClr>
          <a:srgbClr val="A8CDD7"/>
        </a:buClr>
        <a:buSzPct val="100000"/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7450" indent="-182563" algn="l" rtl="0" eaLnBrk="0" fontAlgn="base" hangingPunct="0">
        <a:spcBef>
          <a:spcPts val="400"/>
        </a:spcBef>
        <a:spcAft>
          <a:spcPct val="0"/>
        </a:spcAft>
        <a:buClr>
          <a:srgbClr val="A8CDD7"/>
        </a:buClr>
        <a:buSzPct val="100000"/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สี่เหลี่ยมผืนผ้า 1"/>
          <p:cNvSpPr>
            <a:spLocks noChangeArrowheads="1"/>
          </p:cNvSpPr>
          <p:nvPr/>
        </p:nvSpPr>
        <p:spPr bwMode="auto">
          <a:xfrm>
            <a:off x="3429000" y="714375"/>
            <a:ext cx="19304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4800" b="1">
                <a:solidFill>
                  <a:srgbClr val="FFFF00"/>
                </a:solidFill>
                <a:latin typeface="Cordia New" pitchFamily="34" charset="-34"/>
                <a:cs typeface="Cordia New" pitchFamily="34" charset="-34"/>
              </a:rPr>
              <a:t>หน่วยที่ </a:t>
            </a:r>
            <a:r>
              <a:rPr lang="en-US" sz="4800" b="1">
                <a:solidFill>
                  <a:srgbClr val="FFFF00"/>
                </a:solidFill>
                <a:latin typeface="Cordia New" pitchFamily="34" charset="-34"/>
                <a:cs typeface="Cordia New" pitchFamily="34" charset="-34"/>
              </a:rPr>
              <a:t>7</a:t>
            </a:r>
            <a:endParaRPr lang="th-TH" sz="4800">
              <a:solidFill>
                <a:srgbClr val="FFFF00"/>
              </a:solidFill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10243" name="สี่เหลี่ยมผืนผ้า 2"/>
          <p:cNvSpPr>
            <a:spLocks noChangeArrowheads="1"/>
          </p:cNvSpPr>
          <p:nvPr/>
        </p:nvSpPr>
        <p:spPr bwMode="auto">
          <a:xfrm>
            <a:off x="1785938" y="1643063"/>
            <a:ext cx="54197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4000" b="1">
                <a:solidFill>
                  <a:srgbClr val="FFFF00"/>
                </a:solidFill>
                <a:latin typeface="Cordia New" pitchFamily="34" charset="-34"/>
                <a:cs typeface="Cordia New" pitchFamily="34" charset="-34"/>
              </a:rPr>
              <a:t>ความหมายของการเขียนเพื่อธุรกิจ</a:t>
            </a:r>
            <a:endParaRPr lang="th-TH" sz="4000">
              <a:solidFill>
                <a:srgbClr val="FFFF00"/>
              </a:solidFill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10244" name="สี่เหลี่ยมผืนผ้า 3"/>
          <p:cNvSpPr>
            <a:spLocks noChangeArrowheads="1"/>
          </p:cNvSpPr>
          <p:nvPr/>
        </p:nvSpPr>
        <p:spPr bwMode="auto">
          <a:xfrm>
            <a:off x="857250" y="3000375"/>
            <a:ext cx="7215188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3600" b="1">
                <a:latin typeface="Cordia New" pitchFamily="34" charset="-34"/>
                <a:cs typeface="Cordia New" pitchFamily="34" charset="-34"/>
              </a:rPr>
              <a:t>การเขียนเพื่อกิจธุระ  		</a:t>
            </a:r>
          </a:p>
          <a:p>
            <a:pPr algn="thaiDist"/>
            <a:r>
              <a:rPr lang="th-TH" sz="3600">
                <a:latin typeface="Cordia New" pitchFamily="34" charset="-34"/>
                <a:cs typeface="Cordia New" pitchFamily="34" charset="-34"/>
              </a:rPr>
              <a:t>	หมายถึง  การเขียนที่หน่วยงานด้านธุรกิจ นำไปใช้ในโอกาสของการติดต่อกันเกี่ยวกับงานด้านธุรกิจและการเงินในหมู่องค์กรทางธุรกิจด้วยกัน </a:t>
            </a:r>
          </a:p>
        </p:txBody>
      </p:sp>
    </p:spTree>
  </p:cSld>
  <p:clrMapOvr>
    <a:masterClrMapping/>
  </p:clrMapOvr>
  <p:transition>
    <p:fade thruBlk="1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1"/>
          <p:cNvSpPr>
            <a:spLocks noChangeArrowheads="1"/>
          </p:cNvSpPr>
          <p:nvPr/>
        </p:nvSpPr>
        <p:spPr bwMode="auto">
          <a:xfrm>
            <a:off x="1143000" y="1143000"/>
            <a:ext cx="7072313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th-TH" sz="4400" b="1">
                <a:solidFill>
                  <a:srgbClr val="FFFF00"/>
                </a:solidFill>
                <a:latin typeface="Cordia New" pitchFamily="34" charset="-34"/>
                <a:ea typeface="Calibri" pitchFamily="34" charset="0"/>
                <a:cs typeface="Cordia New" pitchFamily="34" charset="-34"/>
              </a:rPr>
              <a:t>ความสำคัญของการเขียนเพื่อติดต่อธุรกิจ</a:t>
            </a:r>
            <a:endParaRPr lang="th-TH" sz="4400">
              <a:solidFill>
                <a:srgbClr val="FFFF00"/>
              </a:solidFill>
              <a:ea typeface="Calibri" pitchFamily="34" charset="0"/>
              <a:cs typeface="Cordia New" pitchFamily="34" charset="-34"/>
            </a:endParaRPr>
          </a:p>
        </p:txBody>
      </p:sp>
      <p:sp>
        <p:nvSpPr>
          <p:cNvPr id="11267" name="Rectangle 2"/>
          <p:cNvSpPr>
            <a:spLocks noChangeArrowheads="1"/>
          </p:cNvSpPr>
          <p:nvPr/>
        </p:nvSpPr>
        <p:spPr bwMode="auto">
          <a:xfrm>
            <a:off x="500063" y="2857500"/>
            <a:ext cx="8429625" cy="255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265113" indent="-265113">
              <a:buFont typeface="Wingdings" pitchFamily="2" charset="2"/>
              <a:buChar char="§"/>
              <a:defRPr/>
            </a:pPr>
            <a:r>
              <a:rPr lang="th-TH" sz="3200" dirty="0">
                <a:latin typeface="Cordia New" pitchFamily="34" charset="-34"/>
                <a:ea typeface="TH Sarabun New" pitchFamily="34" charset="-34"/>
                <a:cs typeface="Cordia New" pitchFamily="34" charset="-34"/>
              </a:rPr>
              <a:t>การเขียนในทางธุรกิจถือเป็นเอกสารสารที่ป้องกันการคลาดเคลื่อน</a:t>
            </a:r>
            <a:r>
              <a:rPr lang="th-TH" sz="3200" dirty="0">
                <a:latin typeface="Cordia New" pitchFamily="34" charset="-34"/>
                <a:ea typeface="Calibri" pitchFamily="34" charset="0"/>
                <a:cs typeface="Cordia New" pitchFamily="34" charset="-34"/>
              </a:rPr>
              <a:t>สามารถใช้เป็นหลักฐานอ้างอิงได้ดีกว่าคำพูด</a:t>
            </a:r>
            <a:endParaRPr lang="en-US" sz="3200" dirty="0">
              <a:latin typeface="Cordia New" pitchFamily="34" charset="-34"/>
              <a:cs typeface="Cordia New" pitchFamily="34" charset="-34"/>
            </a:endParaRPr>
          </a:p>
          <a:p>
            <a:pPr marL="265113" indent="-265113" eaLnBrk="0" hangingPunct="0">
              <a:buFont typeface="Wingdings" pitchFamily="2" charset="2"/>
              <a:buChar char="§"/>
              <a:defRPr/>
            </a:pPr>
            <a:r>
              <a:rPr lang="th-TH" sz="3200" dirty="0">
                <a:latin typeface="Cordia New" pitchFamily="34" charset="-34"/>
                <a:cs typeface="Cordia New" pitchFamily="34" charset="-34"/>
              </a:rPr>
              <a:t>การเขียนเป็นสื่อสัมพันธ์ที่ดีในการติดต่อทางธุรกิจ สามารถช่วยเสริมสร้างความสัมพันธ์ที่ดีทำให้เกิดการติดต่อกันอย่างต่อเนื่องในทางธุรกิจ</a:t>
            </a:r>
            <a:endParaRPr lang="en-US" sz="3200" dirty="0">
              <a:latin typeface="Cordia New" pitchFamily="34" charset="-34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  <a:defRPr/>
            </a:pPr>
            <a:r>
              <a:rPr lang="th-TH" sz="3200" dirty="0">
                <a:latin typeface="Cordia New" pitchFamily="34" charset="-34"/>
                <a:cs typeface="Cordia New" pitchFamily="34" charset="-34"/>
              </a:rPr>
              <a:t> การเขียนเป็นเครื่องมือที่ประหยัดทั้งเวลาและค่าใช้จ่าย</a:t>
            </a:r>
          </a:p>
        </p:txBody>
      </p:sp>
    </p:spTree>
  </p:cSld>
  <p:clrMapOvr>
    <a:masterClrMapping/>
  </p:clrMapOvr>
  <p:transition>
    <p:fade thruBlk="1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1"/>
          <p:cNvSpPr>
            <a:spLocks noChangeArrowheads="1"/>
          </p:cNvSpPr>
          <p:nvPr/>
        </p:nvSpPr>
        <p:spPr bwMode="auto">
          <a:xfrm>
            <a:off x="1285875" y="1071563"/>
            <a:ext cx="685800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th-TH" sz="4400" b="1">
                <a:solidFill>
                  <a:srgbClr val="FFFF00"/>
                </a:solidFill>
                <a:latin typeface="Cordia New" pitchFamily="34" charset="-34"/>
                <a:ea typeface="Calibri" pitchFamily="34" charset="0"/>
                <a:cs typeface="Cordia New" pitchFamily="34" charset="-34"/>
              </a:rPr>
              <a:t>หลักทั่วไปของการเขียนติดต่อธุรกิจ</a:t>
            </a:r>
            <a:endParaRPr lang="th-TH" sz="4400">
              <a:solidFill>
                <a:srgbClr val="FFFF00"/>
              </a:solidFill>
              <a:ea typeface="Calibri" pitchFamily="34" charset="0"/>
              <a:cs typeface="Cordia New" pitchFamily="34" charset="-34"/>
            </a:endParaRPr>
          </a:p>
        </p:txBody>
      </p:sp>
      <p:sp>
        <p:nvSpPr>
          <p:cNvPr id="12291" name="Rectangle 2"/>
          <p:cNvSpPr>
            <a:spLocks noChangeArrowheads="1"/>
          </p:cNvSpPr>
          <p:nvPr/>
        </p:nvSpPr>
        <p:spPr bwMode="auto">
          <a:xfrm>
            <a:off x="785786" y="3429000"/>
            <a:ext cx="7429552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numCol="2" anchor="ctr">
            <a:spAutoFit/>
          </a:bodyPr>
          <a:lstStyle/>
          <a:p>
            <a:pPr>
              <a:buFont typeface="Wingdings" pitchFamily="2" charset="2"/>
              <a:buChar char="§"/>
              <a:tabLst>
                <a:tab pos="581025" algn="l"/>
                <a:tab pos="630238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/>
            </a:pPr>
            <a:r>
              <a:rPr lang="th-TH" sz="3600" b="1" dirty="0">
                <a:latin typeface="Cordia New" pitchFamily="34" charset="-34"/>
                <a:ea typeface="Calibri" pitchFamily="34" charset="0"/>
                <a:cs typeface="Cordia New" pitchFamily="34" charset="-34"/>
              </a:rPr>
              <a:t> ถูกต้อง</a:t>
            </a:r>
            <a:r>
              <a:rPr lang="th-TH" sz="3600" dirty="0">
                <a:latin typeface="Cordia New" pitchFamily="34" charset="-34"/>
                <a:ea typeface="Calibri" pitchFamily="34" charset="0"/>
                <a:cs typeface="Cordia New" pitchFamily="34" charset="-34"/>
              </a:rPr>
              <a:t>   </a:t>
            </a:r>
            <a:endParaRPr lang="en-US" sz="3600" dirty="0">
              <a:latin typeface="Cordia New" pitchFamily="34" charset="-34"/>
              <a:ea typeface="Calibri" pitchFamily="34" charset="0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  <a:tabLst>
                <a:tab pos="581025" algn="l"/>
                <a:tab pos="630238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/>
            </a:pPr>
            <a:r>
              <a:rPr lang="th-TH" sz="3600" b="1" dirty="0">
                <a:latin typeface="Cordia New" pitchFamily="34" charset="-34"/>
                <a:ea typeface="Calibri" pitchFamily="34" charset="0"/>
                <a:cs typeface="Cordia New" pitchFamily="34" charset="-34"/>
              </a:rPr>
              <a:t> ชัดเจน</a:t>
            </a:r>
            <a:r>
              <a:rPr lang="th-TH" sz="3600" dirty="0">
                <a:latin typeface="Cordia New" pitchFamily="34" charset="-34"/>
                <a:ea typeface="Calibri" pitchFamily="34" charset="0"/>
                <a:cs typeface="Cordia New" pitchFamily="34" charset="-34"/>
              </a:rPr>
              <a:t>  </a:t>
            </a:r>
            <a:endParaRPr lang="en-US" sz="3600" dirty="0">
              <a:latin typeface="Cordia New" pitchFamily="34" charset="-34"/>
              <a:ea typeface="Calibri" pitchFamily="34" charset="0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  <a:tabLst>
                <a:tab pos="581025" algn="l"/>
                <a:tab pos="630238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/>
            </a:pPr>
            <a:r>
              <a:rPr lang="th-TH" sz="3600" b="1" dirty="0">
                <a:latin typeface="Cordia New" pitchFamily="34" charset="-34"/>
                <a:ea typeface="Calibri" pitchFamily="34" charset="0"/>
                <a:cs typeface="Cordia New" pitchFamily="34" charset="-34"/>
              </a:rPr>
              <a:t> ประณีต</a:t>
            </a:r>
            <a:r>
              <a:rPr lang="th-TH" sz="3600" dirty="0">
                <a:latin typeface="Cordia New" pitchFamily="34" charset="-34"/>
                <a:ea typeface="Calibri" pitchFamily="34" charset="0"/>
                <a:cs typeface="Cordia New" pitchFamily="34" charset="-34"/>
              </a:rPr>
              <a:t>  </a:t>
            </a:r>
            <a:endParaRPr lang="en-US" sz="3600" dirty="0">
              <a:latin typeface="Cordia New" pitchFamily="34" charset="-34"/>
              <a:ea typeface="Calibri" pitchFamily="34" charset="0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  <a:tabLst>
                <a:tab pos="581025" algn="l"/>
                <a:tab pos="630238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/>
            </a:pPr>
            <a:r>
              <a:rPr lang="th-TH" sz="3600" b="1" dirty="0">
                <a:latin typeface="Cordia New" pitchFamily="34" charset="-34"/>
                <a:ea typeface="Calibri" pitchFamily="34" charset="0"/>
                <a:cs typeface="Cordia New" pitchFamily="34" charset="-34"/>
              </a:rPr>
              <a:t> มีความเข้าใจ</a:t>
            </a:r>
            <a:r>
              <a:rPr lang="en-US" sz="3600" dirty="0">
                <a:latin typeface="Cordia New" pitchFamily="34" charset="-34"/>
                <a:ea typeface="Calibri" pitchFamily="34" charset="0"/>
                <a:cs typeface="Cordia New" pitchFamily="34" charset="-34"/>
              </a:rPr>
              <a:t>   </a:t>
            </a:r>
          </a:p>
          <a:p>
            <a:pPr eaLnBrk="0" hangingPunct="0">
              <a:buFont typeface="Wingdings" pitchFamily="2" charset="2"/>
              <a:buChar char="§"/>
              <a:tabLst>
                <a:tab pos="581025" algn="l"/>
                <a:tab pos="630238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/>
            </a:pPr>
            <a:r>
              <a:rPr lang="th-TH" sz="3600" b="1" dirty="0">
                <a:latin typeface="Cordia New" pitchFamily="34" charset="-34"/>
                <a:ea typeface="Calibri" pitchFamily="34" charset="0"/>
                <a:cs typeface="Cordia New" pitchFamily="34" charset="-34"/>
              </a:rPr>
              <a:t> มีความรอบคอบ</a:t>
            </a:r>
            <a:r>
              <a:rPr lang="th-TH" sz="3600" dirty="0">
                <a:latin typeface="Cordia New" pitchFamily="34" charset="-34"/>
                <a:ea typeface="Calibri" pitchFamily="34" charset="0"/>
                <a:cs typeface="Cordia New" pitchFamily="34" charset="-34"/>
              </a:rPr>
              <a:t>  </a:t>
            </a:r>
            <a:endParaRPr lang="en-US" sz="3600" dirty="0">
              <a:latin typeface="Cordia New" pitchFamily="34" charset="-34"/>
              <a:ea typeface="Calibri" pitchFamily="34" charset="0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  <a:tabLst>
                <a:tab pos="581025" algn="l"/>
                <a:tab pos="630238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/>
            </a:pPr>
            <a:r>
              <a:rPr lang="th-TH" sz="3600" b="1" dirty="0">
                <a:latin typeface="Cordia New" pitchFamily="34" charset="-34"/>
                <a:ea typeface="Calibri" pitchFamily="34" charset="0"/>
                <a:cs typeface="Cordia New" pitchFamily="34" charset="-34"/>
              </a:rPr>
              <a:t> มีความสร้างสรรค์</a:t>
            </a:r>
            <a:r>
              <a:rPr lang="en-US" sz="3600" dirty="0">
                <a:latin typeface="Cordia New" pitchFamily="34" charset="-34"/>
                <a:ea typeface="Calibri" pitchFamily="34" charset="0"/>
                <a:cs typeface="Cordia New" pitchFamily="34" charset="-34"/>
              </a:rPr>
              <a:t>   </a:t>
            </a:r>
          </a:p>
          <a:p>
            <a:pPr eaLnBrk="0" hangingPunct="0">
              <a:buFont typeface="Wingdings" pitchFamily="2" charset="2"/>
              <a:buChar char="§"/>
              <a:tabLst>
                <a:tab pos="581025" algn="l"/>
                <a:tab pos="630238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/>
            </a:pPr>
            <a:r>
              <a:rPr lang="th-TH" sz="3600" b="1" dirty="0">
                <a:latin typeface="Cordia New" pitchFamily="34" charset="-34"/>
                <a:ea typeface="Calibri" pitchFamily="34" charset="0"/>
                <a:cs typeface="Cordia New" pitchFamily="34" charset="-34"/>
              </a:rPr>
              <a:t> มี</a:t>
            </a:r>
            <a:r>
              <a:rPr lang="th-TH" sz="3600" b="1" dirty="0" err="1">
                <a:latin typeface="Cordia New" pitchFamily="34" charset="-34"/>
                <a:ea typeface="Calibri" pitchFamily="34" charset="0"/>
                <a:cs typeface="Cordia New" pitchFamily="34" charset="-34"/>
              </a:rPr>
              <a:t>มนุษย</a:t>
            </a:r>
            <a:r>
              <a:rPr lang="th-TH" sz="3600" b="1" dirty="0">
                <a:latin typeface="Cordia New" pitchFamily="34" charset="-34"/>
                <a:ea typeface="Calibri" pitchFamily="34" charset="0"/>
                <a:cs typeface="Cordia New" pitchFamily="34" charset="-34"/>
              </a:rPr>
              <a:t>สัมพันธ์</a:t>
            </a:r>
            <a:r>
              <a:rPr lang="en-US" sz="3600" dirty="0">
                <a:latin typeface="Cordia New" pitchFamily="34" charset="-34"/>
                <a:ea typeface="Calibri" pitchFamily="34" charset="0"/>
                <a:cs typeface="Cordia New" pitchFamily="34" charset="-34"/>
              </a:rPr>
              <a:t>  </a:t>
            </a:r>
            <a:r>
              <a:rPr lang="th-TH" sz="3600" dirty="0">
                <a:latin typeface="Cordia New" pitchFamily="34" charset="-34"/>
                <a:ea typeface="Calibri" pitchFamily="34" charset="0"/>
                <a:cs typeface="Cordia New" pitchFamily="34" charset="-34"/>
              </a:rPr>
              <a:t> </a:t>
            </a:r>
          </a:p>
        </p:txBody>
      </p:sp>
    </p:spTree>
  </p:cSld>
  <p:clrMapOvr>
    <a:masterClrMapping/>
  </p:clrMapOvr>
  <p:transition>
    <p:fade thruBlk="1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"/>
          <p:cNvSpPr>
            <a:spLocks noChangeArrowheads="1"/>
          </p:cNvSpPr>
          <p:nvPr/>
        </p:nvSpPr>
        <p:spPr bwMode="auto">
          <a:xfrm>
            <a:off x="1643063" y="1071563"/>
            <a:ext cx="607218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th-TH" sz="4000" b="1">
                <a:solidFill>
                  <a:srgbClr val="FFFF00"/>
                </a:solidFill>
                <a:latin typeface="Cordia New" pitchFamily="34" charset="-34"/>
                <a:ea typeface="Calibri" pitchFamily="34" charset="0"/>
                <a:cs typeface="Cordia New" pitchFamily="34" charset="-34"/>
              </a:rPr>
              <a:t>ประเภทของการเขียนเพื่อติดต่อกิจธุระ</a:t>
            </a:r>
            <a:endParaRPr lang="th-TH" sz="4000">
              <a:solidFill>
                <a:srgbClr val="FFFF00"/>
              </a:solidFill>
              <a:ea typeface="Calibri" pitchFamily="34" charset="0"/>
              <a:cs typeface="Cordia New" pitchFamily="34" charset="-34"/>
            </a:endParaRPr>
          </a:p>
        </p:txBody>
      </p:sp>
      <p:sp>
        <p:nvSpPr>
          <p:cNvPr id="13315" name="Rectangle 2"/>
          <p:cNvSpPr>
            <a:spLocks noChangeArrowheads="1"/>
          </p:cNvSpPr>
          <p:nvPr/>
        </p:nvSpPr>
        <p:spPr bwMode="auto">
          <a:xfrm>
            <a:off x="2071688" y="3071813"/>
            <a:ext cx="4643437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buFont typeface="Wingdings" pitchFamily="2" charset="2"/>
              <a:buChar char="§"/>
              <a:tabLst>
                <a:tab pos="581025" algn="l"/>
                <a:tab pos="630238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th-TH" sz="3600">
                <a:latin typeface="Cordia New" pitchFamily="34" charset="-34"/>
                <a:ea typeface="Times New Roman" pitchFamily="18" charset="0"/>
                <a:cs typeface="Cordia New" pitchFamily="34" charset="-34"/>
              </a:rPr>
              <a:t> การเขียนจดหมายธุรกิจ</a:t>
            </a:r>
            <a:endParaRPr lang="en-US" sz="3600">
              <a:latin typeface="Cordia New" pitchFamily="34" charset="-34"/>
              <a:ea typeface="Times New Roman" pitchFamily="18" charset="0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  <a:tabLst>
                <a:tab pos="581025" algn="l"/>
                <a:tab pos="630238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th-TH" sz="3600">
                <a:latin typeface="Cordia New" pitchFamily="34" charset="-34"/>
                <a:ea typeface="Times New Roman" pitchFamily="18" charset="0"/>
                <a:cs typeface="Cordia New" pitchFamily="34" charset="-34"/>
              </a:rPr>
              <a:t> การกรอกแบบฟอร์มเชิงธุรกิจ</a:t>
            </a:r>
            <a:endParaRPr lang="en-US" sz="3600">
              <a:latin typeface="Cordia New" pitchFamily="34" charset="-34"/>
              <a:ea typeface="Times New Roman" pitchFamily="18" charset="0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  <a:tabLst>
                <a:tab pos="581025" algn="l"/>
                <a:tab pos="630238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th-TH" sz="3600">
                <a:latin typeface="Cordia New" pitchFamily="34" charset="-34"/>
                <a:ea typeface="Times New Roman" pitchFamily="18" charset="0"/>
                <a:cs typeface="Cordia New" pitchFamily="34" charset="-34"/>
              </a:rPr>
              <a:t> การเขียนบันทึกข้อความเชิงธุรกิจ</a:t>
            </a:r>
          </a:p>
        </p:txBody>
      </p:sp>
    </p:spTree>
  </p:cSld>
  <p:clrMapOvr>
    <a:masterClrMapping/>
  </p:clrMapOvr>
  <p:transition>
    <p:fade thruBlk="1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สี่เหลี่ยมผืนผ้า 1"/>
          <p:cNvSpPr>
            <a:spLocks noChangeArrowheads="1"/>
          </p:cNvSpPr>
          <p:nvPr/>
        </p:nvSpPr>
        <p:spPr bwMode="auto">
          <a:xfrm>
            <a:off x="2000250" y="1071563"/>
            <a:ext cx="51181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4000" b="1">
                <a:solidFill>
                  <a:srgbClr val="FFFF00"/>
                </a:solidFill>
                <a:latin typeface="Rockwell" pitchFamily="18" charset="0"/>
                <a:cs typeface="JasmineUPC" pitchFamily="18" charset="-34"/>
              </a:rPr>
              <a:t>ความหมายของจดหมายธุรกิจ</a:t>
            </a:r>
            <a:endParaRPr lang="th-TH" sz="4000">
              <a:solidFill>
                <a:srgbClr val="FFFF00"/>
              </a:solidFill>
              <a:latin typeface="Rockwell" pitchFamily="18" charset="0"/>
              <a:cs typeface="JasmineUPC" pitchFamily="18" charset="-34"/>
            </a:endParaRPr>
          </a:p>
        </p:txBody>
      </p:sp>
      <p:sp>
        <p:nvSpPr>
          <p:cNvPr id="14339" name="Rectangle 1"/>
          <p:cNvSpPr>
            <a:spLocks noChangeArrowheads="1"/>
          </p:cNvSpPr>
          <p:nvPr/>
        </p:nvSpPr>
        <p:spPr bwMode="auto">
          <a:xfrm>
            <a:off x="1071563" y="3000375"/>
            <a:ext cx="7215187" cy="286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th-TH" sz="3600" b="1">
                <a:latin typeface="Cordia New" pitchFamily="34" charset="-34"/>
                <a:ea typeface="Calibri" pitchFamily="34" charset="0"/>
                <a:cs typeface="Cordia New" pitchFamily="34" charset="-34"/>
              </a:rPr>
              <a:t>จดหมายธุรกิจ</a:t>
            </a:r>
            <a:r>
              <a:rPr lang="th-TH" sz="3600">
                <a:latin typeface="Cordia New" pitchFamily="34" charset="-34"/>
                <a:ea typeface="Calibri" pitchFamily="34" charset="0"/>
                <a:cs typeface="Cordia New" pitchFamily="34" charset="-34"/>
              </a:rPr>
              <a:t>  </a:t>
            </a:r>
          </a:p>
          <a:p>
            <a:pPr algn="thaiDist"/>
            <a:r>
              <a:rPr lang="th-TH" sz="3600">
                <a:latin typeface="Cordia New" pitchFamily="34" charset="-34"/>
                <a:ea typeface="Calibri" pitchFamily="34" charset="0"/>
                <a:cs typeface="Cordia New" pitchFamily="34" charset="-34"/>
              </a:rPr>
              <a:t>หมายถึง  เอกสารที่ใช้ติดต่อสื่อสารกันแทนการเจรจาว่าด้วยเรื่องที่เกี่ยวข้องกับการค้าพาณิชย์หรือทางการเงิน ของฝ่ายผู้ส่งสารและผู้รับสารซึ่งมีเป้าหมายในลักษณะเดียวกัน</a:t>
            </a:r>
            <a:endParaRPr lang="th-TH" sz="3600">
              <a:ea typeface="Calibri" pitchFamily="34" charset="0"/>
              <a:cs typeface="Cordia New" pitchFamily="34" charset="-34"/>
            </a:endParaRPr>
          </a:p>
        </p:txBody>
      </p:sp>
    </p:spTree>
  </p:cSld>
  <p:clrMapOvr>
    <a:masterClrMapping/>
  </p:clrMapOvr>
  <p:transition>
    <p:fade thruBlk="1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1"/>
          <p:cNvSpPr>
            <a:spLocks noChangeArrowheads="1"/>
          </p:cNvSpPr>
          <p:nvPr/>
        </p:nvSpPr>
        <p:spPr bwMode="auto">
          <a:xfrm>
            <a:off x="1785938" y="1071563"/>
            <a:ext cx="6072187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tabLst>
                <a:tab pos="581025" algn="l"/>
                <a:tab pos="630238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th-TH" sz="4400" b="1">
                <a:solidFill>
                  <a:srgbClr val="FFFF00"/>
                </a:solidFill>
                <a:latin typeface="Cordia New" pitchFamily="34" charset="-34"/>
                <a:ea typeface="Calibri" pitchFamily="34" charset="0"/>
                <a:cs typeface="Cordia New" pitchFamily="34" charset="-34"/>
              </a:rPr>
              <a:t>การกรอกแบบฟอร์มเชิงธุรกิจ</a:t>
            </a:r>
            <a:endParaRPr lang="th-TH" sz="4400">
              <a:solidFill>
                <a:srgbClr val="FFFF00"/>
              </a:solidFill>
              <a:ea typeface="Calibri" pitchFamily="34" charset="0"/>
              <a:cs typeface="Cordia New" pitchFamily="34" charset="-34"/>
            </a:endParaRPr>
          </a:p>
        </p:txBody>
      </p:sp>
      <p:sp>
        <p:nvSpPr>
          <p:cNvPr id="15363" name="สี่เหลี่ยมผืนผ้า 2"/>
          <p:cNvSpPr>
            <a:spLocks noChangeArrowheads="1"/>
          </p:cNvSpPr>
          <p:nvPr/>
        </p:nvSpPr>
        <p:spPr bwMode="auto">
          <a:xfrm>
            <a:off x="1000125" y="2857500"/>
            <a:ext cx="555783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4000" b="1">
                <a:latin typeface="Cordia New" pitchFamily="34" charset="-34"/>
                <a:cs typeface="Cordia New" pitchFamily="34" charset="-34"/>
              </a:rPr>
              <a:t>ความหมายของแบบฟอร์มเชิงธุรกิจ</a:t>
            </a:r>
            <a:endParaRPr lang="th-TH" sz="4000"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15364" name="Rectangle 2"/>
          <p:cNvSpPr>
            <a:spLocks noChangeArrowheads="1"/>
          </p:cNvSpPr>
          <p:nvPr/>
        </p:nvSpPr>
        <p:spPr bwMode="auto">
          <a:xfrm>
            <a:off x="1071563" y="3786188"/>
            <a:ext cx="7500937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tabLst>
                <a:tab pos="581025" algn="l"/>
                <a:tab pos="630238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th-TH" sz="3600" b="1">
                <a:latin typeface="Cordia New" pitchFamily="34" charset="-34"/>
                <a:ea typeface="Calibri" pitchFamily="34" charset="0"/>
                <a:cs typeface="Cordia New" pitchFamily="34" charset="-34"/>
              </a:rPr>
              <a:t>แบบฟอร์มเชิงธุรกิจ</a:t>
            </a:r>
            <a:r>
              <a:rPr lang="th-TH" sz="3600">
                <a:latin typeface="Cordia New" pitchFamily="34" charset="-34"/>
                <a:ea typeface="Calibri" pitchFamily="34" charset="0"/>
                <a:cs typeface="Cordia New" pitchFamily="34" charset="-34"/>
              </a:rPr>
              <a:t> หมายถึง เอกสารที่ใช้เป็นหลักฐานประกอบการทำกิจกรรมทางธุรกิจหรือใช้ในการดำเนินงานทางธุรกิจ</a:t>
            </a:r>
          </a:p>
        </p:txBody>
      </p:sp>
    </p:spTree>
  </p:cSld>
  <p:clrMapOvr>
    <a:masterClrMapping/>
  </p:clrMapOvr>
  <p:transition>
    <p:fade thruBlk="1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สี่เหลี่ยมผืนผ้า 4"/>
          <p:cNvSpPr>
            <a:spLocks noChangeArrowheads="1"/>
          </p:cNvSpPr>
          <p:nvPr/>
        </p:nvSpPr>
        <p:spPr bwMode="auto">
          <a:xfrm>
            <a:off x="1785938" y="1071563"/>
            <a:ext cx="57864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th-TH" sz="4000" b="1">
                <a:solidFill>
                  <a:srgbClr val="FFFF00"/>
                </a:solidFill>
                <a:latin typeface="Cordia New" pitchFamily="34" charset="-34"/>
                <a:cs typeface="Cordia New" pitchFamily="34" charset="-34"/>
              </a:rPr>
              <a:t>หลักในการกรอกแบบฟอร์ม</a:t>
            </a:r>
            <a:endParaRPr lang="en-US" sz="4000" b="1">
              <a:solidFill>
                <a:srgbClr val="FFFF00"/>
              </a:solidFill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16387" name="Rectangle 1"/>
          <p:cNvSpPr>
            <a:spLocks noChangeArrowheads="1"/>
          </p:cNvSpPr>
          <p:nvPr/>
        </p:nvSpPr>
        <p:spPr bwMode="auto">
          <a:xfrm>
            <a:off x="428625" y="3000375"/>
            <a:ext cx="8501063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buFont typeface="Wingdings" pitchFamily="2" charset="2"/>
              <a:buChar char="§"/>
              <a:defRPr/>
            </a:pPr>
            <a:r>
              <a:rPr lang="th-TH" sz="3600" dirty="0">
                <a:latin typeface="Cordia New" pitchFamily="34" charset="-34"/>
                <a:ea typeface="Calibri" pitchFamily="34" charset="0"/>
                <a:cs typeface="Cordia New" pitchFamily="34" charset="-34"/>
              </a:rPr>
              <a:t> อ่านคำชี้แจงในการกรอกแบบฟอร์มนั้น ให้เข้าใจเสียก่อน</a:t>
            </a:r>
            <a:endParaRPr lang="en-US" sz="3600" dirty="0">
              <a:latin typeface="Cordia New" pitchFamily="34" charset="-34"/>
              <a:ea typeface="Calibri" pitchFamily="34" charset="0"/>
              <a:cs typeface="Cordia New" pitchFamily="34" charset="-34"/>
            </a:endParaRPr>
          </a:p>
          <a:p>
            <a:pPr marL="357188" indent="-357188" eaLnBrk="0" hangingPunct="0">
              <a:buFont typeface="Wingdings" pitchFamily="2" charset="2"/>
              <a:buChar char="§"/>
              <a:defRPr/>
            </a:pPr>
            <a:r>
              <a:rPr lang="th-TH" sz="3600" dirty="0">
                <a:latin typeface="Cordia New" pitchFamily="34" charset="-34"/>
                <a:ea typeface="Calibri" pitchFamily="34" charset="0"/>
                <a:cs typeface="Cordia New" pitchFamily="34" charset="-34"/>
              </a:rPr>
              <a:t>ควรกรอกข้อความตามคำชี้แจงของแบบฟอร์มนั้น ๆ โดยเคร่งครัด</a:t>
            </a:r>
            <a:endParaRPr lang="en-US" sz="3600" dirty="0">
              <a:latin typeface="Cordia New" pitchFamily="34" charset="-34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  <a:defRPr/>
            </a:pPr>
            <a:r>
              <a:rPr lang="th-TH" sz="3600" dirty="0">
                <a:latin typeface="Cordia New" pitchFamily="34" charset="-34"/>
                <a:cs typeface="Cordia New" pitchFamily="34" charset="-34"/>
              </a:rPr>
              <a:t>  ควรกรอกด้วยลายมือที่ชัดเจน และสะอาดเรียบร้อย</a:t>
            </a:r>
            <a:endParaRPr lang="en-US" sz="3600" dirty="0">
              <a:latin typeface="Cordia New" pitchFamily="34" charset="-34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  <a:defRPr/>
            </a:pPr>
            <a:r>
              <a:rPr lang="th-TH" sz="3600" dirty="0">
                <a:latin typeface="Cordia New" pitchFamily="34" charset="-34"/>
                <a:cs typeface="Cordia New" pitchFamily="34" charset="-34"/>
              </a:rPr>
              <a:t>  ควรกรอกข้อความตามความเป็นจริง </a:t>
            </a:r>
          </a:p>
          <a:p>
            <a:pPr eaLnBrk="0" hangingPunct="0">
              <a:buFont typeface="Wingdings" pitchFamily="2" charset="2"/>
              <a:buChar char="§"/>
              <a:defRPr/>
            </a:pPr>
            <a:r>
              <a:rPr lang="th-TH" sz="3600" dirty="0">
                <a:latin typeface="Cordia New" pitchFamily="34" charset="-34"/>
                <a:cs typeface="Cordia New" pitchFamily="34" charset="-34"/>
              </a:rPr>
              <a:t>  พยายามอย่าให้มีร่องรอยการขูดลบขีดฆ่า</a:t>
            </a:r>
            <a:r>
              <a:rPr lang="en-US" sz="3600" dirty="0">
                <a:latin typeface="Cordia New" pitchFamily="34" charset="-34"/>
                <a:cs typeface="Cordia New" pitchFamily="34" charset="-34"/>
              </a:rPr>
              <a:t> </a:t>
            </a:r>
          </a:p>
          <a:p>
            <a:pPr eaLnBrk="0" hangingPunct="0">
              <a:buFont typeface="Wingdings" pitchFamily="2" charset="2"/>
              <a:buChar char="§"/>
              <a:defRPr/>
            </a:pPr>
            <a:r>
              <a:rPr lang="th-TH" sz="3600" dirty="0">
                <a:latin typeface="Cordia New" pitchFamily="34" charset="-34"/>
                <a:cs typeface="Cordia New" pitchFamily="34" charset="-34"/>
              </a:rPr>
              <a:t>  เมื่อกรอกเสร็จเรียบร้อยแล้วควรอ่านทบทวนอีกครั้ง</a:t>
            </a:r>
            <a:r>
              <a:rPr lang="th-TH" sz="3600" dirty="0">
                <a:latin typeface="Cordia New" pitchFamily="34" charset="-34"/>
                <a:cs typeface="Cordia New" pitchFamily="34" charset="-34"/>
              </a:rPr>
              <a:t>หนึ่ง</a:t>
            </a:r>
            <a:endParaRPr lang="en-US" sz="3600" dirty="0">
              <a:latin typeface="Cordia New" pitchFamily="34" charset="-34"/>
              <a:cs typeface="Cordia New" pitchFamily="34" charset="-34"/>
            </a:endParaRPr>
          </a:p>
        </p:txBody>
      </p:sp>
    </p:spTree>
  </p:cSld>
  <p:clrMapOvr>
    <a:masterClrMapping/>
  </p:clrMapOvr>
  <p:transition>
    <p:fade thruBlk="1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1"/>
          <p:cNvSpPr>
            <a:spLocks noChangeArrowheads="1"/>
          </p:cNvSpPr>
          <p:nvPr/>
        </p:nvSpPr>
        <p:spPr bwMode="auto">
          <a:xfrm>
            <a:off x="1785938" y="1071563"/>
            <a:ext cx="60007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tabLst>
                <a:tab pos="581025" algn="l"/>
                <a:tab pos="630238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th-TH" sz="4000" b="1">
                <a:solidFill>
                  <a:srgbClr val="FFFF00"/>
                </a:solidFill>
                <a:latin typeface="Cordia New" pitchFamily="34" charset="-34"/>
                <a:ea typeface="Calibri" pitchFamily="34" charset="0"/>
                <a:cs typeface="Cordia New" pitchFamily="34" charset="-34"/>
              </a:rPr>
              <a:t>การเขียนบันทึกข้อความเชิงธุรกิจ</a:t>
            </a:r>
            <a:endParaRPr lang="th-TH" sz="4000">
              <a:solidFill>
                <a:srgbClr val="FFFF00"/>
              </a:solidFill>
              <a:latin typeface="Cordia New" pitchFamily="34" charset="-34"/>
              <a:ea typeface="Calibri" pitchFamily="34" charset="0"/>
              <a:cs typeface="Cordia New" pitchFamily="34" charset="-34"/>
            </a:endParaRPr>
          </a:p>
        </p:txBody>
      </p:sp>
      <p:sp>
        <p:nvSpPr>
          <p:cNvPr id="17411" name="Rectangle 2"/>
          <p:cNvSpPr>
            <a:spLocks noChangeArrowheads="1"/>
          </p:cNvSpPr>
          <p:nvPr/>
        </p:nvSpPr>
        <p:spPr bwMode="auto">
          <a:xfrm>
            <a:off x="785813" y="2786063"/>
            <a:ext cx="59293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th-TH" sz="3600" b="1">
                <a:latin typeface="Cordia New" pitchFamily="34" charset="-34"/>
                <a:ea typeface="TH Sarabun New" pitchFamily="34" charset="-34"/>
                <a:cs typeface="Cordia New" pitchFamily="34" charset="-34"/>
              </a:rPr>
              <a:t>ความหมายของบันทึกข้อความเชิงธุรกิจ</a:t>
            </a:r>
            <a:endParaRPr lang="th-TH" sz="3600">
              <a:ea typeface="TH Sarabun New" pitchFamily="34" charset="-34"/>
              <a:cs typeface="Cordia New" pitchFamily="34" charset="-34"/>
            </a:endParaRPr>
          </a:p>
        </p:txBody>
      </p:sp>
      <p:sp>
        <p:nvSpPr>
          <p:cNvPr id="17412" name="Rectangle 3"/>
          <p:cNvSpPr>
            <a:spLocks noChangeArrowheads="1"/>
          </p:cNvSpPr>
          <p:nvPr/>
        </p:nvSpPr>
        <p:spPr bwMode="auto">
          <a:xfrm>
            <a:off x="785813" y="3714750"/>
            <a:ext cx="7286625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tabLst>
                <a:tab pos="581025" algn="l"/>
                <a:tab pos="630238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th-TH" sz="3600" b="1">
                <a:latin typeface="Cordia New" pitchFamily="34" charset="-34"/>
                <a:ea typeface="Calibri" pitchFamily="34" charset="0"/>
                <a:cs typeface="Cordia New" pitchFamily="34" charset="-34"/>
              </a:rPr>
              <a:t>บันทึกข้อความเชิงธุรกิจ</a:t>
            </a:r>
            <a:r>
              <a:rPr lang="en-US" sz="3600" b="1">
                <a:solidFill>
                  <a:srgbClr val="0000FF"/>
                </a:solidFill>
                <a:latin typeface="Cordia New" pitchFamily="34" charset="-34"/>
                <a:ea typeface="Calibri" pitchFamily="34" charset="0"/>
                <a:cs typeface="Cordia New" pitchFamily="34" charset="-34"/>
              </a:rPr>
              <a:t>  </a:t>
            </a:r>
            <a:r>
              <a:rPr lang="th-TH" sz="3600">
                <a:latin typeface="Cordia New" pitchFamily="34" charset="-34"/>
                <a:ea typeface="Calibri" pitchFamily="34" charset="0"/>
                <a:cs typeface="Cordia New" pitchFamily="34" charset="-34"/>
              </a:rPr>
              <a:t>หมายถึง รูปแบบของเอกสารชนิดหนึ่งที่ใช้เพื่อให้เกิดความสะดวกสำหรับติดต่อสื่อสารเรื่องที่เกี่ยวกับธุรกิจภายในของหน่วยงานหรือองค์กรภาคธุรกิจ</a:t>
            </a:r>
            <a:endParaRPr lang="th-TH" sz="3600">
              <a:ea typeface="Calibri" pitchFamily="34" charset="0"/>
              <a:cs typeface="Cordia New" pitchFamily="34" charset="-34"/>
            </a:endParaRPr>
          </a:p>
        </p:txBody>
      </p:sp>
    </p:spTree>
  </p:cSld>
  <p:clrMapOvr>
    <a:masterClrMapping/>
  </p:clrMapOvr>
  <p:transition>
    <p:fade thruBlk="1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"/>
          <p:cNvSpPr>
            <a:spLocks noChangeArrowheads="1"/>
          </p:cNvSpPr>
          <p:nvPr/>
        </p:nvSpPr>
        <p:spPr bwMode="auto">
          <a:xfrm>
            <a:off x="1071563" y="1000125"/>
            <a:ext cx="721518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82550"/>
            <a:r>
              <a:rPr lang="th-TH" sz="4000" b="1">
                <a:solidFill>
                  <a:srgbClr val="FFFF00"/>
                </a:solidFill>
                <a:latin typeface="Calibri" pitchFamily="34" charset="0"/>
                <a:ea typeface="Times New Roman" pitchFamily="18" charset="0"/>
                <a:cs typeface="Cordia New" pitchFamily="34" charset="-34"/>
              </a:rPr>
              <a:t>หลักการใช้ภาษาในการเขียนบันทึกเชิงธุรกิจ</a:t>
            </a:r>
            <a:endParaRPr lang="th-TH" sz="4000">
              <a:solidFill>
                <a:srgbClr val="FFFF00"/>
              </a:solidFill>
              <a:ea typeface="Times New Roman" pitchFamily="18" charset="0"/>
              <a:cs typeface="Cordia New" pitchFamily="34" charset="-34"/>
            </a:endParaRPr>
          </a:p>
        </p:txBody>
      </p:sp>
      <p:sp>
        <p:nvSpPr>
          <p:cNvPr id="18435" name="Rectangle 2"/>
          <p:cNvSpPr>
            <a:spLocks noChangeArrowheads="1"/>
          </p:cNvSpPr>
          <p:nvPr/>
        </p:nvSpPr>
        <p:spPr bwMode="auto">
          <a:xfrm>
            <a:off x="1643063" y="2928938"/>
            <a:ext cx="628650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th-TH" sz="3600">
                <a:latin typeface="Cordia New" pitchFamily="34" charset="-34"/>
                <a:ea typeface="Times New Roman" pitchFamily="18" charset="0"/>
                <a:cs typeface="Cordia New" pitchFamily="34" charset="-34"/>
              </a:rPr>
              <a:t> เขียนให้อ่านเข้าใจง่าย</a:t>
            </a:r>
            <a:endParaRPr lang="en-US" sz="3600">
              <a:latin typeface="Cordia New" pitchFamily="34" charset="-34"/>
              <a:ea typeface="Times New Roman" pitchFamily="18" charset="0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</a:pPr>
            <a:r>
              <a:rPr lang="th-TH" sz="3600">
                <a:latin typeface="Cordia New" pitchFamily="34" charset="-34"/>
                <a:ea typeface="Times New Roman" pitchFamily="18" charset="0"/>
                <a:cs typeface="Cordia New" pitchFamily="34" charset="-34"/>
              </a:rPr>
              <a:t> เขียนให้ชัดเจนและถูกต้อง</a:t>
            </a:r>
            <a:endParaRPr lang="en-US" sz="3600">
              <a:latin typeface="Cordia New" pitchFamily="34" charset="-34"/>
              <a:ea typeface="Times New Roman" pitchFamily="18" charset="0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</a:pPr>
            <a:r>
              <a:rPr lang="th-TH" sz="3600">
                <a:latin typeface="Cordia New" pitchFamily="34" charset="-34"/>
                <a:ea typeface="Times New Roman" pitchFamily="18" charset="0"/>
                <a:cs typeface="Cordia New" pitchFamily="34" charset="-34"/>
              </a:rPr>
              <a:t> เขียนสื่อสารให้ตรงตามวัตถุประสงค์</a:t>
            </a:r>
            <a:endParaRPr lang="en-US" sz="3600">
              <a:latin typeface="Cordia New" pitchFamily="34" charset="-34"/>
              <a:ea typeface="Times New Roman" pitchFamily="18" charset="0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</a:pPr>
            <a:r>
              <a:rPr lang="th-TH" sz="3600">
                <a:latin typeface="Cordia New" pitchFamily="34" charset="-34"/>
                <a:ea typeface="Times New Roman" pitchFamily="18" charset="0"/>
                <a:cs typeface="Cordia New" pitchFamily="34" charset="-34"/>
              </a:rPr>
              <a:t>เ ขียนสั้นและกระชับ แต่อย่าย่อจนเกินไป</a:t>
            </a:r>
          </a:p>
        </p:txBody>
      </p:sp>
    </p:spTree>
  </p:cSld>
  <p:clrMapOvr>
    <a:masterClrMapping/>
  </p:clrMapOvr>
  <p:transition>
    <p:fade thruBlk="1"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กระบวนการหลอม">
  <a:themeElements>
    <a:clrScheme name="กระบวนการหลอม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กระบวนการหลอม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กระบวนการหลอม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37</TotalTime>
  <Words>354</Words>
  <Application>Microsoft Office PowerPoint</Application>
  <PresentationFormat>นำเสนอทางหน้าจอ (4:3)</PresentationFormat>
  <Paragraphs>41</Paragraphs>
  <Slides>9</Slides>
  <Notes>0</Notes>
  <HiddenSlides>0</HiddenSlides>
  <MMClips>0</MMClips>
  <ScaleCrop>false</ScaleCrop>
  <HeadingPairs>
    <vt:vector size="6" baseType="variant">
      <vt:variant>
        <vt:lpstr>แบบอักษรที่ถูกใช้</vt:lpstr>
      </vt:variant>
      <vt:variant>
        <vt:i4>10</vt:i4>
      </vt:variant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9</vt:i4>
      </vt:variant>
    </vt:vector>
  </HeadingPairs>
  <TitlesOfParts>
    <vt:vector size="20" baseType="lpstr">
      <vt:lpstr>Arial</vt:lpstr>
      <vt:lpstr>Angsana New</vt:lpstr>
      <vt:lpstr>Rockwell</vt:lpstr>
      <vt:lpstr>JasmineUPC</vt:lpstr>
      <vt:lpstr>Wingdings 2</vt:lpstr>
      <vt:lpstr>Calibri</vt:lpstr>
      <vt:lpstr>Cordia New</vt:lpstr>
      <vt:lpstr>TH Sarabun New</vt:lpstr>
      <vt:lpstr>Wingdings</vt:lpstr>
      <vt:lpstr>Times New Roman</vt:lpstr>
      <vt:lpstr>กระบวนการหลอม</vt:lpstr>
      <vt:lpstr>ภาพนิ่ง 1</vt:lpstr>
      <vt:lpstr>ภาพนิ่ง 2</vt:lpstr>
      <vt:lpstr>ภาพนิ่ง 3</vt:lpstr>
      <vt:lpstr>ภาพนิ่ง 4</vt:lpstr>
      <vt:lpstr>ภาพนิ่ง 5</vt:lpstr>
      <vt:lpstr>ภาพนิ่ง 6</vt:lpstr>
      <vt:lpstr>ภาพนิ่ง 7</vt:lpstr>
      <vt:lpstr>ภาพนิ่ง 8</vt:lpstr>
      <vt:lpstr>ภาพนิ่ง 9</vt:lpstr>
    </vt:vector>
  </TitlesOfParts>
  <Company>TrueFasterOS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ภาพนิ่ง 1</dc:title>
  <dc:creator>TrueFasterUser</dc:creator>
  <cp:lastModifiedBy>TrueFasterUser</cp:lastModifiedBy>
  <cp:revision>9</cp:revision>
  <dcterms:created xsi:type="dcterms:W3CDTF">2015-01-18T03:58:36Z</dcterms:created>
  <dcterms:modified xsi:type="dcterms:W3CDTF">2015-01-18T06:21:58Z</dcterms:modified>
</cp:coreProperties>
</file>