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7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44E6204-569C-46A6-A0FB-D28E3F9425F4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10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1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A7BF70E-7AEB-492D-88F8-C2D238A296A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76FBD-EA86-4F44-8BC4-E3C1C8AAADBB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5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E3512-9BDE-4701-BCEA-B71B1E6DBD6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75D9D-44B9-4F52-9412-644AAD58F201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8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B54644-46B8-4D9F-93AB-3F7E626AFC3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402D9-6C08-48D3-B9EA-9B89638DFAF8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5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86915-DD7C-46CE-A3C5-839D5D044A2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7" name="ตัวยึดวันที่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98D85-EFDB-414F-A2ED-F9016792B70E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8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95FFB09-03FF-49FD-9F4C-246B410C7E8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9" name="ตัวยึดท้ายกระดาษ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284B948-70EA-431B-A9DE-DBBB7BF206A2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หมายเลขภาพนิ่ง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4FA8C11-09F9-4CE2-8DB8-565F126846D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ตัวยึดท้ายกระดาษ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6" name="ตัวยึดข้อความ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5" name="ตัวยึดข้อความ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972C951-35A1-4D31-8A29-CA7FB886BD1E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8" name="ตัวยึดหมายเลขภาพนิ่ง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846A60A-B6D0-4369-A4E6-070A1C78278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9" name="ตัวยึดท้ายกระดาษ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4A2AE-2372-401B-BE0C-0C691D32ACE3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4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1C0B5-5977-4217-82CD-958CD8D3797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2B7DA-381C-49CB-B499-41FD0240B582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D978DAF-A927-494E-8F50-F41F3245410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EE3E2-8FEA-41A0-B06D-563B70B2F0A8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86FD6-944C-4666-AC9D-12A7C06B0A1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สี่เหลี่ยมผืนผ้า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9" name="ตัวยึดวันที่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195A14D-474B-4536-953C-E5320B4AA155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10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7A771F63-7D65-4F49-AE5D-BE6C7CF6C48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11" name="ตัวยึดท้ายกระดาษ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ยึดชื่อเรื่อง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  <a:endParaRPr lang="en-US" smtClean="0"/>
          </a:p>
        </p:txBody>
      </p:sp>
      <p:sp>
        <p:nvSpPr>
          <p:cNvPr id="1027" name="ตัวยึดข้อความ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7FB592-DB20-4405-863A-F140FA12AC69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445EDB9-C152-4594-8905-39C41F567D6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27" r:id="rId2"/>
    <p:sldLayoutId id="2147483732" r:id="rId3"/>
    <p:sldLayoutId id="2147483733" r:id="rId4"/>
    <p:sldLayoutId id="2147483734" r:id="rId5"/>
    <p:sldLayoutId id="2147483728" r:id="rId6"/>
    <p:sldLayoutId id="2147483735" r:id="rId7"/>
    <p:sldLayoutId id="2147483729" r:id="rId8"/>
    <p:sldLayoutId id="2147483736" r:id="rId9"/>
    <p:sldLayoutId id="2147483730" r:id="rId10"/>
    <p:sldLayoutId id="214748373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FreesiaUPC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FreesiaUPC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FreesiaUPC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FreesiaUPC" pitchFamily="34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FreesiaUPC" pitchFamily="34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FreesiaUPC" pitchFamily="34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FreesiaUPC" pitchFamily="34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FreesiaUPC" pitchFamily="34" charset="-34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3643313" y="1000125"/>
            <a:ext cx="3286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5400" b="1">
                <a:solidFill>
                  <a:srgbClr val="FFFF00"/>
                </a:solidFill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หน่วยที่ </a:t>
            </a:r>
            <a:r>
              <a:rPr lang="en-US" sz="5400" b="1">
                <a:solidFill>
                  <a:srgbClr val="FFFF00"/>
                </a:solidFill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4</a:t>
            </a:r>
            <a:endParaRPr lang="en-US" sz="5400">
              <a:solidFill>
                <a:srgbClr val="FFFF00"/>
              </a:solidFill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</p:txBody>
      </p:sp>
      <p:sp>
        <p:nvSpPr>
          <p:cNvPr id="9219" name="สี่เหลี่ยมผืนผ้า 4"/>
          <p:cNvSpPr>
            <a:spLocks noChangeArrowheads="1"/>
          </p:cNvSpPr>
          <p:nvPr/>
        </p:nvSpPr>
        <p:spPr bwMode="auto">
          <a:xfrm>
            <a:off x="2857500" y="2286000"/>
            <a:ext cx="38735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400" b="1">
                <a:latin typeface="Cordia New" pitchFamily="34" charset="-34"/>
                <a:cs typeface="Cordia New" pitchFamily="34" charset="-34"/>
              </a:rPr>
              <a:t>การพูดในงานอาชีพ</a:t>
            </a:r>
            <a:r>
              <a:rPr lang="en-US" sz="4400" b="1">
                <a:latin typeface="Tw Cen MT" pitchFamily="34" charset="0"/>
                <a:cs typeface="FreesiaUPC" pitchFamily="34" charset="-34"/>
              </a:rPr>
              <a:t> </a:t>
            </a:r>
            <a:endParaRPr lang="th-TH" sz="4400">
              <a:latin typeface="Tw Cen MT" pitchFamily="34" charset="0"/>
              <a:cs typeface="FreesiaUPC" pitchFamily="34" charset="-34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3071813" y="928688"/>
            <a:ext cx="4143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809625" algn="l"/>
                <a:tab pos="1169988" algn="l"/>
              </a:tabLst>
            </a:pPr>
            <a:r>
              <a:rPr lang="th-TH" sz="4800" b="1">
                <a:solidFill>
                  <a:srgbClr val="FFFF00"/>
                </a:solidFill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การสัมภาษณ์</a:t>
            </a:r>
            <a:endParaRPr lang="th-TH" sz="4800">
              <a:solidFill>
                <a:srgbClr val="FFFF00"/>
              </a:solidFill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</p:txBody>
      </p:sp>
      <p:sp>
        <p:nvSpPr>
          <p:cNvPr id="18435" name="สี่เหลี่ยมผืนผ้า 2"/>
          <p:cNvSpPr>
            <a:spLocks noChangeArrowheads="1"/>
          </p:cNvSpPr>
          <p:nvPr/>
        </p:nvSpPr>
        <p:spPr bwMode="auto">
          <a:xfrm>
            <a:off x="1143000" y="1874838"/>
            <a:ext cx="7215188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000" b="1">
                <a:latin typeface="Cordia New" pitchFamily="34" charset="-34"/>
                <a:cs typeface="Cordia New" pitchFamily="34" charset="-34"/>
              </a:rPr>
              <a:t>การสัมภาษณ์</a:t>
            </a:r>
            <a:r>
              <a:rPr lang="en-US" sz="4000">
                <a:latin typeface="Cordia New" pitchFamily="34" charset="-34"/>
                <a:cs typeface="Cordia New" pitchFamily="34" charset="-34"/>
              </a:rPr>
              <a:t> (Interview)  </a:t>
            </a:r>
            <a:r>
              <a:rPr lang="th-TH" sz="4000">
                <a:latin typeface="Cordia New" pitchFamily="34" charset="-34"/>
                <a:cs typeface="Cordia New" pitchFamily="34" charset="-34"/>
              </a:rPr>
              <a:t>หมายถึง การสนทนาหรือพูดคุยกันระหว่างบุคคลสองฝ่าย เพื่อให้ได้ข้อมูลจากฝ่ายผู้ให้สัมภาษณ์ตามวัตถุประสงค์ที่ฝ่ายผู้สัมภาษณ์ตั้งเป้าหมายไว้   โดยการสนทนาดังกล่าวเป็นการสื่อสารแบบเผชิญหน้ากันหรือเป็นการติดต่อสื่อสารแบบสองทาง</a:t>
            </a: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1857375" y="785813"/>
            <a:ext cx="5715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539750"/>
            <a:r>
              <a:rPr lang="th-TH" sz="4400" b="1">
                <a:solidFill>
                  <a:srgbClr val="FFFF00"/>
                </a:solidFill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คุณสมบัติที่ดีของผู้สัมภาษณ์</a:t>
            </a:r>
            <a:endParaRPr lang="th-TH" sz="4400">
              <a:solidFill>
                <a:srgbClr val="FFFF00"/>
              </a:solidFill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928688" y="1785938"/>
            <a:ext cx="80010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990600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ต้องมีการเตรียมความพร้อมในการสัมภาษณ์ 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ต้องสร้างมนุษยสัมพันธ์ให้ได้ในระยะเวลาอันสั้น 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ต้องมีไหวพริบที่จะแก้ปัญหาเฉพาะหน้าได้  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ต้องรู้จักหลักจิตวิทยาในการติดสื่อสารกับบุคคล 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ต้องรู้จักมารยาทในการสนทนาและควรเป็นผู้ฟังมากกว่าผู้พูด 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ต้องเป็นคนมีบุคลิกภาพดี แต่งกายสุภาพเรียบร้อยเหมาะกับกาลเทศะ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ต้องเป็นผู้รักษามารยาทในเรื่องความตรงต่อเวลา</a:t>
            </a: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สี่เหลี่ยมผืนผ้า 3"/>
          <p:cNvSpPr>
            <a:spLocks noChangeArrowheads="1"/>
          </p:cNvSpPr>
          <p:nvPr/>
        </p:nvSpPr>
        <p:spPr bwMode="auto">
          <a:xfrm>
            <a:off x="2357438" y="1000125"/>
            <a:ext cx="398303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ความหมายของการพูด</a:t>
            </a:r>
            <a:endParaRPr lang="th-TH" sz="44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0243" name="Rectangle 1"/>
          <p:cNvSpPr>
            <a:spLocks noChangeArrowheads="1"/>
          </p:cNvSpPr>
          <p:nvPr/>
        </p:nvSpPr>
        <p:spPr bwMode="auto">
          <a:xfrm>
            <a:off x="1143000" y="2286000"/>
            <a:ext cx="664368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90488" algn="l"/>
                <a:tab pos="1260475" algn="l"/>
                <a:tab pos="1350963" algn="l"/>
              </a:tabLst>
            </a:pPr>
            <a:r>
              <a:rPr lang="th-TH" sz="4000">
                <a:latin typeface="Cordia New" pitchFamily="34" charset="-34"/>
                <a:cs typeface="Cordia New" pitchFamily="34" charset="-34"/>
              </a:rPr>
              <a:t>การสื่อสารโดยใช้วัจนภาษาและอวัจนภาษาไปยังผู้ฟัง  เพื่อให้ผู้ฟังรับรู้ และเกิดการตอบสนองได้ตรงตามจุดประสงค์ของผู้พูด</a:t>
            </a: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สี่เหลี่ยมผืนผ้า 1"/>
          <p:cNvSpPr>
            <a:spLocks noChangeArrowheads="1"/>
          </p:cNvSpPr>
          <p:nvPr/>
        </p:nvSpPr>
        <p:spPr bwMode="auto">
          <a:xfrm>
            <a:off x="2286000" y="642938"/>
            <a:ext cx="44116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8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ความสำคัญของการพูด</a:t>
            </a:r>
            <a:endParaRPr lang="th-TH" sz="48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428625" y="1785938"/>
            <a:ext cx="8358188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>
                <a:latin typeface="Cordia New" pitchFamily="34" charset="-34"/>
                <a:ea typeface="TH Sarabun New" pitchFamily="34" charset="-34"/>
                <a:cs typeface="Cordia New" pitchFamily="34" charset="-34"/>
              </a:rPr>
              <a:t>การพูดนับเป็นเครื่องมือสำคัญในการสื่อสารระหว่างบุคคลทั่วไป</a:t>
            </a:r>
            <a:endParaRPr lang="en-US" sz="3600">
              <a:latin typeface="Cordia New" pitchFamily="34" charset="-34"/>
              <a:ea typeface="TH Sarabun New" pitchFamily="34" charset="-34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>
                <a:latin typeface="Cordia New" pitchFamily="34" charset="-34"/>
                <a:ea typeface="TH Sarabun New" pitchFamily="34" charset="-34"/>
                <a:cs typeface="Cordia New" pitchFamily="34" charset="-34"/>
              </a:rPr>
              <a:t>การพูดมีความสำคัญมากทั้งในการดำเนินชีวิตประจำวันและในการปฏิบัติงาน</a:t>
            </a:r>
            <a:endParaRPr lang="en-US" sz="3600">
              <a:latin typeface="Cordia New" pitchFamily="34" charset="-34"/>
              <a:ea typeface="TH Sarabun New" pitchFamily="34" charset="-34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>
                <a:latin typeface="Cordia New" pitchFamily="34" charset="-34"/>
                <a:ea typeface="TH Sarabun New" pitchFamily="34" charset="-34"/>
                <a:cs typeface="Cordia New" pitchFamily="34" charset="-34"/>
              </a:rPr>
              <a:t>การพูดนำไปใช้สร้างความรักความสามัคคี สร้างความร่วมมือและความเข้าใจอันดี</a:t>
            </a:r>
            <a:endParaRPr lang="en-US" sz="3600">
              <a:latin typeface="Cordia New" pitchFamily="34" charset="-34"/>
              <a:ea typeface="TH Sarabun New" pitchFamily="34" charset="-34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>
                <a:latin typeface="Cordia New" pitchFamily="34" charset="-34"/>
                <a:ea typeface="TH Sarabun New" pitchFamily="34" charset="-34"/>
                <a:cs typeface="Cordia New" pitchFamily="34" charset="-34"/>
              </a:rPr>
              <a:t>การพูดในไปใช้ช่วยเสริมสร้างบุคลิกภาพของผู้พูด</a:t>
            </a:r>
            <a:endParaRPr lang="en-US" sz="3600">
              <a:latin typeface="Cordia New" pitchFamily="34" charset="-34"/>
              <a:ea typeface="TH Sarabun New" pitchFamily="34" charset="-34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>
                <a:latin typeface="Cordia New" pitchFamily="34" charset="-34"/>
                <a:ea typeface="TH Sarabun New" pitchFamily="34" charset="-34"/>
                <a:cs typeface="Cordia New" pitchFamily="34" charset="-34"/>
              </a:rPr>
              <a:t>การพูดสามารถยึดเป็นอาชีพในด้านต่าง ๆ ได้</a:t>
            </a: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2214563" y="1071563"/>
            <a:ext cx="49291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90488" algn="l"/>
                <a:tab pos="1260475" algn="l"/>
                <a:tab pos="1350963" algn="l"/>
              </a:tabLst>
            </a:pPr>
            <a:r>
              <a:rPr lang="th-TH" sz="4800" b="1">
                <a:solidFill>
                  <a:srgbClr val="FFFF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องค์ประกอบของการพูด</a:t>
            </a:r>
            <a:endParaRPr lang="th-TH" sz="4800">
              <a:solidFill>
                <a:srgbClr val="FFFF00"/>
              </a:solidFill>
              <a:latin typeface="Cordia New" pitchFamily="34" charset="-34"/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2786063" y="2071688"/>
            <a:ext cx="400050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4400" b="1">
                <a:latin typeface="Cordia New" pitchFamily="34" charset="-34"/>
                <a:ea typeface="TH Sarabun New" pitchFamily="34" charset="-34"/>
                <a:cs typeface="Cordia New" pitchFamily="34" charset="-34"/>
              </a:rPr>
              <a:t> ผู้พูด</a:t>
            </a:r>
            <a:endParaRPr lang="en-US" sz="4400">
              <a:latin typeface="Cordia New" pitchFamily="34" charset="-34"/>
              <a:ea typeface="TH Sarabun New" pitchFamily="34" charset="-34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4400" b="1">
                <a:latin typeface="Cordia New" pitchFamily="34" charset="-34"/>
                <a:ea typeface="TH Sarabun New" pitchFamily="34" charset="-34"/>
                <a:cs typeface="Cordia New" pitchFamily="34" charset="-34"/>
              </a:rPr>
              <a:t> สาร</a:t>
            </a:r>
            <a:endParaRPr lang="en-US" sz="4400">
              <a:latin typeface="Cordia New" pitchFamily="34" charset="-34"/>
              <a:ea typeface="TH Sarabun New" pitchFamily="34" charset="-34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4400" b="1">
                <a:latin typeface="Cordia New" pitchFamily="34" charset="-34"/>
                <a:ea typeface="TH Sarabun New" pitchFamily="34" charset="-34"/>
                <a:cs typeface="Cordia New" pitchFamily="34" charset="-34"/>
              </a:rPr>
              <a:t> สื่อ</a:t>
            </a:r>
            <a:endParaRPr lang="en-US" sz="4400">
              <a:latin typeface="Cordia New" pitchFamily="34" charset="-34"/>
              <a:ea typeface="TH Sarabun New" pitchFamily="34" charset="-34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4400" b="1">
                <a:latin typeface="Cordia New" pitchFamily="34" charset="-34"/>
                <a:ea typeface="TH Sarabun New" pitchFamily="34" charset="-34"/>
                <a:cs typeface="Cordia New" pitchFamily="34" charset="-34"/>
              </a:rPr>
              <a:t> ผู้ฟัง</a:t>
            </a:r>
            <a:endParaRPr lang="en-US" sz="4400">
              <a:latin typeface="Cordia New" pitchFamily="34" charset="-34"/>
              <a:ea typeface="TH Sarabun New" pitchFamily="34" charset="-34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4400" b="1">
                <a:latin typeface="Cordia New" pitchFamily="34" charset="-34"/>
                <a:ea typeface="TH Sarabun New" pitchFamily="34" charset="-34"/>
                <a:cs typeface="Cordia New" pitchFamily="34" charset="-34"/>
              </a:rPr>
              <a:t> สถานการณ์การพูด</a:t>
            </a:r>
            <a:endParaRPr lang="th-TH" sz="4400">
              <a:latin typeface="Cordia New" pitchFamily="34" charset="-34"/>
              <a:ea typeface="TH Sarabun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2071688" y="928688"/>
            <a:ext cx="564356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90488" algn="l"/>
                <a:tab pos="1260475" algn="l"/>
                <a:tab pos="1350963" algn="l"/>
              </a:tabLst>
            </a:pPr>
            <a:r>
              <a:rPr lang="th-TH" sz="4400" b="1">
                <a:solidFill>
                  <a:srgbClr val="FFFF00"/>
                </a:solidFill>
                <a:latin typeface="Calibri" pitchFamily="34" charset="0"/>
                <a:ea typeface="TH Sarabun New" pitchFamily="34" charset="-34"/>
                <a:cs typeface="FreesiaUPC" pitchFamily="34" charset="-34"/>
              </a:rPr>
              <a:t>หลักทั่วไปสำหรับการพูด</a:t>
            </a:r>
            <a:endParaRPr lang="th-TH" sz="4400">
              <a:solidFill>
                <a:srgbClr val="FFFF00"/>
              </a:solidFill>
              <a:latin typeface="Tw Cen MT" pitchFamily="34" charset="0"/>
              <a:ea typeface="TH Sarabun New" pitchFamily="34" charset="-34"/>
              <a:cs typeface="FreesiaUPC" pitchFamily="34" charset="-34"/>
            </a:endParaRPr>
          </a:p>
        </p:txBody>
      </p:sp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1571625" y="1714500"/>
            <a:ext cx="557212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วิเคราะห์วัตถุประสงค์ของการพูด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วิเคราะห์ผู้ฟัง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พิจารณาโอกาสและสถานที่ในการพูด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กำหนดเรื่องที่จะพูด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กำหนดโครงร่างและเขียนบทพูด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กำหนดวิธีดึงดูดความสนใจของผู้ฟัง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การฝึกซ้อมพูด</a:t>
            </a:r>
            <a:endParaRPr lang="th-TH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สี่เหลี่ยมผืนผ้า 1"/>
          <p:cNvSpPr>
            <a:spLocks noChangeArrowheads="1"/>
          </p:cNvSpPr>
          <p:nvPr/>
        </p:nvSpPr>
        <p:spPr bwMode="auto">
          <a:xfrm>
            <a:off x="2786063" y="928688"/>
            <a:ext cx="316706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การพูดแบบพิธีกร</a:t>
            </a:r>
            <a:endParaRPr lang="th-TH" sz="44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4339" name="Rectangle 1"/>
          <p:cNvSpPr>
            <a:spLocks noChangeArrowheads="1"/>
          </p:cNvSpPr>
          <p:nvPr/>
        </p:nvSpPr>
        <p:spPr bwMode="auto">
          <a:xfrm>
            <a:off x="1357313" y="1928813"/>
            <a:ext cx="67865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90488" algn="l"/>
                <a:tab pos="1260475" algn="l"/>
                <a:tab pos="1350963" algn="l"/>
              </a:tabLst>
            </a:pPr>
            <a:r>
              <a:rPr lang="th-TH" sz="3600" b="1">
                <a:solidFill>
                  <a:srgbClr val="FFFF00"/>
                </a:solidFill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พิธีกร</a:t>
            </a:r>
            <a:r>
              <a:rPr lang="th-TH" sz="3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(</a:t>
            </a:r>
            <a:r>
              <a:rPr lang="en-US" sz="3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Master of Ceremony) </a:t>
            </a:r>
            <a:r>
              <a:rPr lang="th-TH" sz="3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คือ บุคคลผู้ที่ทำหน้าที่กำกับ หรือ ดำเนินการนำให้กิจกรรม รายการหรือ พิธีการต่าง ๆ ดำเนินการไปให้แล้วเสร็จด้วยความเรียบร้อยตามวัตถุประสงค์และกำหนดการที่วางไว้</a:t>
            </a: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2143125" y="1000125"/>
            <a:ext cx="47148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/>
            <a:r>
              <a:rPr lang="th-TH" sz="4400" b="1">
                <a:solidFill>
                  <a:srgbClr val="FFFF00"/>
                </a:solidFill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คุณสมบัติที่ดีของพิธีกร</a:t>
            </a:r>
            <a:endParaRPr lang="th-TH" sz="4400">
              <a:solidFill>
                <a:srgbClr val="FFFF00"/>
              </a:solidFill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1000125" y="1779588"/>
            <a:ext cx="7786688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5113">
              <a:buFont typeface="Wingdings" pitchFamily="2" charset="2"/>
              <a:buChar char="§"/>
              <a:tabLst>
                <a:tab pos="809625" algn="l"/>
                <a:tab pos="1169988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ต้องมีประสบการณ์ด้านการพูดมาเป็นอย่างดี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indent="265113" eaLnBrk="0" hangingPunct="0">
              <a:buFont typeface="Wingdings" pitchFamily="2" charset="2"/>
              <a:buChar char="§"/>
              <a:tabLst>
                <a:tab pos="809625" algn="l"/>
                <a:tab pos="1169988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ต้องมีความรอบรู้ระเบียบวิธีการพูดในที่ชุมนุมชน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indent="265113" eaLnBrk="0" hangingPunct="0">
              <a:buFont typeface="Wingdings" pitchFamily="2" charset="2"/>
              <a:buChar char="§"/>
              <a:tabLst>
                <a:tab pos="809625" algn="l"/>
                <a:tab pos="1169988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ต้องเป็นผู้ยอมรับฟังความคิดเห็นของบุคคลอื่น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indent="265113" eaLnBrk="0" hangingPunct="0">
              <a:buFont typeface="Wingdings" pitchFamily="2" charset="2"/>
              <a:buChar char="§"/>
              <a:tabLst>
                <a:tab pos="809625" algn="l"/>
                <a:tab pos="1169988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ต้องมีกิริยามารยาทดีมีความอ่อนน้อมถ่อมตน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indent="265113" eaLnBrk="0" hangingPunct="0">
              <a:buFont typeface="Wingdings" pitchFamily="2" charset="2"/>
              <a:buChar char="§"/>
              <a:tabLst>
                <a:tab pos="809625" algn="l"/>
                <a:tab pos="1169988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ต้องมีบุคลิกภาพดี แต่งกายเหมาะสมกับสถานการณ์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indent="265113" eaLnBrk="0" hangingPunct="0">
              <a:buFont typeface="Wingdings" pitchFamily="2" charset="2"/>
              <a:buChar char="§"/>
              <a:tabLst>
                <a:tab pos="809625" algn="l"/>
                <a:tab pos="1169988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ต้องมีความอดทน อดกลั้นต่อความรู้สึกต่าง ๆ และสภาพแวดล้อม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indent="265113" eaLnBrk="0" hangingPunct="0">
              <a:buFont typeface="Wingdings" pitchFamily="2" charset="2"/>
              <a:buChar char="§"/>
              <a:tabLst>
                <a:tab pos="809625" algn="l"/>
                <a:tab pos="1169988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ต้องมีปฏิภาณดี คล่องแคล่ว แก้ไขปัญหาต่างๆ ได้อย่างรวดเร็ว</a:t>
            </a: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2786063" y="1000125"/>
            <a:ext cx="42862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809625" algn="l"/>
                <a:tab pos="1169988" algn="l"/>
              </a:tabLst>
            </a:pPr>
            <a:r>
              <a:rPr lang="th-TH" sz="4400" b="1">
                <a:solidFill>
                  <a:srgbClr val="FFFF00"/>
                </a:solidFill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การพูดประชาสัมพันธ์</a:t>
            </a:r>
            <a:endParaRPr lang="th-TH" sz="4400">
              <a:solidFill>
                <a:srgbClr val="FFFF00"/>
              </a:solidFill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</p:txBody>
      </p:sp>
      <p:sp>
        <p:nvSpPr>
          <p:cNvPr id="16387" name="สี่เหลี่ยมผืนผ้า 2"/>
          <p:cNvSpPr>
            <a:spLocks noChangeArrowheads="1"/>
          </p:cNvSpPr>
          <p:nvPr/>
        </p:nvSpPr>
        <p:spPr bwMode="auto">
          <a:xfrm>
            <a:off x="2000250" y="2214563"/>
            <a:ext cx="60007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600" b="1">
                <a:latin typeface="Cordia New" pitchFamily="34" charset="-34"/>
                <a:cs typeface="Cordia New" pitchFamily="34" charset="-34"/>
              </a:rPr>
              <a:t>การพูดประชาสัมพันธ์</a:t>
            </a:r>
            <a:r>
              <a:rPr lang="en-US" sz="3600">
                <a:latin typeface="Cordia New" pitchFamily="34" charset="-34"/>
                <a:cs typeface="Cordia New" pitchFamily="34" charset="-34"/>
              </a:rPr>
              <a:t>  </a:t>
            </a:r>
            <a:r>
              <a:rPr lang="th-TH" sz="3600">
                <a:latin typeface="Cordia New" pitchFamily="34" charset="-34"/>
                <a:cs typeface="Cordia New" pitchFamily="34" charset="-34"/>
              </a:rPr>
              <a:t>คือ  การพูดเพื่อให้ผู้ฟังมีความเข้าใจอันดีเกิดความเลื่อมใสศรัทธา และมีทัศนคติที่ดีต่อหน่วยงาน สถาบัน หรือองค์กร</a:t>
            </a: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สี่เหลี่ยมผืนผ้า 1"/>
          <p:cNvSpPr>
            <a:spLocks noChangeArrowheads="1"/>
          </p:cNvSpPr>
          <p:nvPr/>
        </p:nvSpPr>
        <p:spPr bwMode="auto">
          <a:xfrm>
            <a:off x="1714500" y="357188"/>
            <a:ext cx="61563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คุณสมบัติที่ดีของนักประชาสัมพันธ์</a:t>
            </a:r>
            <a:r>
              <a:rPr lang="en-US" sz="44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 </a:t>
            </a:r>
            <a:endParaRPr lang="th-TH" sz="44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0" y="1071563"/>
            <a:ext cx="91440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>
              <a:buFont typeface="Wingdings" pitchFamily="2" charset="2"/>
              <a:buChar char="§"/>
              <a:tabLst>
                <a:tab pos="539750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มีความชำนาญคล่องแคล่วในการสื่อสารด้วยการพูดได้ อย่างมีประสิทธิภาพ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lvl="1" eaLnBrk="0" hangingPunct="0">
              <a:buFont typeface="Wingdings" pitchFamily="2" charset="2"/>
              <a:buChar char="§"/>
              <a:tabLst>
                <a:tab pos="539750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มีมนุษยสัมพันธ์อัธยาศัยไมตรี อารมณ์ดี ยิ้มแย้มแจ่มใสกับทุกคน </a:t>
            </a:r>
            <a:endParaRPr lang="en-US" sz="3200">
              <a:latin typeface="Cordia New" pitchFamily="34" charset="-34"/>
              <a:cs typeface="Cordia New" pitchFamily="34" charset="-34"/>
            </a:endParaRPr>
          </a:p>
          <a:p>
            <a:pPr lvl="1" eaLnBrk="0" hangingPunct="0">
              <a:buFont typeface="Wingdings" pitchFamily="2" charset="2"/>
              <a:buChar char="§"/>
              <a:tabLst>
                <a:tab pos="539750" algn="l"/>
              </a:tabLst>
            </a:pPr>
            <a:r>
              <a:rPr lang="th-TH" sz="3200">
                <a:latin typeface="Cordia New" pitchFamily="34" charset="-34"/>
                <a:cs typeface="Cordia New" pitchFamily="34" charset="-34"/>
              </a:rPr>
              <a:t> มีความรู้อย่างกว้างขวางเกี่ยวกับองค์กร สถาบัน หน่วยหน่วยงานที่สังกัด</a:t>
            </a:r>
            <a:endParaRPr lang="en-US" sz="3200">
              <a:latin typeface="Cordia New" pitchFamily="34" charset="-34"/>
              <a:cs typeface="Cordia New" pitchFamily="34" charset="-34"/>
            </a:endParaRPr>
          </a:p>
          <a:p>
            <a:pPr lvl="1" eaLnBrk="0" hangingPunct="0">
              <a:buFont typeface="Wingdings" pitchFamily="2" charset="2"/>
              <a:buChar char="§"/>
              <a:tabLst>
                <a:tab pos="539750" algn="l"/>
              </a:tabLst>
            </a:pPr>
            <a:r>
              <a:rPr lang="th-TH" sz="3200">
                <a:latin typeface="Cordia New" pitchFamily="34" charset="-34"/>
                <a:cs typeface="Cordia New" pitchFamily="34" charset="-34"/>
              </a:rPr>
              <a:t> มีความรู้เชิงจิตวิทยาสามารถเรียนรู้เร็วและเข้าถึงบุคคลทุกฝ่ายได้ </a:t>
            </a:r>
            <a:endParaRPr lang="en-US" sz="3200">
              <a:latin typeface="Cordia New" pitchFamily="34" charset="-34"/>
              <a:cs typeface="Cordia New" pitchFamily="34" charset="-34"/>
            </a:endParaRPr>
          </a:p>
          <a:p>
            <a:pPr lvl="1" eaLnBrk="0" hangingPunct="0">
              <a:buFont typeface="Wingdings" pitchFamily="2" charset="2"/>
              <a:buChar char="§"/>
              <a:tabLst>
                <a:tab pos="539750" algn="l"/>
              </a:tabLst>
            </a:pPr>
            <a:r>
              <a:rPr lang="th-TH" sz="3200">
                <a:latin typeface="Cordia New" pitchFamily="34" charset="-34"/>
                <a:cs typeface="Cordia New" pitchFamily="34" charset="-34"/>
              </a:rPr>
              <a:t> มีวิสัยทัศน์กว้างไกล สามารถมองปัญหาได้อย่างลึกซึ้ง </a:t>
            </a:r>
          </a:p>
          <a:p>
            <a:pPr marL="542925" indent="-92075">
              <a:buFont typeface="Wingdings" pitchFamily="2" charset="2"/>
              <a:buChar char="§"/>
              <a:tabLst>
                <a:tab pos="539750" algn="l"/>
              </a:tabLst>
            </a:pPr>
            <a:r>
              <a:rPr lang="th-TH" sz="3200">
                <a:latin typeface="Cordia New" pitchFamily="34" charset="-34"/>
                <a:cs typeface="Cordia New" pitchFamily="34" charset="-34"/>
              </a:rPr>
              <a:t> มีสามารถในการสื่อสารข้อมูลต่าง ๆ ต่อทุกฝ่ายที่เกี่ยวข้องเป็นอย่างดี </a:t>
            </a:r>
            <a:endParaRPr lang="en-US" sz="3200">
              <a:latin typeface="Cordia New" pitchFamily="34" charset="-34"/>
              <a:cs typeface="Cordia New" pitchFamily="34" charset="-34"/>
            </a:endParaRPr>
          </a:p>
          <a:p>
            <a:pPr marL="542925" indent="-92075">
              <a:buFont typeface="Wingdings" pitchFamily="2" charset="2"/>
              <a:buChar char="§"/>
              <a:tabLst>
                <a:tab pos="539750" algn="l"/>
              </a:tabLst>
            </a:pPr>
            <a:r>
              <a:rPr lang="th-TH" sz="3200">
                <a:latin typeface="Cordia New" pitchFamily="34" charset="-34"/>
                <a:cs typeface="Cordia New" pitchFamily="34" charset="-34"/>
              </a:rPr>
              <a:t> มีความเปิดเผยจริงใจตรงไปตรงมาในการเสนอข่าวสาร</a:t>
            </a:r>
            <a:endParaRPr lang="en-US" sz="320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random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ตรงกลาง">
  <a:themeElements>
    <a:clrScheme name="ตรงกลาง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ตรงกลาง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ตรงกลาง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ตรงกลาง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72</TotalTime>
  <Words>562</Words>
  <Application>Microsoft Office PowerPoint</Application>
  <PresentationFormat>นำเสนอทางหน้าจอ (4:3)</PresentationFormat>
  <Paragraphs>54</Paragraphs>
  <Slides>11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10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22" baseType="lpstr">
      <vt:lpstr>Arial</vt:lpstr>
      <vt:lpstr>Angsana New</vt:lpstr>
      <vt:lpstr>Tw Cen MT</vt:lpstr>
      <vt:lpstr>FreesiaUPC</vt:lpstr>
      <vt:lpstr>Wingdings</vt:lpstr>
      <vt:lpstr>Wingdings 2</vt:lpstr>
      <vt:lpstr>Calibri</vt:lpstr>
      <vt:lpstr>Cordia New</vt:lpstr>
      <vt:lpstr>Times New Roman</vt:lpstr>
      <vt:lpstr>TH Sarabun New</vt:lpstr>
      <vt:lpstr>ตรงกลาง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</vt:vector>
  </TitlesOfParts>
  <Company>TrueFasterOS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TrueFasterUser</dc:creator>
  <cp:lastModifiedBy>TrueFasterUser</cp:lastModifiedBy>
  <cp:revision>11</cp:revision>
  <dcterms:created xsi:type="dcterms:W3CDTF">2015-01-18T02:08:06Z</dcterms:created>
  <dcterms:modified xsi:type="dcterms:W3CDTF">2015-01-18T06:22:48Z</dcterms:modified>
</cp:coreProperties>
</file>