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1" r:id="rId3"/>
    <p:sldId id="256" r:id="rId4"/>
    <p:sldId id="257" r:id="rId5"/>
    <p:sldId id="258" r:id="rId6"/>
    <p:sldId id="259" r:id="rId7"/>
    <p:sldId id="262" r:id="rId8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มนมุมสี่เหลี่ยมด้านทแยงมุม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5" name="ตัวยึดวันที่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2F75907B-BAF0-41A3-9438-2649FC725837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E8235592-61AD-41F6-9CD9-CC7C59EC5B4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ตัวยึดท้ายกระดาษ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6F434-7D01-4B0B-8131-FCB06B8055B4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8EA19-BF39-4CFC-BBEB-8D7F0624BE8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B352F-15AC-4D3C-9A31-7CFD6F52D806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7CF14-D317-4C4C-A719-79749A160D2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AEFAEF-0FA5-4A49-9A50-C877F36FCE4A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7F1D36-65BF-4688-A94D-958E88900D2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93C2B732-779A-4BFF-8D99-90C8BFB073BC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CEA7B53F-214F-4C75-9828-05A08390618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75D4E4F-88CD-4B5D-BF20-F216CE5CC1E8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7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11D346-8B82-49C7-8F98-1F7CDAE7686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9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CA5A91-2E21-4659-A73F-A6FF0FD53481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10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1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843A90-CE05-407F-8BE4-C4AD897FDCA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5E7EA4-9831-41C2-A69C-FAB8B848F6CF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6D1B63-F75E-460A-B797-D9B80413531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F3019-8E15-4159-9903-9921FBC315D1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4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6B02D-C653-4DAD-AA7F-3D5A8180DA0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วันที่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CD7D7AC4-B6A2-48C2-A472-25D339FFA91F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7" name="ตัวยึดหมายเลขภาพนิ่ง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8DD1E11D-A522-4554-96E7-4551A8D158A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ยึดท้ายกระดาษ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ตัวยึดรูปภาพ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83CDFAC7-FA48-4AE1-826D-D12E67B84496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50C484BC-F4CD-4762-9F79-12B7F1D3967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มนมุมสี่เหลี่ยมด้านทแยงมุม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3720A4A-BD0B-46B1-AC75-8E24AD2C6F37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F4F1206-C7D0-4AFA-A551-9D04437F5D6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33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692" r:id="rId7"/>
    <p:sldLayoutId id="2147483701" r:id="rId8"/>
    <p:sldLayoutId id="2147483702" r:id="rId9"/>
    <p:sldLayoutId id="2147483693" r:id="rId10"/>
    <p:sldLayoutId id="2147483694" r:id="rId11"/>
  </p:sldLayoutIdLst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  <a:cs typeface="JasmineUPC" pitchFamily="18" charset="-34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2857488" y="1000108"/>
            <a:ext cx="33575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809625" algn="l"/>
              </a:tabLst>
            </a:pPr>
            <a:r>
              <a:rPr lang="th-TH" sz="4800" b="1" dirty="0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หน่วยที่ </a:t>
            </a:r>
            <a:r>
              <a:rPr lang="en-US" sz="4800" b="1" dirty="0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8</a:t>
            </a:r>
            <a:endParaRPr lang="en-US" sz="4800" dirty="0">
              <a:solidFill>
                <a:srgbClr val="FFFF00"/>
              </a:solidFill>
              <a:ea typeface="Calibri" pitchFamily="34" charset="0"/>
            </a:endParaRPr>
          </a:p>
        </p:txBody>
      </p:sp>
      <p:sp>
        <p:nvSpPr>
          <p:cNvPr id="10243" name="สี่เหลี่ยมผืนผ้า 2"/>
          <p:cNvSpPr>
            <a:spLocks noChangeArrowheads="1"/>
          </p:cNvSpPr>
          <p:nvPr/>
        </p:nvSpPr>
        <p:spPr bwMode="auto">
          <a:xfrm>
            <a:off x="2214546" y="3214686"/>
            <a:ext cx="49180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 dirty="0">
                <a:latin typeface="Cordia New" pitchFamily="34" charset="-34"/>
                <a:cs typeface="Cordia New" pitchFamily="34" charset="-34"/>
              </a:rPr>
              <a:t>การเขียนรายงานเชิงวิชาการ</a:t>
            </a:r>
            <a:endParaRPr lang="th-TH" sz="4400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642938" y="2857500"/>
            <a:ext cx="828675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000" b="1" dirty="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รายงาน</a:t>
            </a:r>
            <a:r>
              <a:rPr lang="th-TH" sz="4000" dirty="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 คือ เอกสาร</a:t>
            </a:r>
            <a:r>
              <a:rPr lang="th-TH" sz="4000" dirty="0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ที่เป็นผลมาจากการศึกษาค้นคว้าข้อมูลต่าง ๆ เกี่ยวกับเรื่องใด</a:t>
            </a:r>
            <a:r>
              <a:rPr lang="th-TH" sz="4000" dirty="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เรื่องหนึ่งอย่างมีจุดมุ่งหมาย แล้วนำมาเรียบเรียงขึ้น</a:t>
            </a:r>
            <a:r>
              <a:rPr lang="th-TH" sz="4000" dirty="0">
                <a:latin typeface="Cordia New" pitchFamily="34" charset="-34"/>
                <a:ea typeface="TH Sarabun New" pitchFamily="34" charset="-34"/>
                <a:cs typeface="Cordia New" pitchFamily="34" charset="-34"/>
              </a:rPr>
              <a:t>อย่างมีแบบแผนตามรูปแบบที่ถูกกำหนด    เพื่อให้ผู้อ่านได้รับความรู้และประโยชน์จากเรื่องรายงานนั้น ๆ อย่างแท้จริง</a:t>
            </a:r>
            <a:endParaRPr lang="th-TH" sz="4000" dirty="0"/>
          </a:p>
        </p:txBody>
      </p:sp>
      <p:sp>
        <p:nvSpPr>
          <p:cNvPr id="11267" name="สี่เหลี่ยมผืนผ้า 5"/>
          <p:cNvSpPr>
            <a:spLocks noChangeArrowheads="1"/>
          </p:cNvSpPr>
          <p:nvPr/>
        </p:nvSpPr>
        <p:spPr bwMode="auto">
          <a:xfrm>
            <a:off x="2500298" y="1071546"/>
            <a:ext cx="408477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ความหมายของรายงาน</a:t>
            </a:r>
            <a:endParaRPr lang="th-TH" sz="4400" dirty="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1500166" y="1142984"/>
            <a:ext cx="6215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82550" algn="ctr"/>
            <a:r>
              <a:rPr lang="th-TH" sz="4000" b="1" dirty="0">
                <a:solidFill>
                  <a:srgbClr val="FFFF00"/>
                </a:solidFill>
                <a:latin typeface="Calibri" pitchFamily="34" charset="0"/>
                <a:ea typeface="TH Sarabun New" pitchFamily="34" charset="-34"/>
                <a:cs typeface="Cordia New" pitchFamily="34" charset="-34"/>
              </a:rPr>
              <a:t>จุดมุ่งหมายของการเขียนรายงาน</a:t>
            </a:r>
            <a:endParaRPr lang="th-TH" sz="4000" dirty="0">
              <a:solidFill>
                <a:srgbClr val="FFFF00"/>
              </a:solidFill>
              <a:ea typeface="TH Sarabun New" pitchFamily="34" charset="-34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57158" y="2714620"/>
            <a:ext cx="864393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thaiDist">
              <a:buFont typeface="Wingdings" pitchFamily="2" charset="2"/>
              <a:buChar char="§"/>
              <a:tabLst>
                <a:tab pos="1530350" algn="l"/>
              </a:tabLst>
              <a:defRPr/>
            </a:pPr>
            <a:r>
              <a:rPr lang="th-TH" sz="32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เพื่อฝึกให้ผู้เขียนรู้จักการประเมินค่า วิเคราะห์และสังเคราะห์สารสนเทศ</a:t>
            </a:r>
            <a:endParaRPr lang="en-US" sz="3200" dirty="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algn="thaiDist" eaLnBrk="0" hangingPunct="0">
              <a:buFont typeface="Wingdings" pitchFamily="2" charset="2"/>
              <a:buChar char="§"/>
              <a:tabLst>
                <a:tab pos="1530350" algn="l"/>
              </a:tabLst>
              <a:defRPr/>
            </a:pPr>
            <a:r>
              <a:rPr lang="th-TH" sz="32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เพื่อส่งเสริมให้เกิดการแสวงหาความรู้จากแหล่งสารสนเทศที่หลากหลาย</a:t>
            </a:r>
            <a:endParaRPr lang="en-US" sz="3200" dirty="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marL="265113" indent="-265113" algn="thaiDist" eaLnBrk="0" hangingPunct="0">
              <a:buFont typeface="Wingdings" pitchFamily="2" charset="2"/>
              <a:buChar char="§"/>
              <a:tabLst>
                <a:tab pos="1530350" algn="l"/>
              </a:tabLst>
              <a:defRPr/>
            </a:pPr>
            <a:r>
              <a:rPr lang="th-TH" sz="32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เพื่อส่งเสริมประสบการณ์ด้านการค้นคว้าหาความรู้ด้วยตนเองอย่างลึกซึ้งยิ่งขึ้น</a:t>
            </a:r>
            <a:endParaRPr lang="en-US" sz="3200" dirty="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algn="thaiDist" eaLnBrk="0" hangingPunct="0">
              <a:buFont typeface="Wingdings" pitchFamily="2" charset="2"/>
              <a:buChar char="§"/>
              <a:tabLst>
                <a:tab pos="1530350" algn="l"/>
              </a:tabLst>
              <a:defRPr/>
            </a:pPr>
            <a:r>
              <a:rPr lang="th-TH" sz="32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เพื่อฝึกให้ผู้เขียนรู้จักการวางแผนและคิดอย่างเป็นระบบ</a:t>
            </a:r>
            <a:endParaRPr lang="en-US" sz="3200" dirty="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algn="thaiDist" eaLnBrk="0" hangingPunct="0">
              <a:buFont typeface="Wingdings" pitchFamily="2" charset="2"/>
              <a:buChar char="§"/>
              <a:tabLst>
                <a:tab pos="1530350" algn="l"/>
              </a:tabLst>
              <a:defRPr/>
            </a:pPr>
            <a:r>
              <a:rPr lang="th-TH" sz="32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เพื่อฝึกให้ผู้เขียนใช้ภาษาถ่ายทอดความรู้ ความคิดอย่างเป็นลำดับขั้นตอน</a:t>
            </a:r>
            <a:endParaRPr lang="en-US" sz="3200" dirty="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marL="265113" indent="-265113" algn="thaiDist" eaLnBrk="0" hangingPunct="0">
              <a:buFont typeface="Wingdings" pitchFamily="2" charset="2"/>
              <a:buChar char="§"/>
              <a:tabLst>
                <a:tab pos="1530350" algn="l"/>
              </a:tabLst>
              <a:defRPr/>
            </a:pPr>
            <a:r>
              <a:rPr lang="th-TH" sz="32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เพื่อนำผลการศึกษาไปใช้ในการประเมินผล การวางแผนหรือพัฒนางานที่เกี่ยวข้อง</a:t>
            </a:r>
            <a:endParaRPr lang="th-TH" sz="3200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สี่เหลี่ยมผืนผ้า 3"/>
          <p:cNvSpPr>
            <a:spLocks noChangeArrowheads="1"/>
          </p:cNvSpPr>
          <p:nvPr/>
        </p:nvSpPr>
        <p:spPr bwMode="auto">
          <a:xfrm>
            <a:off x="1928794" y="1071546"/>
            <a:ext cx="54213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หลักทั่วไปของการเขียนรายงาน</a:t>
            </a:r>
            <a:endParaRPr lang="th-TH" sz="4400" dirty="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285984" y="2928934"/>
            <a:ext cx="492922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40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ความถูกต้อง</a:t>
            </a:r>
            <a:r>
              <a:rPr lang="th-TH" sz="40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endParaRPr lang="en-US" sz="4000" dirty="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40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ความกะทัดรัด ชัดเจน</a:t>
            </a:r>
            <a:r>
              <a:rPr lang="th-TH" sz="40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endParaRPr lang="en-US" sz="4000" dirty="0">
              <a:latin typeface="Cordia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4000" b="1" dirty="0">
                <a:latin typeface="Cordia New" pitchFamily="34" charset="-34"/>
                <a:cs typeface="Cordia New" pitchFamily="34" charset="-34"/>
              </a:rPr>
              <a:t> ความต่อเนื่อง</a:t>
            </a:r>
            <a:endParaRPr lang="en-US" sz="4000" dirty="0">
              <a:latin typeface="Cordia New" pitchFamily="34" charset="-34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4000" b="1" dirty="0">
                <a:latin typeface="Cordia New" pitchFamily="34" charset="-34"/>
                <a:cs typeface="Cordia New" pitchFamily="34" charset="-34"/>
              </a:rPr>
              <a:t> ความสมบูรณ์</a:t>
            </a:r>
            <a:endParaRPr lang="th-TH" sz="4000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สี่เหลี่ยมผืนผ้า 3"/>
          <p:cNvSpPr>
            <a:spLocks noChangeArrowheads="1"/>
          </p:cNvSpPr>
          <p:nvPr/>
        </p:nvSpPr>
        <p:spPr bwMode="auto">
          <a:xfrm>
            <a:off x="2000250" y="1143000"/>
            <a:ext cx="5516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การใช้ภาษาในการเขียนรายงาน</a:t>
            </a:r>
            <a:endParaRPr lang="th-TH" sz="44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28625" y="2928938"/>
            <a:ext cx="900112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0" algn="l"/>
                <a:tab pos="18573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เลือกใช้คำที่มีความหมายชัดเจน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0" algn="l"/>
                <a:tab pos="18573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ไม่ใช้คำที่เป็นภาษาถิ่น คำผวน คำสแลง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0" algn="l"/>
                <a:tab pos="18573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ไม่ใช้คำในลักษณะที่เป็นคำตัด หรือคำย่อ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0" algn="l"/>
                <a:tab pos="18573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การใช้คำควรใช้ให้ถูกต้องตรงตามความหมาย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0" algn="l"/>
                <a:tab pos="185738" algn="l"/>
              </a:tabLst>
            </a:pPr>
            <a:r>
              <a:rPr lang="th-TH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การเรียบเรียงคำเข้าประโยคควรยึดตามหลักไวยากรณ์</a:t>
            </a:r>
            <a:endParaRPr lang="th-TH" sz="32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0" algn="l"/>
                <a:tab pos="185738" algn="l"/>
              </a:tabLst>
            </a:pPr>
            <a:r>
              <a:rPr lang="th-TH" sz="3200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การใช้คำสุภาษิต คำพังเพย ควรใช้ให้เหมาะสมและสอดคล้องกับเนื้อเรื่อง </a:t>
            </a:r>
            <a:endParaRPr lang="th-TH" sz="320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สี่เหลี่ยมผืนผ้า 3"/>
          <p:cNvSpPr>
            <a:spLocks noChangeArrowheads="1"/>
          </p:cNvSpPr>
          <p:nvPr/>
        </p:nvSpPr>
        <p:spPr bwMode="auto">
          <a:xfrm>
            <a:off x="2643174" y="1214422"/>
            <a:ext cx="34702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รายงานเชิงวิชาการ</a:t>
            </a:r>
            <a:r>
              <a:rPr lang="th-TH" sz="4400" dirty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 </a:t>
            </a: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642910" y="2857500"/>
            <a:ext cx="764386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thaiDist"/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รายงานเชิงวิชาการ</a:t>
            </a:r>
            <a:r>
              <a:rPr lang="th-TH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 เป็นการศึกษาค้นคว้าทางด้านวิชาการ โดยหน่วยงาน หรือสถาบันทางการศึกษาที่ได้ศึกษาค้นคว้าวิจัยโดยมีระเบียบวิธีการอย่างเป็นระบบและเป็นข้อเท็จจริงเน้นเรื่องของความรู้ ความถูกต้อง มีการอ้างอิงแหล่งที่มาของข้อมูลนั้น ๆ เพื่อให้เป็นส่วนหนึ่งของการศึกษา  รายงานเชิงวิชาการ</a:t>
            </a:r>
            <a:endParaRPr lang="th-TH" sz="3600" dirty="0">
              <a:ea typeface="Calibri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สี่เหลี่ยมผืนผ้า 1"/>
          <p:cNvSpPr>
            <a:spLocks noChangeArrowheads="1"/>
          </p:cNvSpPr>
          <p:nvPr/>
        </p:nvSpPr>
        <p:spPr bwMode="auto">
          <a:xfrm>
            <a:off x="1571604" y="1142984"/>
            <a:ext cx="62198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ขั้นตอนการเขียนรายงานเชิงวิชาการ</a:t>
            </a:r>
            <a:endParaRPr lang="th-TH" sz="4400" dirty="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785786" y="3000374"/>
            <a:ext cx="792958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ขั้นที่ ๑ การเลือกเรื่อง</a:t>
            </a:r>
            <a:r>
              <a:rPr lang="th-TH" sz="3600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 </a:t>
            </a:r>
            <a:endParaRPr lang="en-US" sz="3600" dirty="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/>
            <a:r>
              <a:rPr lang="th-TH" sz="3600" b="1" dirty="0">
                <a:latin typeface="Cordia New" pitchFamily="34" charset="-34"/>
                <a:ea typeface="Calibri" pitchFamily="34" charset="0"/>
                <a:cs typeface="Cordia New" pitchFamily="34" charset="-34"/>
              </a:rPr>
              <a:t>ขั้นที่ ๒ การกำหนดจุดมุ่งหมายและขอบเขตของเรื่อง</a:t>
            </a:r>
            <a:endParaRPr lang="en-US" sz="3600" dirty="0">
              <a:latin typeface="Cordia New" pitchFamily="34" charset="-34"/>
              <a:cs typeface="Cordia New" pitchFamily="34" charset="-34"/>
            </a:endParaRPr>
          </a:p>
          <a:p>
            <a:pPr eaLnBrk="0" hangingPunct="0"/>
            <a:r>
              <a:rPr lang="th-TH" sz="3600" b="1" dirty="0">
                <a:latin typeface="Cordia New" pitchFamily="34" charset="-34"/>
                <a:cs typeface="Cordia New" pitchFamily="34" charset="-34"/>
              </a:rPr>
              <a:t>ขั้นที่ ๓ วิธีการค้นคว้า และบันทึกข้อมูล</a:t>
            </a:r>
            <a:endParaRPr lang="en-US" sz="3600" dirty="0">
              <a:latin typeface="Cordia New" pitchFamily="34" charset="-34"/>
              <a:cs typeface="Cordia New" pitchFamily="34" charset="-34"/>
            </a:endParaRPr>
          </a:p>
          <a:p>
            <a:pPr eaLnBrk="0" hangingPunct="0"/>
            <a:r>
              <a:rPr lang="th-TH" sz="3600" b="1" dirty="0">
                <a:latin typeface="Cordia New" pitchFamily="34" charset="-34"/>
                <a:cs typeface="Cordia New" pitchFamily="34" charset="-34"/>
              </a:rPr>
              <a:t>ขั้นที่ ๔ การทำโครงเรื่อง</a:t>
            </a:r>
            <a:endParaRPr lang="en-US" sz="3600" dirty="0">
              <a:latin typeface="Cordia New" pitchFamily="34" charset="-34"/>
              <a:cs typeface="Cordia New" pitchFamily="34" charset="-34"/>
            </a:endParaRPr>
          </a:p>
          <a:p>
            <a:pPr eaLnBrk="0" hangingPunct="0"/>
            <a:r>
              <a:rPr lang="th-TH" sz="3600" b="1" dirty="0">
                <a:latin typeface="Cordia New" pitchFamily="34" charset="-34"/>
                <a:cs typeface="Cordia New" pitchFamily="34" charset="-34"/>
              </a:rPr>
              <a:t>ขั้นที่ ๕ การเสนอผลงาน </a:t>
            </a:r>
            <a:endParaRPr lang="th-TH" sz="3600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กระบวนการหลอม">
  <a:themeElements>
    <a:clrScheme name="กระบวนการหลอม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กระบวนการหลอม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บวนการหลอม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66</TotalTime>
  <Words>339</Words>
  <Application>Microsoft Office PowerPoint</Application>
  <PresentationFormat>นำเสนอทางหน้าจอ (4:3)</PresentationFormat>
  <Paragraphs>31</Paragraphs>
  <Slides>7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10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18" baseType="lpstr">
      <vt:lpstr>Rockwell</vt:lpstr>
      <vt:lpstr>JasmineUPC</vt:lpstr>
      <vt:lpstr>Arial</vt:lpstr>
      <vt:lpstr>Wingdings 2</vt:lpstr>
      <vt:lpstr>Calibri</vt:lpstr>
      <vt:lpstr>Cordia New</vt:lpstr>
      <vt:lpstr>Angsana New</vt:lpstr>
      <vt:lpstr>Times New Roman</vt:lpstr>
      <vt:lpstr>TH Sarabun New</vt:lpstr>
      <vt:lpstr>Wingdings</vt:lpstr>
      <vt:lpstr>กระบวนการหลอม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</vt:vector>
  </TitlesOfParts>
  <Company>TrueFasterOS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TrueFasterUser</dc:creator>
  <cp:lastModifiedBy>TrueFasterUser</cp:lastModifiedBy>
  <cp:revision>10</cp:revision>
  <dcterms:created xsi:type="dcterms:W3CDTF">2015-01-18T03:58:36Z</dcterms:created>
  <dcterms:modified xsi:type="dcterms:W3CDTF">2015-01-18T06:17:47Z</dcterms:modified>
</cp:coreProperties>
</file>