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แบบอิสระ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รูปแบบอิสระ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6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8F5BB-C5C4-48AA-A55D-C6CC0097E389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7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4550-D91C-4F10-86E3-8013986F3F9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9D31B-AC77-4F81-94BA-EEAB6B42502A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3681F-A868-41C4-9F1B-91B175F71F6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4D197-9665-461A-BA7B-0B91B2CB9C05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5ABDB-5EA1-422A-9F91-D6D02B07F3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CAA20-029B-4782-98C5-3CA041105E48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50119-A4ED-4A2E-BAC6-4CDEF9D4D96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แบบอิสระ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รูปแบบอิสระ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A5426-D931-4F98-9D91-D475B67F768C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7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E0D7A-A18C-439D-8A84-915C1F6E807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0C1E3-F9A4-471A-AE58-04708896EAA4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6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8CAB2-ACAE-4B0D-ACD8-EEDD93E7AF1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16C1-FC1A-487A-B061-DA3B1814F863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0FF5E-B35E-4222-85C9-86C8FD3854D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4605-84BC-445E-8B9C-CD21F075AD5F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4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B93BF-AB3D-44FE-8954-89EFD00A4DA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C8ECC-8BFD-4BC2-B61B-DA32D02CCC6B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3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B7A6-ADD5-4C68-AA92-3F1DE7713C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0A6B0-4FF4-42D0-808A-74D4385ABF59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A12E9-3864-4C6C-9BA4-4C5396CCC15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99E67-5591-4A3E-ABF3-C258254FD3AC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3FD43-480E-4A34-8DD6-9C1B02D710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ตัวยึดชื่อเรื่อง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9" name="ตัวยึดข้อความ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A0557E-8151-452E-9348-6D8A6C8FF6B3}" type="datetimeFigureOut">
              <a:rPr lang="th-TH"/>
              <a:pPr>
                <a:defRPr/>
              </a:pPr>
              <a:t>03/05/58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474087-8C07-4BE6-ACA4-6CC2D0AFFED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09" r:id="rId2"/>
    <p:sldLayoutId id="2147483716" r:id="rId3"/>
    <p:sldLayoutId id="2147483710" r:id="rId4"/>
    <p:sldLayoutId id="2147483717" r:id="rId5"/>
    <p:sldLayoutId id="2147483711" r:id="rId6"/>
    <p:sldLayoutId id="2147483712" r:id="rId7"/>
    <p:sldLayoutId id="2147483718" r:id="rId8"/>
    <p:sldLayoutId id="2147483719" r:id="rId9"/>
    <p:sldLayoutId id="2147483713" r:id="rId10"/>
    <p:sldLayoutId id="21474837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  <a:cs typeface="Cordia New" pitchFamily="34" charset="-34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สี่เหลี่ยมผืนผ้า 3"/>
          <p:cNvSpPr>
            <a:spLocks noChangeArrowheads="1"/>
          </p:cNvSpPr>
          <p:nvPr/>
        </p:nvSpPr>
        <p:spPr bwMode="auto">
          <a:xfrm>
            <a:off x="4000500" y="1357313"/>
            <a:ext cx="18923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cs typeface="LilyUPC" pitchFamily="34" charset="-34"/>
              </a:rPr>
              <a:t>หน่วยที่ </a:t>
            </a:r>
            <a:r>
              <a:rPr lang="en-US" sz="4800" b="1">
                <a:solidFill>
                  <a:srgbClr val="FFFF00"/>
                </a:solidFill>
                <a:cs typeface="LilyUPC" pitchFamily="34" charset="-34"/>
              </a:rPr>
              <a:t>1</a:t>
            </a:r>
            <a:endParaRPr lang="th-TH" sz="4800">
              <a:solidFill>
                <a:srgbClr val="FFFF00"/>
              </a:solidFill>
              <a:cs typeface="LilyUPC" pitchFamily="34" charset="-34"/>
            </a:endParaRPr>
          </a:p>
        </p:txBody>
      </p:sp>
      <p:sp>
        <p:nvSpPr>
          <p:cNvPr id="7171" name="สี่เหลี่ยมผืนผ้า 4"/>
          <p:cNvSpPr>
            <a:spLocks noChangeArrowheads="1"/>
          </p:cNvSpPr>
          <p:nvPr/>
        </p:nvSpPr>
        <p:spPr bwMode="auto">
          <a:xfrm>
            <a:off x="2143125" y="2428875"/>
            <a:ext cx="55229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5400" b="1">
                <a:cs typeface="LilyUPC" pitchFamily="34" charset="-34"/>
              </a:rPr>
              <a:t>การใช้ภาษาไทยในการสื่อสาร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2428875" y="1143000"/>
            <a:ext cx="5143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ความหมายของการสื่อสาร</a:t>
            </a:r>
            <a:endParaRPr lang="th-TH" sz="4400">
              <a:solidFill>
                <a:srgbClr val="FFFF00"/>
              </a:solidFill>
            </a:endParaRPr>
          </a:p>
        </p:txBody>
      </p:sp>
      <p:sp>
        <p:nvSpPr>
          <p:cNvPr id="8195" name="สี่เหลี่ยมผืนผ้า 5"/>
          <p:cNvSpPr>
            <a:spLocks noChangeArrowheads="1"/>
          </p:cNvSpPr>
          <p:nvPr/>
        </p:nvSpPr>
        <p:spPr bwMode="auto">
          <a:xfrm>
            <a:off x="571500" y="2000250"/>
            <a:ext cx="81438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การสื่อสาร </a:t>
            </a:r>
            <a:r>
              <a:rPr lang="th-TH" sz="4400" b="1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400" b="1">
                <a:latin typeface="Cordia New" pitchFamily="34" charset="-34"/>
                <a:cs typeface="Cordia New" pitchFamily="34" charset="-34"/>
              </a:rPr>
              <a:t>communication) </a:t>
            </a:r>
            <a:r>
              <a:rPr lang="th-TH" sz="4400" b="1">
                <a:latin typeface="Cordia New" pitchFamily="34" charset="-34"/>
                <a:cs typeface="Cordia New" pitchFamily="34" charset="-34"/>
              </a:rPr>
              <a:t>หมายถึง กระบวนการถ่ายทอด ข้อมูล ข่าวสารความรู้</a:t>
            </a:r>
            <a:r>
              <a:rPr lang="en-US" sz="4400" b="1">
                <a:latin typeface="Cordia New" pitchFamily="34" charset="-34"/>
                <a:cs typeface="Cordia New" pitchFamily="34" charset="-34"/>
              </a:rPr>
              <a:t>    </a:t>
            </a:r>
            <a:r>
              <a:rPr lang="th-TH" sz="4400" b="1">
                <a:latin typeface="Cordia New" pitchFamily="34" charset="-34"/>
                <a:cs typeface="Cordia New" pitchFamily="34" charset="-34"/>
              </a:rPr>
              <a:t>ความรู้สึกนึกคิด ความคิดเห็น</a:t>
            </a:r>
            <a:r>
              <a:rPr lang="en-US" sz="4400" b="1"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4400" b="1">
                <a:latin typeface="Cordia New" pitchFamily="34" charset="-34"/>
                <a:cs typeface="Cordia New" pitchFamily="34" charset="-34"/>
              </a:rPr>
              <a:t>ความต้องการจากผู้ส่งสารผ่านสื่อต่าง ๆ ไปยังผู้รับสาร   โดยมีวัตถุประสงค์ให้เกิดการรับรู้ร่วมกันและมีปฏิกิริยาตอบสนองต่อกัน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2214563" y="1285875"/>
            <a:ext cx="48577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latin typeface="Cordia New" pitchFamily="34" charset="-34"/>
                <a:ea typeface="Calibri" pitchFamily="34" charset="0"/>
                <a:cs typeface="Cordia New" pitchFamily="34" charset="-34"/>
              </a:rPr>
              <a:t>ความสำคัญของการสื่อสาร</a:t>
            </a:r>
            <a:endParaRPr lang="th-TH" sz="4400">
              <a:solidFill>
                <a:srgbClr val="FFFF00"/>
              </a:solidFill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571500" y="2286000"/>
            <a:ext cx="81438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การสื่อสารเป็นปัจจัยสำคัญในการดำรงชีวิตของมนุษย์ที่เกี่ยวข้องกับการปฏิบัติงาน ทั่ว ๆ ไป</a:t>
            </a:r>
            <a:endParaRPr lang="en-US" sz="3600" b="1">
              <a:ea typeface="Calibri" pitchFamily="34" charset="0"/>
              <a:cs typeface="Cordia New" pitchFamily="34" charset="-34"/>
            </a:endParaRPr>
          </a:p>
          <a:p>
            <a:pPr eaLnBrk="0" hangingPunct="0"/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การสื่อสารก่อให้เกิดการประสานสัมพันธ์กันระหว่างบุคคล ช่วยเสริมสร้างความเข้าใจอันดีระหว่างคนในสังคม</a:t>
            </a:r>
            <a:endParaRPr lang="en-US" sz="3600" b="1">
              <a:ea typeface="Calibri" pitchFamily="34" charset="0"/>
            </a:endParaRPr>
          </a:p>
          <a:p>
            <a:pPr eaLnBrk="0" hangingPunct="0"/>
            <a:r>
              <a:rPr lang="th-TH" sz="36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การสื่อสารเป็นปัจจัยสำคัญในการพัฒนาความเจริญก้าวหน้าทั้งด้านเศรษฐกิจ สังคม การศึกษา การศาสนาและการเมืองการปกครอง</a:t>
            </a:r>
            <a:endParaRPr lang="th-TH" sz="3600" b="1">
              <a:ea typeface="Calibri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สี่เหลี่ยมผืนผ้า 5"/>
          <p:cNvSpPr>
            <a:spLocks noChangeArrowheads="1"/>
          </p:cNvSpPr>
          <p:nvPr/>
        </p:nvSpPr>
        <p:spPr bwMode="auto">
          <a:xfrm>
            <a:off x="2286000" y="928688"/>
            <a:ext cx="46656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FF00"/>
                </a:solidFill>
                <a:cs typeface="LilyUPC" pitchFamily="34" charset="-34"/>
              </a:rPr>
              <a:t>ประเภทของการติดต่อสื่อสาร</a:t>
            </a:r>
            <a:endParaRPr lang="th-TH" sz="4400">
              <a:solidFill>
                <a:srgbClr val="FFFF00"/>
              </a:solidFill>
              <a:cs typeface="LilyUPC" pitchFamily="34" charset="-34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2357438" y="2428875"/>
            <a:ext cx="478631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4400">
                <a:latin typeface="Calibri" pitchFamily="34" charset="0"/>
                <a:ea typeface="Times New Roman" pitchFamily="18" charset="0"/>
                <a:cs typeface="Cordia New" pitchFamily="34" charset="-34"/>
              </a:rPr>
              <a:t>  การติดต่อสื่อสารภายใน</a:t>
            </a:r>
            <a:endParaRPr lang="en-US" sz="4400"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400">
                <a:latin typeface="Calibri" pitchFamily="34" charset="0"/>
                <a:ea typeface="Times New Roman" pitchFamily="18" charset="0"/>
                <a:cs typeface="Cordia New" pitchFamily="34" charset="-34"/>
              </a:rPr>
              <a:t>  การติดต่อสื่อสารภายนอก</a:t>
            </a:r>
            <a:endParaRPr lang="th-TH" sz="4400">
              <a:ea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2143125" y="1000125"/>
            <a:ext cx="51371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FFFF00"/>
                </a:solidFill>
                <a:cs typeface="LilyUPC" pitchFamily="34" charset="-34"/>
              </a:rPr>
              <a:t>คุณธรรมในการติดต่อสื่อสาร</a:t>
            </a:r>
            <a:endParaRPr lang="th-TH" sz="4800">
              <a:solidFill>
                <a:srgbClr val="FFFF00"/>
              </a:solidFill>
              <a:cs typeface="LilyUPC" pitchFamily="34" charset="-34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2714625" y="2143125"/>
            <a:ext cx="41433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sz="44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ความจริงใจ</a:t>
            </a:r>
            <a:endParaRPr lang="en-US" sz="4400">
              <a:ea typeface="Calibri" pitchFamily="34" charset="0"/>
              <a:cs typeface="Cordia New" pitchFamily="34" charset="-34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4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ความปรารถนาดี</a:t>
            </a:r>
            <a:endParaRPr lang="en-US" sz="4400">
              <a:ea typeface="Calibri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4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ความมีเหตุผล</a:t>
            </a:r>
            <a:endParaRPr lang="en-US" sz="4400">
              <a:ea typeface="Calibri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th-TH" sz="4400" b="1">
                <a:latin typeface="Cordia New" pitchFamily="34" charset="-34"/>
                <a:ea typeface="Calibri" pitchFamily="34" charset="0"/>
                <a:cs typeface="Cordia New" pitchFamily="34" charset="-34"/>
              </a:rPr>
              <a:t> ความรับผิดชอบ</a:t>
            </a:r>
            <a:endParaRPr lang="th-TH" sz="4400">
              <a:ea typeface="Calibri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สี่เหลี่ยมผืนผ้า 5"/>
          <p:cNvSpPr>
            <a:spLocks noChangeArrowheads="1"/>
          </p:cNvSpPr>
          <p:nvPr/>
        </p:nvSpPr>
        <p:spPr bwMode="auto">
          <a:xfrm>
            <a:off x="1357313" y="1071563"/>
            <a:ext cx="6759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rgbClr val="FFFF00"/>
                </a:solidFill>
                <a:cs typeface="LilyUPC" pitchFamily="34" charset="-34"/>
              </a:rPr>
              <a:t>ประโยชน์ของการติดต่อสื่อสารในงานอาชีพ</a:t>
            </a:r>
            <a:endParaRPr lang="th-TH" sz="4400" dirty="0">
              <a:solidFill>
                <a:srgbClr val="FFFF00"/>
              </a:solidFill>
              <a:cs typeface="LilyUPC" pitchFamily="34" charset="-34"/>
            </a:endParaRPr>
          </a:p>
        </p:txBody>
      </p: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714375" y="2214563"/>
            <a:ext cx="88582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Tx/>
              <a:buChar char="•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 ช่วยให้งานบรรลุวัตถุประสงค์ได้อย่างราบรื่น</a:t>
            </a:r>
            <a:endParaRPr lang="en-US" sz="4400" dirty="0">
              <a:ea typeface="Times New Roman" pitchFamily="18" charset="0"/>
              <a:cs typeface="Cordia New" pitchFamily="34" charset="-34"/>
            </a:endParaRPr>
          </a:p>
          <a:p>
            <a:pPr eaLnBrk="0" hangingPunct="0">
              <a:buFontTx/>
              <a:buChar char="•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</a:t>
            </a:r>
            <a:r>
              <a:rPr lang="th-TH" sz="4400" dirty="0" smtClean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</a:t>
            </a:r>
            <a:r>
              <a:rPr lang="th-TH" sz="4400" dirty="0" smtClean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ก่อ</a:t>
            </a: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เกิดความรู้สึกที่ดีสร้างความสามัคคีต่อกัน </a:t>
            </a:r>
            <a:endParaRPr lang="en-US" sz="4400" dirty="0">
              <a:ea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</a:t>
            </a:r>
            <a:r>
              <a:rPr lang="th-TH" sz="4400" dirty="0" smtClean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</a:t>
            </a:r>
            <a:r>
              <a:rPr lang="th-TH" sz="4400" dirty="0" smtClean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ช่วย</a:t>
            </a: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เสริมสร้างขวัญและกำลังใจในการทำงาน</a:t>
            </a:r>
            <a:endParaRPr lang="en-US" sz="4400" dirty="0">
              <a:ea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</a:t>
            </a:r>
            <a:r>
              <a:rPr lang="th-TH" sz="4400" dirty="0" smtClean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</a:t>
            </a:r>
            <a:r>
              <a:rPr lang="th-TH" sz="4400" dirty="0" smtClean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ช่วย</a:t>
            </a: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ลดข้อขัดแย้งที่เกิดจากความไม่เข้าใจกัน</a:t>
            </a:r>
            <a:endParaRPr lang="en-US" sz="4400" dirty="0">
              <a:ea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990600" algn="l"/>
                <a:tab pos="1169988" algn="l"/>
                <a:tab pos="1260475" algn="l"/>
                <a:tab pos="1350963" algn="l"/>
              </a:tabLst>
            </a:pPr>
            <a:r>
              <a:rPr lang="th-TH" sz="4400" dirty="0">
                <a:latin typeface="Calibri" pitchFamily="34" charset="0"/>
                <a:ea typeface="Times New Roman" pitchFamily="18" charset="0"/>
                <a:cs typeface="Cordia New" pitchFamily="34" charset="-34"/>
              </a:rPr>
              <a:t>  ช่วยประหยัดทรัพยากรในการทำงาน</a:t>
            </a:r>
            <a:endParaRPr lang="th-TH" sz="4400" dirty="0">
              <a:ea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เทคนิค">
  <a:themeElements>
    <a:clrScheme name="เทคนิค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เทคนิค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ทคนิค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</TotalTime>
  <Words>165</Words>
  <Application>Microsoft Office PowerPoint</Application>
  <PresentationFormat>นำเสนอทางหน้าจอ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เทคนิค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TrueFasterOS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TrueFasterUser</dc:creator>
  <cp:lastModifiedBy>Windows User</cp:lastModifiedBy>
  <cp:revision>6</cp:revision>
  <dcterms:created xsi:type="dcterms:W3CDTF">2015-01-18T01:10:26Z</dcterms:created>
  <dcterms:modified xsi:type="dcterms:W3CDTF">2015-05-03T06:15:37Z</dcterms:modified>
</cp:coreProperties>
</file>