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handoutMasterIdLst>
    <p:handoutMasterId r:id="rId41"/>
  </p:handoutMasterIdLst>
  <p:sldIdLst>
    <p:sldId id="285" r:id="rId2"/>
    <p:sldId id="286" r:id="rId3"/>
    <p:sldId id="258" r:id="rId4"/>
    <p:sldId id="287" r:id="rId5"/>
    <p:sldId id="290" r:id="rId6"/>
    <p:sldId id="261" r:id="rId7"/>
    <p:sldId id="260" r:id="rId8"/>
    <p:sldId id="262" r:id="rId9"/>
    <p:sldId id="264" r:id="rId10"/>
    <p:sldId id="292" r:id="rId11"/>
    <p:sldId id="291" r:id="rId12"/>
    <p:sldId id="265" r:id="rId13"/>
    <p:sldId id="293" r:id="rId14"/>
    <p:sldId id="266" r:id="rId15"/>
    <p:sldId id="294" r:id="rId16"/>
    <p:sldId id="268" r:id="rId17"/>
    <p:sldId id="269" r:id="rId18"/>
    <p:sldId id="295" r:id="rId19"/>
    <p:sldId id="296" r:id="rId20"/>
    <p:sldId id="270" r:id="rId21"/>
    <p:sldId id="271" r:id="rId22"/>
    <p:sldId id="272" r:id="rId23"/>
    <p:sldId id="273" r:id="rId24"/>
    <p:sldId id="297" r:id="rId25"/>
    <p:sldId id="274" r:id="rId26"/>
    <p:sldId id="275" r:id="rId27"/>
    <p:sldId id="276" r:id="rId28"/>
    <p:sldId id="298" r:id="rId29"/>
    <p:sldId id="277" r:id="rId30"/>
    <p:sldId id="278" r:id="rId31"/>
    <p:sldId id="279" r:id="rId32"/>
    <p:sldId id="299" r:id="rId33"/>
    <p:sldId id="300" r:id="rId34"/>
    <p:sldId id="280" r:id="rId35"/>
    <p:sldId id="281" r:id="rId36"/>
    <p:sldId id="301" r:id="rId37"/>
    <p:sldId id="282" r:id="rId38"/>
    <p:sldId id="283" r:id="rId39"/>
    <p:sldId id="284" r:id="rId40"/>
  </p:sldIdLst>
  <p:sldSz cx="9144000" cy="6858000" type="screen4x3"/>
  <p:notesSz cx="6858000" cy="9945688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BABD5"/>
    <a:srgbClr val="CC99FF"/>
    <a:srgbClr val="D115F7"/>
    <a:srgbClr val="1FEDD4"/>
    <a:srgbClr val="AFE20C"/>
    <a:srgbClr val="CC66FF"/>
    <a:srgbClr val="99FF33"/>
    <a:srgbClr val="99FFCC"/>
    <a:srgbClr val="CCCCFF"/>
    <a:srgbClr val="FFCC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338" autoAdjust="0"/>
    <p:restoredTop sz="93190" autoAdjust="0"/>
  </p:normalViewPr>
  <p:slideViewPr>
    <p:cSldViewPr>
      <p:cViewPr>
        <p:scale>
          <a:sx n="100" d="100"/>
          <a:sy n="100" d="100"/>
        </p:scale>
        <p:origin x="-1164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หัวกระดาษ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9728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3" name="ตัวแทนวันที่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9728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99710F6-D98C-4A98-A83E-EB0270C1AD99}" type="datetimeFigureOut">
              <a:rPr lang="th-TH" smtClean="0"/>
              <a:t>29/10/58</a:t>
            </a:fld>
            <a:endParaRPr lang="th-TH"/>
          </a:p>
        </p:txBody>
      </p:sp>
      <p:sp>
        <p:nvSpPr>
          <p:cNvPr id="4" name="ตัวแทนท้ายกระดาษ 3"/>
          <p:cNvSpPr>
            <a:spLocks noGrp="1"/>
          </p:cNvSpPr>
          <p:nvPr>
            <p:ph type="ftr" sz="quarter" idx="2"/>
          </p:nvPr>
        </p:nvSpPr>
        <p:spPr>
          <a:xfrm>
            <a:off x="0" y="9446678"/>
            <a:ext cx="2971800" cy="49728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5" name="ตัวแทนหมายเลขภาพนิ่ง 4"/>
          <p:cNvSpPr>
            <a:spLocks noGrp="1"/>
          </p:cNvSpPr>
          <p:nvPr>
            <p:ph type="sldNum" sz="quarter" idx="3"/>
          </p:nvPr>
        </p:nvSpPr>
        <p:spPr>
          <a:xfrm>
            <a:off x="3884613" y="9446678"/>
            <a:ext cx="2971800" cy="49728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E4CF152-381E-4AAC-8BF7-E319D92C0CE6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93887616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h-TH" smtClean="0"/>
              <a:t>คลิกเพื่อแก้ไขลักษณะชื่อเรื่องรองต้นแบบ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857FAC-932C-49C0-8E57-B964D9CC9E22}" type="datetimeFigureOut">
              <a:rPr lang="th-TH" smtClean="0"/>
              <a:pPr/>
              <a:t>29/10/58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09FF18-F84A-4142-8233-CCB56939F0CF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857FAC-932C-49C0-8E57-B964D9CC9E22}" type="datetimeFigureOut">
              <a:rPr lang="th-TH" smtClean="0"/>
              <a:pPr/>
              <a:t>29/10/58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09FF18-F84A-4142-8233-CCB56939F0CF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857FAC-932C-49C0-8E57-B964D9CC9E22}" type="datetimeFigureOut">
              <a:rPr lang="th-TH" smtClean="0"/>
              <a:pPr/>
              <a:t>29/10/58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09FF18-F84A-4142-8233-CCB56939F0CF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857FAC-932C-49C0-8E57-B964D9CC9E22}" type="datetimeFigureOut">
              <a:rPr lang="th-TH" smtClean="0"/>
              <a:pPr/>
              <a:t>29/10/58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09FF18-F84A-4142-8233-CCB56939F0CF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857FAC-932C-49C0-8E57-B964D9CC9E22}" type="datetimeFigureOut">
              <a:rPr lang="th-TH" smtClean="0"/>
              <a:pPr/>
              <a:t>29/10/58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09FF18-F84A-4142-8233-CCB56939F0CF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857FAC-932C-49C0-8E57-B964D9CC9E22}" type="datetimeFigureOut">
              <a:rPr lang="th-TH" smtClean="0"/>
              <a:pPr/>
              <a:t>29/10/58</a:t>
            </a:fld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09FF18-F84A-4142-8233-CCB56939F0CF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ยึดข้อความ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6" name="ตัวยึดเนื้อหา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7" name="ตัวยึดวันที่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857FAC-932C-49C0-8E57-B964D9CC9E22}" type="datetimeFigureOut">
              <a:rPr lang="th-TH" smtClean="0"/>
              <a:pPr/>
              <a:t>29/10/58</a:t>
            </a:fld>
            <a:endParaRPr lang="th-TH"/>
          </a:p>
        </p:txBody>
      </p:sp>
      <p:sp>
        <p:nvSpPr>
          <p:cNvPr id="8" name="ตัวยึดท้ายกระดา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ตัวยึด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09FF18-F84A-4142-8233-CCB56939F0CF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วันที่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857FAC-932C-49C0-8E57-B964D9CC9E22}" type="datetimeFigureOut">
              <a:rPr lang="th-TH" smtClean="0"/>
              <a:pPr/>
              <a:t>29/10/58</a:t>
            </a:fld>
            <a:endParaRPr lang="th-TH"/>
          </a:p>
        </p:txBody>
      </p:sp>
      <p:sp>
        <p:nvSpPr>
          <p:cNvPr id="4" name="ตัวยึด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09FF18-F84A-4142-8233-CCB56939F0CF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วันที่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857FAC-932C-49C0-8E57-B964D9CC9E22}" type="datetimeFigureOut">
              <a:rPr lang="th-TH" smtClean="0"/>
              <a:pPr/>
              <a:t>29/10/58</a:t>
            </a:fld>
            <a:endParaRPr lang="th-TH"/>
          </a:p>
        </p:txBody>
      </p:sp>
      <p:sp>
        <p:nvSpPr>
          <p:cNvPr id="3" name="ตัวยึด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09FF18-F84A-4142-8233-CCB56939F0CF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857FAC-932C-49C0-8E57-B964D9CC9E22}" type="datetimeFigureOut">
              <a:rPr lang="th-TH" smtClean="0"/>
              <a:pPr/>
              <a:t>29/10/58</a:t>
            </a:fld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09FF18-F84A-4142-8233-CCB56939F0CF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รูปภาพ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h-TH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857FAC-932C-49C0-8E57-B964D9CC9E22}" type="datetimeFigureOut">
              <a:rPr lang="th-TH" smtClean="0"/>
              <a:pPr/>
              <a:t>29/10/58</a:t>
            </a:fld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09FF18-F84A-4142-8233-CCB56939F0CF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ชื่อเรื่อง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857FAC-932C-49C0-8E57-B964D9CC9E22}" type="datetimeFigureOut">
              <a:rPr lang="th-TH" smtClean="0"/>
              <a:pPr/>
              <a:t>29/10/58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09FF18-F84A-4142-8233-CCB56939F0CF}" type="slidenum">
              <a:rPr lang="th-TH" smtClean="0"/>
              <a:pPr/>
              <a:t>‹#›</a:t>
            </a:fld>
            <a:endParaRPr lang="th-TH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691680" y="1484784"/>
            <a:ext cx="5760640" cy="2592288"/>
          </a:xfrm>
          <a:noFill/>
          <a:ln>
            <a:noFill/>
          </a:ln>
        </p:spPr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th-TH" sz="6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/>
            </a:r>
            <a:br>
              <a:rPr lang="th-TH" sz="6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endParaRPr lang="th-TH" sz="60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6" name="สี่เหลี่ยมผืนผ้า 5"/>
          <p:cNvSpPr/>
          <p:nvPr/>
        </p:nvSpPr>
        <p:spPr>
          <a:xfrm>
            <a:off x="1043608" y="1628800"/>
            <a:ext cx="7416824" cy="255454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rightRoom" dir="t"/>
            </a:scene3d>
            <a:sp3d extrusionH="57150" contourW="6350" prstMaterial="plastic">
              <a:bevelT w="20320" h="20320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th-TH" sz="8000" b="1" cap="all" spc="0" dirty="0" smtClean="0">
                <a:ln/>
                <a:solidFill>
                  <a:srgbClr val="FBABD5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cs typeface="+mj-cs"/>
              </a:rPr>
              <a:t>วิชา หลักการขาย</a:t>
            </a:r>
            <a:br>
              <a:rPr lang="th-TH" sz="8000" b="1" cap="all" spc="0" dirty="0" smtClean="0">
                <a:ln/>
                <a:solidFill>
                  <a:srgbClr val="FBABD5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cs typeface="+mj-cs"/>
              </a:rPr>
            </a:br>
            <a:r>
              <a:rPr lang="th-TH" sz="8000" b="1" cap="all" spc="0" dirty="0" smtClean="0">
                <a:ln/>
                <a:solidFill>
                  <a:srgbClr val="FBABD5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cs typeface="+mj-cs"/>
              </a:rPr>
              <a:t>3200-0002</a:t>
            </a:r>
            <a:endParaRPr lang="th-TH" sz="8000" b="1" cap="all" spc="0" dirty="0">
              <a:ln/>
              <a:solidFill>
                <a:srgbClr val="FBABD5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415353056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สี่เหลี่ยมผืนผ้า 1"/>
          <p:cNvSpPr/>
          <p:nvPr/>
        </p:nvSpPr>
        <p:spPr>
          <a:xfrm>
            <a:off x="683568" y="2060848"/>
            <a:ext cx="8208912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rightRoom" dir="t"/>
            </a:scene3d>
            <a:sp3d extrusionH="57150"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th-TH" sz="5400" b="1" cap="all" dirty="0" smtClean="0">
                <a:ln>
                  <a:solidFill>
                    <a:srgbClr val="FFFF00"/>
                  </a:solidFill>
                </a:ln>
                <a:solidFill>
                  <a:srgbClr val="CC66FF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หน่วยที่ </a:t>
            </a:r>
            <a:r>
              <a:rPr lang="th-TH" sz="5400" b="1" cap="all" dirty="0" smtClean="0">
                <a:ln>
                  <a:solidFill>
                    <a:srgbClr val="FFFF00"/>
                  </a:solidFill>
                </a:ln>
                <a:solidFill>
                  <a:srgbClr val="CC66FF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2</a:t>
            </a:r>
            <a:r>
              <a:rPr lang="th-TH" sz="5400" b="1" cap="all" dirty="0">
                <a:ln>
                  <a:solidFill>
                    <a:srgbClr val="FFFF00"/>
                  </a:solidFill>
                </a:ln>
                <a:solidFill>
                  <a:srgbClr val="CC66FF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/>
            </a:r>
            <a:br>
              <a:rPr lang="th-TH" sz="5400" b="1" cap="all" dirty="0">
                <a:ln>
                  <a:solidFill>
                    <a:srgbClr val="FFFF00"/>
                  </a:solidFill>
                </a:ln>
                <a:solidFill>
                  <a:srgbClr val="CC66FF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</a:br>
            <a:r>
              <a:rPr lang="th-TH" sz="5400" b="1" cap="all" dirty="0" smtClean="0">
                <a:ln>
                  <a:solidFill>
                    <a:srgbClr val="FFFF00"/>
                  </a:solidFill>
                </a:ln>
                <a:solidFill>
                  <a:srgbClr val="CC66FF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การ</a:t>
            </a:r>
            <a:r>
              <a:rPr lang="th-TH" sz="5400" b="1" cap="all" dirty="0">
                <a:ln>
                  <a:solidFill>
                    <a:srgbClr val="FFFF00"/>
                  </a:solidFill>
                </a:ln>
                <a:solidFill>
                  <a:srgbClr val="CC66FF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แสวงหาผู้</a:t>
            </a:r>
            <a:r>
              <a:rPr lang="th-TH" sz="5400" b="1" cap="all" dirty="0" smtClean="0">
                <a:ln>
                  <a:solidFill>
                    <a:srgbClr val="FFFF00"/>
                  </a:solidFill>
                </a:ln>
                <a:solidFill>
                  <a:srgbClr val="CC66FF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มุ่งหวังและการเตรียมตัวก่อนเข้าพบ</a:t>
            </a:r>
            <a:endParaRPr lang="th-TH" sz="5400" b="1" cap="all" dirty="0">
              <a:ln>
                <a:solidFill>
                  <a:srgbClr val="FFFF00"/>
                </a:solidFill>
              </a:ln>
              <a:solidFill>
                <a:srgbClr val="CC66FF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08524321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ชื่อเรื่อง 2"/>
          <p:cNvSpPr>
            <a:spLocks noGrp="1"/>
          </p:cNvSpPr>
          <p:nvPr>
            <p:ph type="title"/>
          </p:nvPr>
        </p:nvSpPr>
        <p:spPr>
          <a:solidFill>
            <a:schemeClr val="accent1">
              <a:lumMod val="20000"/>
              <a:lumOff val="80000"/>
              <a:alpha val="53000"/>
            </a:schemeClr>
          </a:solidFill>
        </p:spPr>
        <p:txBody>
          <a:bodyPr>
            <a:noAutofit/>
          </a:bodyPr>
          <a:lstStyle/>
          <a:p>
            <a:r>
              <a:rPr lang="th-TH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ea typeface="Calibri" pitchFamily="34" charset="0"/>
              </a:rPr>
              <a:t>การแสวงหาผู้</a:t>
            </a:r>
            <a:r>
              <a:rPr lang="th-TH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ea typeface="Calibri" pitchFamily="34" charset="0"/>
              </a:rPr>
              <a:t>มุ่งหวัง</a:t>
            </a:r>
            <a:r>
              <a:rPr lang="th-TH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ea typeface="Calibri" pitchFamily="34" charset="0"/>
              </a:rPr>
              <a:t>และการเตรียมตัวก่อนเข้าพบ</a:t>
            </a:r>
            <a:endParaRPr lang="th-TH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ตัวแทนเนื้อหา 4"/>
          <p:cNvSpPr>
            <a:spLocks noGrp="1"/>
          </p:cNvSpPr>
          <p:nvPr>
            <p:ph idx="1"/>
          </p:nvPr>
        </p:nvSpPr>
        <p:spPr>
          <a:xfrm>
            <a:off x="395536" y="1700808"/>
            <a:ext cx="8229600" cy="4525963"/>
          </a:xfrm>
        </p:spPr>
        <p:txBody>
          <a:bodyPr/>
          <a:lstStyle/>
          <a:p>
            <a:pPr lvl="0" algn="thaiDist"/>
            <a:r>
              <a:rPr lang="th-TH" sz="36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latin typeface="TH SarabunPSK" pitchFamily="34" charset="-34"/>
                <a:ea typeface="Calibri" pitchFamily="34" charset="0"/>
              </a:rPr>
              <a:t>เป็นกิจกรรมที่สำคัญของพนักงานขายเพราะ</a:t>
            </a:r>
            <a:r>
              <a:rPr lang="th-TH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latin typeface="TH SarabunPSK" pitchFamily="34" charset="-34"/>
                <a:ea typeface="Calibri" pitchFamily="34" charset="0"/>
              </a:rPr>
              <a:t>เป็น          การ</a:t>
            </a:r>
            <a:r>
              <a:rPr lang="th-TH" sz="36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latin typeface="TH SarabunPSK" pitchFamily="34" charset="-34"/>
                <a:ea typeface="Calibri" pitchFamily="34" charset="0"/>
              </a:rPr>
              <a:t>ค้นหาบุคคลที่มีคุณสมบัติตรงกับกลุ่มเป้าหมายและการเตรียมความพร้อมก่อนเข้าพบผู้มุ่งหวัง</a:t>
            </a:r>
            <a:endParaRPr lang="th-TH" sz="36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latin typeface="Arial" pitchFamily="34" charset="0"/>
            </a:endParaRPr>
          </a:p>
          <a:p>
            <a:pPr marL="0" indent="0">
              <a:buNone/>
            </a:pPr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20427036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สี่เหลี่ยมผืนผ้า 1"/>
          <p:cNvSpPr/>
          <p:nvPr/>
        </p:nvSpPr>
        <p:spPr>
          <a:xfrm>
            <a:off x="482960" y="643573"/>
            <a:ext cx="8100528" cy="255454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thaiDist"/>
            <a:r>
              <a:rPr lang="th-TH" sz="40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j-cs"/>
              </a:rPr>
              <a:t>1</a:t>
            </a:r>
            <a:r>
              <a:rPr lang="th-TH" sz="4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j-cs"/>
              </a:rPr>
              <a:t>) ผู้</a:t>
            </a:r>
            <a:r>
              <a:rPr lang="th-TH" sz="4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j-cs"/>
              </a:rPr>
              <a:t>มุ่งหวัง หมายถึง บุคคล</a:t>
            </a:r>
            <a:r>
              <a:rPr lang="th-TH" sz="4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j-cs"/>
              </a:rPr>
              <a:t>หรือกลุ่มบุคคล องค์กรที่มีความต้องการสินค้าหรือบริการและมีโอกาสที่จะซื้อได้เนื่องจากมีอำนาจในการตัดสินใจซื้อ มีความสามารถในการชำระเงินและพนักงานขายสามารถเข้าพบได้ง่าย</a:t>
            </a:r>
            <a:endParaRPr lang="th-TH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j-cs"/>
            </a:endParaRPr>
          </a:p>
        </p:txBody>
      </p:sp>
      <p:sp>
        <p:nvSpPr>
          <p:cNvPr id="3" name="สี่เหลี่ยมผืนผ้า 2"/>
          <p:cNvSpPr/>
          <p:nvPr/>
        </p:nvSpPr>
        <p:spPr>
          <a:xfrm>
            <a:off x="1691680" y="0"/>
            <a:ext cx="518457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th-TH" sz="40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j-cs"/>
              </a:rPr>
              <a:t>การ</a:t>
            </a:r>
            <a:r>
              <a:rPr lang="th-TH" sz="40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j-cs"/>
              </a:rPr>
              <a:t>แสวงหาผู้</a:t>
            </a:r>
            <a:r>
              <a:rPr lang="th-TH" sz="40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j-cs"/>
              </a:rPr>
              <a:t>มุ่งหวัง  ประกอบด้วย </a:t>
            </a:r>
            <a:endParaRPr lang="th-TH" sz="4000" b="1" dirty="0" smtClean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chemeClr val="accent1">
                  <a:lumMod val="40000"/>
                  <a:lumOff val="6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j-cs"/>
            </a:endParaRPr>
          </a:p>
        </p:txBody>
      </p:sp>
      <p:sp>
        <p:nvSpPr>
          <p:cNvPr id="4" name="สี่เหลี่ยมผืนผ้า 3"/>
          <p:cNvSpPr/>
          <p:nvPr/>
        </p:nvSpPr>
        <p:spPr>
          <a:xfrm>
            <a:off x="444184" y="3284984"/>
            <a:ext cx="8100528" cy="262862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th-TH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+mj-cs"/>
              </a:rPr>
              <a:t>2) ความหมายของการแสวงหาผู้</a:t>
            </a:r>
            <a:r>
              <a:rPr lang="th-TH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+mj-cs"/>
              </a:rPr>
              <a:t>มุ่งหวัง เป็น</a:t>
            </a:r>
            <a:r>
              <a:rPr lang="th-TH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+mj-cs"/>
              </a:rPr>
              <a:t>การค้นหารายชื่อบุคคลหรือองค์กร</a:t>
            </a:r>
            <a:r>
              <a:rPr lang="th-TH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+mj-cs"/>
              </a:rPr>
              <a:t>ธุรกิจ ซึ่ง</a:t>
            </a:r>
            <a:r>
              <a:rPr lang="th-TH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+mj-cs"/>
              </a:rPr>
              <a:t>ต้องมีคุณสมบัติเข้าข่ายที่มีโอกาสจะซื้อสินค้า</a:t>
            </a:r>
          </a:p>
          <a:p>
            <a:endParaRPr lang="th-TH" sz="4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6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4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3" grpId="0"/>
      <p:bldP spid="3" grpId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ชื่อเรื่อง 5"/>
          <p:cNvSpPr>
            <a:spLocks noGrp="1"/>
          </p:cNvSpPr>
          <p:nvPr>
            <p:ph type="title"/>
          </p:nvPr>
        </p:nvSpPr>
        <p:spPr>
          <a:xfrm>
            <a:off x="1115616" y="548680"/>
            <a:ext cx="6408712" cy="1116000"/>
          </a:xfrm>
          <a:solidFill>
            <a:schemeClr val="lt1"/>
          </a:solidFill>
          <a:ln w="25400">
            <a:solidFill>
              <a:schemeClr val="accent2">
                <a:lumMod val="75000"/>
              </a:schemeClr>
            </a:solidFill>
          </a:ln>
        </p:spPr>
        <p:txBody>
          <a:bodyPr>
            <a:normAutofit fontScale="90000"/>
          </a:bodyPr>
          <a:lstStyle/>
          <a:p>
            <a:r>
              <a:rPr lang="th-TH" b="1" dirty="0" smtClean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th-TH" b="1" dirty="0" smtClean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th-TH" sz="4900" b="1" dirty="0" smtClean="0">
                <a:solidFill>
                  <a:schemeClr val="bg2">
                    <a:lumMod val="10000"/>
                  </a:schemeClr>
                </a:solidFill>
              </a:rPr>
              <a:t>3</a:t>
            </a:r>
            <a:r>
              <a:rPr lang="th-TH" sz="4900" b="1" dirty="0">
                <a:solidFill>
                  <a:schemeClr val="bg2">
                    <a:lumMod val="10000"/>
                  </a:schemeClr>
                </a:solidFill>
              </a:rPr>
              <a:t>) วิธีการแสวงหาผู้มุ่งหวัง มีดังนี้</a:t>
            </a:r>
            <a:r>
              <a:rPr lang="th-TH" b="1" dirty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th-TH" b="1" dirty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th-TH" dirty="0"/>
          </a:p>
        </p:txBody>
      </p:sp>
      <p:sp>
        <p:nvSpPr>
          <p:cNvPr id="7" name="ตัวแทนเนื้อหา 6"/>
          <p:cNvSpPr>
            <a:spLocks noGrp="1"/>
          </p:cNvSpPr>
          <p:nvPr>
            <p:ph idx="1"/>
          </p:nvPr>
        </p:nvSpPr>
        <p:spPr>
          <a:xfrm>
            <a:off x="899592" y="1988840"/>
            <a:ext cx="7056784" cy="2952328"/>
          </a:xfrm>
          <a:solidFill>
            <a:schemeClr val="lt1"/>
          </a:solidFill>
          <a:ln w="25400">
            <a:solidFill>
              <a:schemeClr val="accent6">
                <a:lumMod val="75000"/>
              </a:schemeClr>
            </a:solidFill>
          </a:ln>
        </p:spPr>
        <p:txBody>
          <a:bodyPr/>
          <a:lstStyle/>
          <a:p>
            <a:pPr marL="0" indent="0">
              <a:buNone/>
            </a:pPr>
            <a:endParaRPr lang="th-TH" sz="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j-cs"/>
            </a:endParaRPr>
          </a:p>
          <a:p>
            <a:pPr marL="0" indent="0">
              <a:buNone/>
            </a:pPr>
            <a:r>
              <a:rPr lang="th-TH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j-cs"/>
              </a:rPr>
              <a:t>(</a:t>
            </a:r>
            <a:r>
              <a:rPr lang="th-TH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j-cs"/>
              </a:rPr>
              <a:t>1) วิธีโซ่ไม่มีปลาย                    </a:t>
            </a:r>
          </a:p>
          <a:p>
            <a:pPr marL="0" indent="0">
              <a:buNone/>
            </a:pPr>
            <a:r>
              <a:rPr lang="th-TH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j-cs"/>
              </a:rPr>
              <a:t>(2) วิธีใช้ศูนย์อิทธิพล </a:t>
            </a:r>
          </a:p>
          <a:p>
            <a:pPr marL="0" indent="0">
              <a:buNone/>
            </a:pPr>
            <a:r>
              <a:rPr lang="th-TH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j-cs"/>
              </a:rPr>
              <a:t>(3) วิธีสังเกต</a:t>
            </a:r>
            <a:r>
              <a:rPr lang="th-TH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j-cs"/>
              </a:rPr>
              <a:t>ส่วนตัว</a:t>
            </a:r>
            <a:endParaRPr lang="th-TH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2465238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สี่เหลี่ยมผืนผ้า 2"/>
          <p:cNvSpPr/>
          <p:nvPr/>
        </p:nvSpPr>
        <p:spPr>
          <a:xfrm>
            <a:off x="467544" y="620688"/>
            <a:ext cx="8208912" cy="707886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en-US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gsana New" pitchFamily="18" charset="-34"/>
                <a:cs typeface="+mj-cs"/>
              </a:rPr>
              <a:t>4</a:t>
            </a:r>
            <a:r>
              <a:rPr lang="th-TH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gsana New" pitchFamily="18" charset="-34"/>
                <a:cs typeface="+mj-cs"/>
              </a:rPr>
              <a:t>)</a:t>
            </a:r>
            <a:r>
              <a:rPr lang="th-TH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j-cs"/>
              </a:rPr>
              <a:t> การวิเคราะห์ผู้มุ่งหวังพิจารณาได้จาก</a:t>
            </a:r>
          </a:p>
        </p:txBody>
      </p:sp>
      <p:sp>
        <p:nvSpPr>
          <p:cNvPr id="4" name="สี่เหลี่ยมผืนผ้า 3"/>
          <p:cNvSpPr/>
          <p:nvPr/>
        </p:nvSpPr>
        <p:spPr>
          <a:xfrm>
            <a:off x="503548" y="1556792"/>
            <a:ext cx="8136904" cy="1200329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lvl="0"/>
            <a:r>
              <a:rPr lang="th-TH" sz="36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j-cs"/>
              </a:rPr>
              <a:t>(1) คุณสมบัติของผู้มุ่งหวังจากความต้องการสินค้า    </a:t>
            </a:r>
          </a:p>
          <a:p>
            <a:pPr lvl="0"/>
            <a:r>
              <a:rPr lang="th-TH" sz="36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j-cs"/>
              </a:rPr>
              <a:t>       อำนาจซื้อ โอกาสเข้าพบ สิทธิที่จะซื้อ</a:t>
            </a:r>
            <a:endParaRPr lang="th-TH" sz="3600" b="1" dirty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j-cs"/>
            </a:endParaRPr>
          </a:p>
        </p:txBody>
      </p:sp>
      <p:sp>
        <p:nvSpPr>
          <p:cNvPr id="5" name="สี่เหลี่ยมผืนผ้า 4"/>
          <p:cNvSpPr/>
          <p:nvPr/>
        </p:nvSpPr>
        <p:spPr>
          <a:xfrm>
            <a:off x="538484" y="2924944"/>
            <a:ext cx="8119530" cy="1754326"/>
          </a:xfrm>
          <a:prstGeom prst="rect">
            <a:avLst/>
          </a:prstGeom>
          <a:gradFill>
            <a:gsLst>
              <a:gs pos="0">
                <a:schemeClr val="accent3">
                  <a:shade val="51000"/>
                  <a:satMod val="130000"/>
                </a:schemeClr>
              </a:gs>
              <a:gs pos="80000">
                <a:schemeClr val="accent3">
                  <a:shade val="93000"/>
                  <a:satMod val="130000"/>
                </a:schemeClr>
              </a:gs>
              <a:gs pos="100000">
                <a:schemeClr val="accent3">
                  <a:shade val="94000"/>
                  <a:satMod val="135000"/>
                </a:schemeClr>
              </a:gs>
            </a:gsLst>
            <a:lin ang="16200000" scaled="0"/>
          </a:gradFill>
          <a:ln>
            <a:solidFill>
              <a:schemeClr val="accent3">
                <a:shade val="95000"/>
                <a:satMod val="105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thaiDist"/>
            <a:r>
              <a:rPr lang="th-TH" sz="3600" b="1" dirty="0" smtClean="0">
                <a:ln w="1905"/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j-cs"/>
              </a:rPr>
              <a:t>(2) แนวทางในการคัดเลือกผู้มุ่งหวังอย่างมีประสิทธิภาพ                 โดยการจัดแยกประเภทผู้มุ่งหวังและจัดทำแผนการ</a:t>
            </a:r>
            <a:r>
              <a:rPr lang="th-TH" sz="3600" b="1" dirty="0" smtClean="0">
                <a:ln w="1905"/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j-cs"/>
              </a:rPr>
              <a:t>แสวงหา                    ผู้</a:t>
            </a:r>
            <a:r>
              <a:rPr lang="th-TH" sz="3600" b="1" dirty="0" smtClean="0">
                <a:ln w="1905"/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j-cs"/>
              </a:rPr>
              <a:t>มุ่งหวัง </a:t>
            </a:r>
            <a:endParaRPr lang="th-TH" sz="3600" b="1" dirty="0">
              <a:ln w="1905"/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j-cs"/>
            </a:endParaRPr>
          </a:p>
        </p:txBody>
      </p:sp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507891" y="4797152"/>
            <a:ext cx="8128217" cy="1754326"/>
          </a:xfrm>
          <a:prstGeom prst="rect">
            <a:avLst/>
          </a:prstGeom>
          <a:gradFill>
            <a:gsLst>
              <a:gs pos="0">
                <a:schemeClr val="accent3">
                  <a:shade val="51000"/>
                  <a:satMod val="130000"/>
                </a:schemeClr>
              </a:gs>
              <a:gs pos="80000">
                <a:schemeClr val="accent3">
                  <a:shade val="93000"/>
                  <a:satMod val="130000"/>
                </a:schemeClr>
              </a:gs>
              <a:gs pos="100000">
                <a:schemeClr val="accent3">
                  <a:shade val="94000"/>
                  <a:satMod val="135000"/>
                </a:schemeClr>
              </a:gs>
            </a:gsLst>
            <a:lin ang="16200000" scaled="0"/>
          </a:gradFill>
          <a:ln>
            <a:solidFill>
              <a:srgbClr val="92D050"/>
            </a:solidFill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39750" algn="l"/>
              </a:tabLst>
            </a:pPr>
            <a:r>
              <a:rPr kumimoji="0" lang="th-TH" sz="3600" b="1" i="0" u="none" strike="noStrike" normalizeH="0" baseline="0" dirty="0" smtClean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H SarabunPSK" pitchFamily="34" charset="-34"/>
                <a:ea typeface="Calibri" pitchFamily="34" charset="0"/>
                <a:cs typeface="+mj-cs"/>
              </a:rPr>
              <a:t>(3) การจัดเรียงลำดับผู้มุ่งหวังตามโอกาสในการซื้อ ได้แก่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39750" algn="l"/>
              </a:tabLst>
            </a:pPr>
            <a:r>
              <a:rPr kumimoji="0" lang="th-TH" sz="3600" b="1" i="0" u="none" strike="noStrike" normalizeH="0" baseline="0" dirty="0" smtClean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H SarabunPSK" pitchFamily="34" charset="-34"/>
                <a:ea typeface="Calibri" pitchFamily="34" charset="0"/>
                <a:cs typeface="+mj-cs"/>
              </a:rPr>
              <a:t>กลุ่ม 1 โอกาสซื้อมาก   </a:t>
            </a:r>
            <a:r>
              <a:rPr kumimoji="0" lang="th-TH" sz="3600" b="1" i="0" u="none" strike="noStrike" normalizeH="0" baseline="0" dirty="0" smtClean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H SarabunPSK" pitchFamily="34" charset="-34"/>
                <a:ea typeface="Calibri" pitchFamily="34" charset="0"/>
                <a:cs typeface="+mj-cs"/>
              </a:rPr>
              <a:t>        กลุ่ม </a:t>
            </a:r>
            <a:r>
              <a:rPr kumimoji="0" lang="th-TH" sz="3600" b="1" i="0" u="none" strike="noStrike" normalizeH="0" baseline="0" dirty="0" smtClean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H SarabunPSK" pitchFamily="34" charset="-34"/>
                <a:ea typeface="Calibri" pitchFamily="34" charset="0"/>
                <a:cs typeface="+mj-cs"/>
              </a:rPr>
              <a:t>2 อยู่ในข่ายสงสัย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39750" algn="l"/>
              </a:tabLst>
            </a:pPr>
            <a:r>
              <a:rPr kumimoji="0" lang="th-TH" sz="3600" b="1" i="0" u="none" strike="noStrike" normalizeH="0" baseline="0" dirty="0" smtClean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H SarabunPSK" pitchFamily="34" charset="-34"/>
                <a:ea typeface="Calibri" pitchFamily="34" charset="0"/>
                <a:cs typeface="+mj-cs"/>
              </a:rPr>
              <a:t>กลุ่ม 3 ไม่มีโอกาสซื้อ </a:t>
            </a:r>
            <a:endParaRPr kumimoji="0" lang="th-TH" sz="3600" b="1" i="0" u="none" strike="noStrike" normalizeH="0" baseline="0" dirty="0" smtClean="0">
              <a:ln w="1905"/>
              <a:solidFill>
                <a:schemeClr val="tx1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" pitchFamily="34" charset="0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สี่เหลี่ยมผืนผ้า 1"/>
          <p:cNvSpPr/>
          <p:nvPr/>
        </p:nvSpPr>
        <p:spPr>
          <a:xfrm>
            <a:off x="467544" y="2348880"/>
            <a:ext cx="8136904" cy="1938992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thaiDist"/>
            <a:r>
              <a:rPr lang="th-TH" sz="4000" b="1" cap="all" dirty="0" smtClean="0">
                <a:solidFill>
                  <a:schemeClr val="bg2">
                    <a:lumMod val="75000"/>
                    <a:alpha val="76000"/>
                  </a:schemeClr>
                </a:solidFill>
                <a:effectLst>
                  <a:reflection blurRad="10000" stA="55000" endPos="48000" dist="500" dir="5400000" sy="-100000" algn="bl" rotWithShape="0"/>
                </a:effectLst>
              </a:rPr>
              <a:t>       เป็น</a:t>
            </a:r>
            <a:r>
              <a:rPr lang="th-TH" sz="4000" b="1" cap="all" dirty="0" smtClean="0">
                <a:solidFill>
                  <a:schemeClr val="bg2">
                    <a:lumMod val="75000"/>
                    <a:alpha val="76000"/>
                  </a:schemeClr>
                </a:solidFill>
                <a:effectLst>
                  <a:reflection blurRad="10000" stA="55000" endPos="48000" dist="500" dir="5400000" sy="-100000" algn="bl" rotWithShape="0"/>
                </a:effectLst>
              </a:rPr>
              <a:t>กิจกรรมที่ได้กระทำขึ้นก่อนเพื่อที่จะเข้าไปทำการเข้าพบผู้มุ่งหวัง</a:t>
            </a:r>
            <a:r>
              <a:rPr lang="th-TH" sz="4000" b="1" cap="all" dirty="0" smtClean="0">
                <a:solidFill>
                  <a:schemeClr val="bg2">
                    <a:lumMod val="75000"/>
                    <a:alpha val="76000"/>
                  </a:schemeClr>
                </a:solidFill>
                <a:effectLst>
                  <a:reflection blurRad="10000" stA="55000" endPos="48000" dist="500" dir="5400000" sy="-100000" algn="bl" rotWithShape="0"/>
                </a:effectLst>
              </a:rPr>
              <a:t>เพื่อการ</a:t>
            </a:r>
            <a:r>
              <a:rPr lang="th-TH" sz="4000" b="1" cap="all" dirty="0" smtClean="0">
                <a:solidFill>
                  <a:schemeClr val="bg2">
                    <a:lumMod val="75000"/>
                    <a:alpha val="76000"/>
                  </a:schemeClr>
                </a:solidFill>
                <a:effectLst>
                  <a:reflection blurRad="10000" stA="55000" endPos="48000" dist="500" dir="5400000" sy="-100000" algn="bl" rotWithShape="0"/>
                </a:effectLst>
              </a:rPr>
              <a:t>เสนอขายผลิตภัณฑ์ โดยการเตรียมข้อมูลใน</a:t>
            </a:r>
            <a:r>
              <a:rPr lang="th-TH" sz="4000" b="1" cap="all" dirty="0" smtClean="0">
                <a:solidFill>
                  <a:schemeClr val="bg2">
                    <a:lumMod val="75000"/>
                    <a:alpha val="76000"/>
                  </a:schemeClr>
                </a:solidFill>
                <a:effectLst>
                  <a:reflection blurRad="10000" stA="55000" endPos="48000" dist="500" dir="5400000" sy="-100000" algn="bl" rotWithShape="0"/>
                </a:effectLst>
              </a:rPr>
              <a:t>เรื่องต่าง </a:t>
            </a:r>
            <a:r>
              <a:rPr lang="th-TH" sz="4000" b="1" cap="all" dirty="0" smtClean="0">
                <a:solidFill>
                  <a:schemeClr val="bg2">
                    <a:lumMod val="75000"/>
                    <a:alpha val="76000"/>
                  </a:schemeClr>
                </a:solidFill>
                <a:effectLst>
                  <a:reflection blurRad="10000" stA="55000" endPos="48000" dist="500" dir="5400000" sy="-100000" algn="bl" rotWithShape="0"/>
                </a:effectLst>
              </a:rPr>
              <a:t>ๆ ดังนี้ </a:t>
            </a:r>
            <a:endParaRPr lang="th-TH" sz="4000" b="1" cap="all" dirty="0">
              <a:solidFill>
                <a:schemeClr val="bg2">
                  <a:lumMod val="75000"/>
                  <a:alpha val="76000"/>
                </a:schemeClr>
              </a:solidFill>
              <a:effectLst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3" name="ชื่อเรื่อง 2"/>
          <p:cNvSpPr>
            <a:spLocks noGrp="1"/>
          </p:cNvSpPr>
          <p:nvPr>
            <p:ph type="title"/>
          </p:nvPr>
        </p:nvSpPr>
        <p:spPr>
          <a:xfrm>
            <a:off x="959594" y="692696"/>
            <a:ext cx="7152803" cy="1143000"/>
          </a:xfrm>
          <a:solidFill>
            <a:schemeClr val="lt1"/>
          </a:solidFill>
          <a:ln w="25400">
            <a:solidFill>
              <a:schemeClr val="bg2">
                <a:lumMod val="50000"/>
              </a:schemeClr>
            </a:solidFill>
          </a:ln>
        </p:spPr>
        <p:txBody>
          <a:bodyPr>
            <a:normAutofit/>
          </a:bodyPr>
          <a:lstStyle/>
          <a:p>
            <a:r>
              <a:rPr lang="th-TH" sz="6000" b="1" cap="all" dirty="0">
                <a:solidFill>
                  <a:schemeClr val="bg2">
                    <a:lumMod val="75000"/>
                  </a:schemeClr>
                </a:solidFill>
                <a:effectLst>
                  <a:reflection blurRad="10000" stA="55000" endPos="48000" dist="500" dir="5400000" sy="-100000" algn="bl" rotWithShape="0"/>
                </a:effectLst>
              </a:rPr>
              <a:t>การเตรียมตัวก่อนเข้าพบ </a:t>
            </a:r>
            <a:endParaRPr lang="th-TH" sz="6000" dirty="0">
              <a:solidFill>
                <a:schemeClr val="bg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09502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สี่เหลี่ยมผืนผ้า 2"/>
          <p:cNvSpPr/>
          <p:nvPr/>
        </p:nvSpPr>
        <p:spPr>
          <a:xfrm>
            <a:off x="639838" y="836712"/>
            <a:ext cx="8064896" cy="1323439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th-TH" sz="4000" dirty="0" smtClean="0"/>
              <a:t>(1) ความหมายคือ การรวบรวมข้อมูลต่าง ๆ เกี่ยวกับผู้   </a:t>
            </a:r>
          </a:p>
          <a:p>
            <a:r>
              <a:rPr lang="th-TH" sz="4000" dirty="0" smtClean="0"/>
              <a:t>     มุ่งหวังมาวิเคราะห์และกลั่นกรองก่อนเข้าพบ</a:t>
            </a:r>
            <a:endParaRPr lang="th-TH" sz="4000" dirty="0"/>
          </a:p>
        </p:txBody>
      </p:sp>
      <p:sp>
        <p:nvSpPr>
          <p:cNvPr id="4" name="สี่เหลี่ยมผืนผ้า 3"/>
          <p:cNvSpPr/>
          <p:nvPr/>
        </p:nvSpPr>
        <p:spPr>
          <a:xfrm>
            <a:off x="639838" y="3717032"/>
            <a:ext cx="8064896" cy="193899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th-TH" sz="4000" dirty="0" smtClean="0"/>
              <a:t>(2) </a:t>
            </a:r>
            <a:r>
              <a:rPr lang="th-TH" sz="4000" dirty="0" smtClean="0"/>
              <a:t>วัตถุประสงค์ ได้แก่ </a:t>
            </a:r>
            <a:r>
              <a:rPr lang="th-TH" sz="4000" dirty="0" smtClean="0"/>
              <a:t>หาข้อมูลเพิ่มเติม กำหนดกล</a:t>
            </a:r>
            <a:r>
              <a:rPr lang="th-TH" sz="4000" dirty="0" smtClean="0"/>
              <a:t>ยุทธ์  </a:t>
            </a:r>
          </a:p>
          <a:p>
            <a:r>
              <a:rPr lang="th-TH" sz="4000" dirty="0"/>
              <a:t> </a:t>
            </a:r>
            <a:r>
              <a:rPr lang="th-TH" sz="4000" dirty="0" smtClean="0"/>
              <a:t>    </a:t>
            </a:r>
            <a:r>
              <a:rPr lang="th-TH" sz="4000" dirty="0" smtClean="0"/>
              <a:t>ในการ</a:t>
            </a:r>
            <a:r>
              <a:rPr lang="th-TH" sz="4000" dirty="0" smtClean="0"/>
              <a:t>เข้าพบ วางแผนการเสนอขาย ลดความผิดพลาด  </a:t>
            </a:r>
          </a:p>
          <a:p>
            <a:r>
              <a:rPr lang="th-TH" sz="4000" dirty="0" smtClean="0"/>
              <a:t>     สร้างความประทับใจ </a:t>
            </a:r>
            <a:endParaRPr lang="th-TH" sz="4000" dirty="0"/>
          </a:p>
        </p:txBody>
      </p:sp>
      <p:sp>
        <p:nvSpPr>
          <p:cNvPr id="6" name="ลูกศรลง 5"/>
          <p:cNvSpPr/>
          <p:nvPr/>
        </p:nvSpPr>
        <p:spPr>
          <a:xfrm>
            <a:off x="4241304" y="2526432"/>
            <a:ext cx="504056" cy="720080"/>
          </a:xfrm>
          <a:prstGeom prst="downArrow">
            <a:avLst/>
          </a:prstGeom>
          <a:solidFill>
            <a:srgbClr val="AFE20C"/>
          </a:solidFill>
          <a:scene3d>
            <a:camera prst="orthographicFront"/>
            <a:lightRig rig="threePt" dir="t"/>
          </a:scene3d>
          <a:sp3d>
            <a:bevelT w="139700" prst="cross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สี่เหลี่ยมผืนผ้า 1"/>
          <p:cNvSpPr/>
          <p:nvPr/>
        </p:nvSpPr>
        <p:spPr>
          <a:xfrm>
            <a:off x="395536" y="4005064"/>
            <a:ext cx="8208912" cy="1323439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th-TH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j-cs"/>
              </a:rPr>
              <a:t>(2) ด้านพฤติกรรมภายใน เช่น ความกระตือรือร้น ความเชื่อมั่นในตนเอง</a:t>
            </a:r>
            <a:endParaRPr lang="th-TH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j-cs"/>
            </a:endParaRPr>
          </a:p>
        </p:txBody>
      </p:sp>
      <p:sp>
        <p:nvSpPr>
          <p:cNvPr id="3" name="สี่เหลี่ยมผืนผ้า 2"/>
          <p:cNvSpPr/>
          <p:nvPr/>
        </p:nvSpPr>
        <p:spPr>
          <a:xfrm>
            <a:off x="395536" y="2276872"/>
            <a:ext cx="8208912" cy="1323439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th-TH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j-cs"/>
              </a:rPr>
              <a:t>(1) ด้านพฤติกรรมภายนอก เช่น รูปร่างหน้าตา การแต่งกาย กิริยามารยาท</a:t>
            </a:r>
            <a:endParaRPr lang="th-TH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j-cs"/>
            </a:endParaRPr>
          </a:p>
        </p:txBody>
      </p:sp>
      <p:sp>
        <p:nvSpPr>
          <p:cNvPr id="6" name="สี่เหลี่ยมผืนผ้า 5"/>
          <p:cNvSpPr/>
          <p:nvPr/>
        </p:nvSpPr>
        <p:spPr>
          <a:xfrm>
            <a:off x="463128" y="404664"/>
            <a:ext cx="8073727" cy="144655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th-TH" sz="4400" b="1" dirty="0" smtClean="0"/>
              <a:t>3) การเตรียมความพร้อมของพนักงานขาย </a:t>
            </a:r>
            <a:endParaRPr lang="th-TH" sz="4400" b="1" dirty="0" smtClean="0"/>
          </a:p>
          <a:p>
            <a:r>
              <a:rPr lang="th-TH" sz="4400" b="1" dirty="0" smtClean="0"/>
              <a:t>   เพื่อสร้างความ</a:t>
            </a:r>
            <a:r>
              <a:rPr lang="th-TH" sz="4400" b="1" dirty="0" smtClean="0"/>
              <a:t>ประทับใจ ได้แก่ </a:t>
            </a:r>
            <a:endParaRPr lang="th-TH" sz="44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solidFill>
            <a:schemeClr val="accent6">
              <a:lumMod val="75000"/>
            </a:schemeClr>
          </a:solidFill>
          <a:effectLst>
            <a:innerShdw blurRad="546100" dist="114300" dir="16200000">
              <a:schemeClr val="accent6">
                <a:lumMod val="50000"/>
                <a:alpha val="50000"/>
              </a:schemeClr>
            </a:innerShdw>
          </a:effectLst>
          <a:scene3d>
            <a:camera prst="orthographicFront"/>
            <a:lightRig rig="threePt" dir="t"/>
          </a:scene3d>
          <a:sp3d>
            <a:bevelT prst="angle"/>
          </a:sp3d>
        </p:spPr>
        <p:txBody>
          <a:bodyPr>
            <a:normAutofit fontScale="90000"/>
          </a:bodyPr>
          <a:lstStyle/>
          <a:p>
            <a:r>
              <a:rPr lang="th-TH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ea typeface="Calibri" pitchFamily="34" charset="0"/>
              </a:rPr>
              <a:t/>
            </a:r>
            <a:br>
              <a:rPr lang="th-TH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ea typeface="Calibri" pitchFamily="34" charset="0"/>
              </a:rPr>
            </a:br>
            <a:r>
              <a:rPr lang="th-TH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ea typeface="Calibri" pitchFamily="34" charset="0"/>
              </a:rPr>
              <a:t>การ</a:t>
            </a:r>
            <a:r>
              <a:rPr lang="th-TH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ea typeface="Calibri" pitchFamily="34" charset="0"/>
              </a:rPr>
              <a:t>วางแผนการเสนอขาย ได้แก่ </a:t>
            </a:r>
            <a:r>
              <a:rPr lang="th-TH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th-TH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th-TH" dirty="0">
              <a:solidFill>
                <a:schemeClr val="bg1"/>
              </a:solidFill>
            </a:endParaRPr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467544" y="1772817"/>
            <a:ext cx="8229600" cy="3888432"/>
          </a:xfrm>
        </p:spPr>
        <p:txBody>
          <a:bodyPr/>
          <a:lstStyle/>
          <a:p>
            <a:pPr marL="0" indent="0">
              <a:buNone/>
            </a:pPr>
            <a:r>
              <a:rPr lang="th-TH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(1) ประเภทของการเสนอขาย เช่น การเสนอขายแบบ</a:t>
            </a:r>
            <a:r>
              <a:rPr lang="th-TH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จำ  </a:t>
            </a:r>
          </a:p>
          <a:p>
            <a:pPr marL="0" indent="0">
              <a:buNone/>
            </a:pPr>
            <a:r>
              <a:rPr lang="th-TH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th-TH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หรือ </a:t>
            </a:r>
            <a:r>
              <a:rPr lang="th-TH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สำเร็จรูป </a:t>
            </a:r>
          </a:p>
          <a:p>
            <a:pPr marL="0" indent="0">
              <a:buNone/>
            </a:pPr>
            <a:r>
              <a:rPr lang="th-TH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(2) แหล่งข้อมูลของผู้มุ่งหวังค้นหาได้จาก เช่น ลูกค้าเก่า </a:t>
            </a:r>
          </a:p>
          <a:p>
            <a:pPr marL="0" indent="0">
              <a:buNone/>
            </a:pPr>
            <a:r>
              <a:rPr lang="th-TH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ผู้</a:t>
            </a:r>
            <a:r>
              <a:rPr lang="th-TH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มุ่งหวัง หนังสือพิมพ์ </a:t>
            </a:r>
          </a:p>
          <a:p>
            <a:pPr marL="0" indent="0">
              <a:buNone/>
            </a:pPr>
            <a:r>
              <a:rPr lang="th-TH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(3) การนัดหมายล่วงหน้า ได้แก่ ขอพบด้วยตนเอง</a:t>
            </a:r>
          </a:p>
          <a:p>
            <a:pPr marL="0" indent="0">
              <a:buNone/>
            </a:pPr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136279066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สี่เหลี่ยมผืนผ้า 5"/>
          <p:cNvSpPr/>
          <p:nvPr/>
        </p:nvSpPr>
        <p:spPr>
          <a:xfrm>
            <a:off x="467544" y="1916832"/>
            <a:ext cx="8186857" cy="258532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extrusionH="57150"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th-TH" sz="5400" b="1" cap="all" spc="0" dirty="0" smtClean="0">
                <a:ln/>
                <a:solidFill>
                  <a:srgbClr val="99FF33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หน่วยที่  3</a:t>
            </a:r>
            <a:br>
              <a:rPr lang="th-TH" sz="5400" b="1" cap="all" spc="0" dirty="0" smtClean="0">
                <a:ln/>
                <a:solidFill>
                  <a:srgbClr val="99FF33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</a:br>
            <a:r>
              <a:rPr lang="th-TH" sz="5400" b="1" cap="all" spc="0" dirty="0" smtClean="0">
                <a:ln/>
                <a:solidFill>
                  <a:srgbClr val="99FF33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  การ</a:t>
            </a:r>
            <a:r>
              <a:rPr lang="th-TH" sz="5400" b="1" cap="all" spc="0" dirty="0">
                <a:ln/>
                <a:solidFill>
                  <a:srgbClr val="99FF33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เข้าพบผู้มุ่งหวังและการเสนอ</a:t>
            </a:r>
            <a:r>
              <a:rPr lang="th-TH" sz="5400" b="1" cap="all" spc="0" dirty="0" smtClean="0">
                <a:ln/>
                <a:solidFill>
                  <a:srgbClr val="99FF33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ขาย</a:t>
            </a:r>
            <a:br>
              <a:rPr lang="th-TH" sz="5400" b="1" cap="all" spc="0" dirty="0" smtClean="0">
                <a:ln/>
                <a:solidFill>
                  <a:srgbClr val="99FF33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</a:br>
            <a:r>
              <a:rPr lang="th-TH" sz="5400" b="1" cap="all" spc="0" dirty="0" smtClean="0">
                <a:ln/>
                <a:solidFill>
                  <a:srgbClr val="99FF33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ของ</a:t>
            </a:r>
            <a:r>
              <a:rPr lang="th-TH" sz="5400" b="1" cap="all" spc="0" dirty="0">
                <a:ln/>
                <a:solidFill>
                  <a:srgbClr val="99FF33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พนักงานขาย</a:t>
            </a:r>
          </a:p>
        </p:txBody>
      </p:sp>
    </p:spTree>
    <p:extLst>
      <p:ext uri="{BB962C8B-B14F-4D97-AF65-F5344CB8AC3E}">
        <p14:creationId xmlns:p14="http://schemas.microsoft.com/office/powerpoint/2010/main" val="267179239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สี่เหลี่ยมผืนผ้า 4"/>
          <p:cNvSpPr/>
          <p:nvPr/>
        </p:nvSpPr>
        <p:spPr>
          <a:xfrm>
            <a:off x="479373" y="1916832"/>
            <a:ext cx="8185254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bliqueBottomLef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th-TH" sz="5400" b="1" dirty="0" smtClean="0">
                <a:ln/>
                <a:solidFill>
                  <a:srgbClr val="1FEDD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หน่วยที่  1</a:t>
            </a:r>
            <a:br>
              <a:rPr lang="th-TH" sz="5400" b="1" dirty="0" smtClean="0">
                <a:ln/>
                <a:solidFill>
                  <a:srgbClr val="1FEDD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th-TH" sz="5400" b="1" dirty="0" smtClean="0">
                <a:ln/>
                <a:solidFill>
                  <a:srgbClr val="1FEDD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ความรู้พื้นฐานด้านการขายและงานขาย</a:t>
            </a:r>
            <a:endParaRPr lang="th-TH" sz="5400" b="1" dirty="0">
              <a:ln/>
              <a:solidFill>
                <a:srgbClr val="1FEDD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40815010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สี่เหลี่ยมผืนผ้า 1"/>
          <p:cNvSpPr/>
          <p:nvPr/>
        </p:nvSpPr>
        <p:spPr>
          <a:xfrm>
            <a:off x="773577" y="191820"/>
            <a:ext cx="7326815" cy="1200329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thaiDist"/>
            <a:r>
              <a:rPr lang="th-TH" sz="36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j-cs"/>
              </a:rPr>
              <a:t>การเข้าพบผู้มุ่งหวังและการเสนอ</a:t>
            </a:r>
            <a:r>
              <a:rPr lang="th-TH" sz="36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j-cs"/>
              </a:rPr>
              <a:t>ขายของ</a:t>
            </a:r>
            <a:r>
              <a:rPr lang="th-TH" sz="36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j-cs"/>
              </a:rPr>
              <a:t>พนักงาน</a:t>
            </a:r>
            <a:r>
              <a:rPr lang="th-TH" sz="36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j-cs"/>
              </a:rPr>
              <a:t>ขาย</a:t>
            </a:r>
          </a:p>
          <a:p>
            <a:pPr algn="thaiDist"/>
            <a:r>
              <a:rPr lang="th-TH" sz="36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j-cs"/>
              </a:rPr>
              <a:t>เป็น</a:t>
            </a:r>
            <a:r>
              <a:rPr lang="th-TH" sz="36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j-cs"/>
              </a:rPr>
              <a:t>กระบวนการขายขั้นตอนที่ 3 และ 4 ต่อเนื่องกัน </a:t>
            </a:r>
            <a:endParaRPr lang="th-TH" sz="36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j-cs"/>
            </a:endParaRPr>
          </a:p>
        </p:txBody>
      </p:sp>
      <p:sp>
        <p:nvSpPr>
          <p:cNvPr id="3" name="สี่เหลี่ยมผืนผ้า 2"/>
          <p:cNvSpPr/>
          <p:nvPr/>
        </p:nvSpPr>
        <p:spPr>
          <a:xfrm>
            <a:off x="703437" y="3212976"/>
            <a:ext cx="7920881" cy="156966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thaiDist"/>
            <a:r>
              <a:rPr lang="th-TH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j-cs"/>
              </a:rPr>
              <a:t>1) การ</a:t>
            </a:r>
            <a:r>
              <a:rPr lang="th-TH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j-cs"/>
              </a:rPr>
              <a:t>เข้า</a:t>
            </a:r>
            <a:r>
              <a:rPr lang="th-TH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j-cs"/>
              </a:rPr>
              <a:t>พบ  หมายถึง </a:t>
            </a:r>
            <a:r>
              <a:rPr lang="th-TH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j-cs"/>
              </a:rPr>
              <a:t>ขั้นตอนที่พนักงานขายเข้า</a:t>
            </a:r>
            <a:r>
              <a:rPr lang="th-TH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j-cs"/>
              </a:rPr>
              <a:t>พบผู้มุ่งหวัง</a:t>
            </a:r>
          </a:p>
          <a:p>
            <a:pPr algn="thaiDist"/>
            <a:r>
              <a:rPr lang="th-TH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j-cs"/>
              </a:rPr>
              <a:t>    ทำให้เกิด</a:t>
            </a:r>
            <a:r>
              <a:rPr lang="th-TH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j-cs"/>
              </a:rPr>
              <a:t>ความประทับใจและจูงใจให้ผู้</a:t>
            </a:r>
            <a:r>
              <a:rPr lang="th-TH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j-cs"/>
              </a:rPr>
              <a:t>มุ่งหวังสนใจผลิตภัณฑ์</a:t>
            </a:r>
          </a:p>
          <a:p>
            <a:pPr algn="thaiDist"/>
            <a:r>
              <a:rPr lang="th-TH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j-cs"/>
              </a:rPr>
              <a:t> </a:t>
            </a:r>
            <a:r>
              <a:rPr lang="th-TH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j-cs"/>
              </a:rPr>
              <a:t>   </a:t>
            </a:r>
            <a:r>
              <a:rPr lang="th-TH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j-cs"/>
              </a:rPr>
              <a:t>ที่</a:t>
            </a:r>
            <a:r>
              <a:rPr lang="th-TH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j-cs"/>
              </a:rPr>
              <a:t>พนักงานขายเสนอขาย</a:t>
            </a:r>
            <a:endParaRPr lang="th-TH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j-cs"/>
            </a:endParaRPr>
          </a:p>
        </p:txBody>
      </p:sp>
      <p:sp>
        <p:nvSpPr>
          <p:cNvPr id="4" name="สี่เหลี่ยมผืนผ้า 3"/>
          <p:cNvSpPr/>
          <p:nvPr/>
        </p:nvSpPr>
        <p:spPr>
          <a:xfrm>
            <a:off x="773577" y="1772816"/>
            <a:ext cx="7920880" cy="1077218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th-TH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j-cs"/>
              </a:rPr>
              <a:t>1.    การ</a:t>
            </a:r>
            <a:r>
              <a:rPr lang="th-TH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j-cs"/>
              </a:rPr>
              <a:t>เข้าพบผู้</a:t>
            </a:r>
            <a:r>
              <a:rPr lang="th-TH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j-cs"/>
              </a:rPr>
              <a:t>มุ่งหวัง เป็น</a:t>
            </a:r>
            <a:r>
              <a:rPr lang="th-TH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j-cs"/>
              </a:rPr>
              <a:t>ขั้นตอนที่พนักงานขายต้อง</a:t>
            </a:r>
            <a:r>
              <a:rPr lang="th-TH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j-cs"/>
              </a:rPr>
              <a:t>เผชิญหน้า</a:t>
            </a:r>
          </a:p>
          <a:p>
            <a:r>
              <a:rPr lang="th-TH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j-cs"/>
              </a:rPr>
              <a:t> </a:t>
            </a:r>
            <a:r>
              <a:rPr lang="th-TH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j-cs"/>
              </a:rPr>
              <a:t>      </a:t>
            </a:r>
            <a:r>
              <a:rPr lang="th-TH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j-cs"/>
              </a:rPr>
              <a:t>กับ</a:t>
            </a:r>
            <a:r>
              <a:rPr lang="th-TH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j-cs"/>
              </a:rPr>
              <a:t>ผู้</a:t>
            </a:r>
            <a:r>
              <a:rPr lang="th-TH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j-cs"/>
              </a:rPr>
              <a:t>มุ่งหวัง</a:t>
            </a:r>
            <a:endParaRPr lang="th-TH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j-cs"/>
            </a:endParaRPr>
          </a:p>
        </p:txBody>
      </p:sp>
      <p:sp>
        <p:nvSpPr>
          <p:cNvPr id="6" name="สี่เหลี่ยมผืนผ้า 5"/>
          <p:cNvSpPr/>
          <p:nvPr/>
        </p:nvSpPr>
        <p:spPr>
          <a:xfrm>
            <a:off x="683568" y="5085184"/>
            <a:ext cx="7940750" cy="1077218"/>
          </a:xfrm>
          <a:prstGeom prst="rect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th-TH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j-cs"/>
              </a:rPr>
              <a:t>2</a:t>
            </a:r>
            <a:r>
              <a:rPr lang="th-TH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j-cs"/>
              </a:rPr>
              <a:t>) วัตถุประสงค์ของการเข้าพบ ได้แก่ ให้ได้รับความเอา</a:t>
            </a:r>
            <a:r>
              <a:rPr lang="th-TH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j-cs"/>
              </a:rPr>
              <a:t>ใจใส่จาก</a:t>
            </a:r>
          </a:p>
          <a:p>
            <a:r>
              <a:rPr lang="th-TH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j-cs"/>
              </a:rPr>
              <a:t> </a:t>
            </a:r>
            <a:r>
              <a:rPr lang="th-TH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j-cs"/>
              </a:rPr>
              <a:t>     </a:t>
            </a:r>
            <a:r>
              <a:rPr lang="th-TH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j-cs"/>
              </a:rPr>
              <a:t>ผู้</a:t>
            </a:r>
            <a:r>
              <a:rPr lang="th-TH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j-cs"/>
              </a:rPr>
              <a:t>มุ่งหวัง กระตุ้นความสนใจของผู้มุ่งหวัง</a:t>
            </a:r>
            <a:endParaRPr lang="th-TH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3" grpId="0" animBg="1"/>
      <p:bldP spid="4" grpId="0" animBg="1"/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สี่เหลี่ยมผืนผ้า 1"/>
          <p:cNvSpPr/>
          <p:nvPr/>
        </p:nvSpPr>
        <p:spPr>
          <a:xfrm>
            <a:off x="257275" y="764704"/>
            <a:ext cx="8496944" cy="1323439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th-TH" sz="4000" dirty="0" smtClean="0"/>
              <a:t>3) </a:t>
            </a:r>
            <a:r>
              <a:rPr lang="th-TH" sz="4000" dirty="0" smtClean="0"/>
              <a:t>วิธีการเข้าพบ ได้แก่ ติดต่อโดยตรง ทางจดหมาย </a:t>
            </a:r>
            <a:endParaRPr lang="th-TH" sz="4000" dirty="0" smtClean="0"/>
          </a:p>
          <a:p>
            <a:r>
              <a:rPr lang="th-TH" sz="4000" dirty="0"/>
              <a:t> </a:t>
            </a:r>
            <a:r>
              <a:rPr lang="th-TH" sz="4000" dirty="0" smtClean="0"/>
              <a:t>   </a:t>
            </a:r>
            <a:r>
              <a:rPr lang="th-TH" sz="4000" dirty="0" smtClean="0"/>
              <a:t>ทางโทรศัพท์ </a:t>
            </a:r>
            <a:endParaRPr lang="th-TH" sz="4000" dirty="0"/>
          </a:p>
        </p:txBody>
      </p:sp>
      <p:sp>
        <p:nvSpPr>
          <p:cNvPr id="4" name="สี่เหลี่ยมผืนผ้า 3"/>
          <p:cNvSpPr/>
          <p:nvPr/>
        </p:nvSpPr>
        <p:spPr>
          <a:xfrm>
            <a:off x="257275" y="2362527"/>
            <a:ext cx="8496944" cy="1323439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th-TH" sz="4000" dirty="0" smtClean="0"/>
              <a:t>4) </a:t>
            </a:r>
            <a:r>
              <a:rPr lang="th-TH" sz="4000" dirty="0" smtClean="0"/>
              <a:t>เทคนิคการเข้าพบมีหลายวิธี ได้แก่ ด้วยการแนะนำ ด้วย </a:t>
            </a:r>
          </a:p>
          <a:p>
            <a:r>
              <a:rPr lang="th-TH" sz="4000" dirty="0" smtClean="0"/>
              <a:t>   สินค้าและบริการ การอ้างอิง ประโยชน์ของผู้</a:t>
            </a:r>
            <a:r>
              <a:rPr lang="th-TH" sz="4000" dirty="0" smtClean="0"/>
              <a:t>มุ่งหวัง</a:t>
            </a:r>
            <a:endParaRPr lang="th-TH" sz="4000" dirty="0"/>
          </a:p>
        </p:txBody>
      </p:sp>
      <p:sp>
        <p:nvSpPr>
          <p:cNvPr id="5" name="สี่เหลี่ยมผืนผ้า 4"/>
          <p:cNvSpPr/>
          <p:nvPr/>
        </p:nvSpPr>
        <p:spPr>
          <a:xfrm>
            <a:off x="251520" y="4005064"/>
            <a:ext cx="8496944" cy="1323439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th-TH" sz="4000" dirty="0" smtClean="0"/>
              <a:t>5) </a:t>
            </a:r>
            <a:r>
              <a:rPr lang="th-TH" sz="4000" dirty="0" smtClean="0"/>
              <a:t>การเปิดการขาย โดยใช้หลัก </a:t>
            </a:r>
            <a:r>
              <a:rPr lang="th-TH" sz="4000" dirty="0" smtClean="0">
                <a:latin typeface="AngsanaUPC" pitchFamily="18" charset="-34"/>
                <a:cs typeface="AngsanaUPC" pitchFamily="18" charset="-34"/>
              </a:rPr>
              <a:t>“</a:t>
            </a:r>
            <a:r>
              <a:rPr lang="en-US" sz="4000" dirty="0" smtClean="0">
                <a:latin typeface="AngsanaUPC" pitchFamily="18" charset="-34"/>
                <a:cs typeface="AngsanaUPC" pitchFamily="18" charset="-34"/>
              </a:rPr>
              <a:t>SERVICE</a:t>
            </a:r>
            <a:r>
              <a:rPr lang="th-TH" sz="4000" dirty="0" smtClean="0">
                <a:latin typeface="AngsanaUPC" pitchFamily="18" charset="-34"/>
                <a:cs typeface="AngsanaUPC" pitchFamily="18" charset="-34"/>
              </a:rPr>
              <a:t>” </a:t>
            </a:r>
            <a:r>
              <a:rPr lang="th-TH" sz="4000" dirty="0" smtClean="0"/>
              <a:t>หมายถึง </a:t>
            </a:r>
            <a:endParaRPr lang="th-TH" sz="4000" dirty="0" smtClean="0"/>
          </a:p>
          <a:p>
            <a:r>
              <a:rPr lang="th-TH" sz="4000" dirty="0" smtClean="0"/>
              <a:t>    การบริการแสดงออกทางจิตใจของพนักงานขาย </a:t>
            </a:r>
            <a:endParaRPr lang="th-TH" sz="4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4" grpId="0" animBg="1"/>
      <p:bldP spid="4" grpId="1" animBg="1"/>
      <p:bldP spid="5" grpId="0" animBg="1"/>
      <p:bldP spid="5" grpId="1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สี่เหลี่ยมผืนผ้า 2"/>
          <p:cNvSpPr/>
          <p:nvPr/>
        </p:nvSpPr>
        <p:spPr>
          <a:xfrm>
            <a:off x="517129" y="1916832"/>
            <a:ext cx="8194798" cy="1323439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th-TH" sz="4000" dirty="0" smtClean="0"/>
              <a:t>(1) การ</a:t>
            </a:r>
            <a:r>
              <a:rPr lang="th-TH" sz="4000" dirty="0" smtClean="0"/>
              <a:t>เสนอขาย หมายถึง การที่พนักงานขายเข้า</a:t>
            </a:r>
            <a:r>
              <a:rPr lang="th-TH" sz="4000" dirty="0" smtClean="0"/>
              <a:t>พบ</a:t>
            </a:r>
          </a:p>
          <a:p>
            <a:r>
              <a:rPr lang="th-TH" sz="4000" dirty="0" smtClean="0"/>
              <a:t>     ผู้มุ่งหวัง</a:t>
            </a:r>
            <a:r>
              <a:rPr lang="th-TH" sz="4000" dirty="0" smtClean="0"/>
              <a:t>เพื่อเสนอขายสินค้าหรือบริการ</a:t>
            </a:r>
            <a:endParaRPr lang="th-TH" sz="4000" dirty="0"/>
          </a:p>
        </p:txBody>
      </p:sp>
      <p:sp>
        <p:nvSpPr>
          <p:cNvPr id="4" name="สี่เหลี่ยมผืนผ้า 3"/>
          <p:cNvSpPr/>
          <p:nvPr/>
        </p:nvSpPr>
        <p:spPr>
          <a:xfrm>
            <a:off x="503015" y="3429000"/>
            <a:ext cx="8208912" cy="1323439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th-TH" sz="4000" dirty="0" smtClean="0"/>
              <a:t>(2) วัตถุประสงค์ของการเสนอขายคือทำให้ผู้มุ่งหวังรับรู้ </a:t>
            </a:r>
          </a:p>
          <a:p>
            <a:r>
              <a:rPr lang="th-TH" sz="4000" dirty="0" smtClean="0"/>
              <a:t>     </a:t>
            </a:r>
            <a:r>
              <a:rPr lang="th-TH" sz="4000" dirty="0" smtClean="0"/>
              <a:t>ปัญหา</a:t>
            </a:r>
            <a:endParaRPr lang="th-TH" sz="4000" dirty="0"/>
          </a:p>
        </p:txBody>
      </p:sp>
      <p:sp>
        <p:nvSpPr>
          <p:cNvPr id="5" name="สี่เหลี่ยมผืนผ้า 4"/>
          <p:cNvSpPr/>
          <p:nvPr/>
        </p:nvSpPr>
        <p:spPr>
          <a:xfrm>
            <a:off x="502643" y="4941168"/>
            <a:ext cx="8208912" cy="1323439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th-TH" sz="4000" dirty="0" smtClean="0"/>
              <a:t>(3) </a:t>
            </a:r>
            <a:r>
              <a:rPr lang="th-TH" sz="4000" dirty="0" smtClean="0"/>
              <a:t>การเสนอ</a:t>
            </a:r>
            <a:r>
              <a:rPr lang="th-TH" sz="4000" dirty="0" smtClean="0"/>
              <a:t>ขาย ประกอบด้วย </a:t>
            </a:r>
            <a:r>
              <a:rPr lang="th-TH" sz="4000" dirty="0" smtClean="0"/>
              <a:t>การนำเสนอตนเอง </a:t>
            </a:r>
            <a:endParaRPr lang="th-TH" sz="4000" dirty="0" smtClean="0"/>
          </a:p>
          <a:p>
            <a:r>
              <a:rPr lang="th-TH" sz="4000" dirty="0"/>
              <a:t> </a:t>
            </a:r>
            <a:r>
              <a:rPr lang="th-TH" sz="4000" dirty="0" smtClean="0"/>
              <a:t>    </a:t>
            </a:r>
            <a:r>
              <a:rPr lang="th-TH" sz="4000" dirty="0" smtClean="0"/>
              <a:t>การ</a:t>
            </a:r>
            <a:r>
              <a:rPr lang="th-TH" sz="4000" dirty="0" smtClean="0"/>
              <a:t>ถามคำถาม จงเป็นผู้ฟังที่</a:t>
            </a:r>
            <a:r>
              <a:rPr lang="th-TH" sz="4000" dirty="0" smtClean="0"/>
              <a:t>ดี</a:t>
            </a:r>
            <a:endParaRPr lang="th-TH" sz="4000" dirty="0"/>
          </a:p>
        </p:txBody>
      </p:sp>
      <p:sp>
        <p:nvSpPr>
          <p:cNvPr id="6" name="สี่เหลี่ยมผืนผ้า 5"/>
          <p:cNvSpPr/>
          <p:nvPr/>
        </p:nvSpPr>
        <p:spPr>
          <a:xfrm>
            <a:off x="378793" y="404664"/>
            <a:ext cx="8496944" cy="1323439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th-TH" sz="4000" b="1" dirty="0" smtClean="0"/>
              <a:t>2. การเสนอขายและการสาธิต </a:t>
            </a:r>
            <a:r>
              <a:rPr lang="th-TH" sz="4000" dirty="0" smtClean="0"/>
              <a:t>พนักงานขายต้องสร้างความประทับใจให้เกิดขึ้นในใจของผู้</a:t>
            </a:r>
            <a:r>
              <a:rPr lang="th-TH" sz="4000" dirty="0" smtClean="0"/>
              <a:t>มุ่งหวัง</a:t>
            </a:r>
            <a:endParaRPr lang="th-TH" sz="4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สี่เหลี่ยมผืนผ้า 2"/>
          <p:cNvSpPr/>
          <p:nvPr/>
        </p:nvSpPr>
        <p:spPr>
          <a:xfrm>
            <a:off x="666825" y="387748"/>
            <a:ext cx="8105624" cy="1077218"/>
          </a:xfrm>
          <a:prstGeom prst="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th-TH" sz="3200" dirty="0" smtClean="0"/>
              <a:t>(4)</a:t>
            </a:r>
            <a:r>
              <a:rPr lang="th-TH" sz="3200" dirty="0" smtClean="0"/>
              <a:t> </a:t>
            </a:r>
            <a:r>
              <a:rPr lang="th-TH" sz="3200" dirty="0" smtClean="0"/>
              <a:t>การสาธิต หมายถึง การแสดงให้ชม แสดงวิธีการใช้สินค้าหรือบริการบ่งบอกประโยชน์ของสินค้า</a:t>
            </a:r>
            <a:endParaRPr lang="th-TH" sz="3200" dirty="0"/>
          </a:p>
        </p:txBody>
      </p:sp>
      <p:sp>
        <p:nvSpPr>
          <p:cNvPr id="4" name="สี่เหลี่ยมผืนผ้า 3"/>
          <p:cNvSpPr/>
          <p:nvPr/>
        </p:nvSpPr>
        <p:spPr>
          <a:xfrm>
            <a:off x="641151" y="1700808"/>
            <a:ext cx="8105625" cy="1077218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th-TH" sz="3200" dirty="0" smtClean="0"/>
              <a:t>(5) วัตถุประสงค์   ได้แก่ เพื่อให้</a:t>
            </a:r>
            <a:r>
              <a:rPr lang="th-TH" sz="3200" dirty="0" smtClean="0"/>
              <a:t>ความรู้ผู้มุ่งหวัง สร้างสิ่งเร้า   </a:t>
            </a:r>
          </a:p>
          <a:p>
            <a:r>
              <a:rPr lang="th-TH" sz="3200" dirty="0"/>
              <a:t> </a:t>
            </a:r>
            <a:r>
              <a:rPr lang="th-TH" sz="3200" dirty="0" smtClean="0"/>
              <a:t>   </a:t>
            </a:r>
            <a:r>
              <a:rPr lang="th-TH" sz="3200" dirty="0" smtClean="0"/>
              <a:t>สร้าง</a:t>
            </a:r>
            <a:r>
              <a:rPr lang="th-TH" sz="3200" dirty="0" smtClean="0"/>
              <a:t>ความมั่นใจ ให้ผู้มุ่งหวังมีข้อโต้แย้งอย่างมีเหตุผล </a:t>
            </a:r>
            <a:endParaRPr lang="th-TH" sz="3200" dirty="0"/>
          </a:p>
        </p:txBody>
      </p:sp>
      <p:sp>
        <p:nvSpPr>
          <p:cNvPr id="5" name="สี่เหลี่ยมผืนผ้า 4"/>
          <p:cNvSpPr/>
          <p:nvPr/>
        </p:nvSpPr>
        <p:spPr>
          <a:xfrm>
            <a:off x="612551" y="3068960"/>
            <a:ext cx="8105625" cy="584775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th-TH" sz="3200" dirty="0" smtClean="0"/>
              <a:t>(6) </a:t>
            </a:r>
            <a:r>
              <a:rPr lang="th-TH" sz="3200" dirty="0" smtClean="0"/>
              <a:t>ข้อควรปฏิบัติในการสาธิต การเตรียมความพร้อม</a:t>
            </a:r>
            <a:endParaRPr lang="th-TH" sz="3200" dirty="0"/>
          </a:p>
        </p:txBody>
      </p:sp>
      <p:sp>
        <p:nvSpPr>
          <p:cNvPr id="6" name="สี่เหลี่ยมผืนผ้า 5"/>
          <p:cNvSpPr/>
          <p:nvPr/>
        </p:nvSpPr>
        <p:spPr>
          <a:xfrm>
            <a:off x="612551" y="3933056"/>
            <a:ext cx="8105625" cy="156966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thaiDist"/>
            <a:r>
              <a:rPr lang="th-TH" sz="3200" dirty="0" smtClean="0"/>
              <a:t>(7) องค์ประกอบ</a:t>
            </a:r>
            <a:r>
              <a:rPr lang="th-TH" sz="3200" dirty="0" smtClean="0"/>
              <a:t>ในการสาธิต ได้แก่ สร้างความชัดเจนและเข้าใจง่าย สร้างความสมบูรณ์ สร้างความเชื่อมั่น การขจัดคู่แข่งขัน </a:t>
            </a:r>
            <a:r>
              <a:rPr lang="th-TH" sz="3200" dirty="0" smtClean="0"/>
              <a:t>และ                        สร้างบรรยากาศที่ดีในการเสนอขาย</a:t>
            </a:r>
            <a:endParaRPr lang="th-TH" sz="3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สี่เหลี่ยมผืนผ้า 3"/>
          <p:cNvSpPr/>
          <p:nvPr/>
        </p:nvSpPr>
        <p:spPr>
          <a:xfrm>
            <a:off x="755576" y="2708920"/>
            <a:ext cx="786785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th-TH" sz="5400" b="1" dirty="0">
                <a:ln w="50800"/>
                <a:gradFill flip="none" rotWithShape="1">
                  <a:gsLst>
                    <a:gs pos="0">
                      <a:srgbClr val="CC66FF">
                        <a:tint val="66000"/>
                        <a:satMod val="160000"/>
                      </a:srgbClr>
                    </a:gs>
                    <a:gs pos="50000">
                      <a:srgbClr val="CC66FF">
                        <a:tint val="44500"/>
                        <a:satMod val="160000"/>
                      </a:srgbClr>
                    </a:gs>
                    <a:gs pos="100000">
                      <a:srgbClr val="CC66FF">
                        <a:tint val="23500"/>
                        <a:satMod val="160000"/>
                      </a:srgb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</a:rPr>
              <a:t>การตอบข้อโต้แย้งและการปิดการขาย</a:t>
            </a:r>
          </a:p>
        </p:txBody>
      </p:sp>
      <p:sp>
        <p:nvSpPr>
          <p:cNvPr id="6" name="สี่เหลี่ยมผืนผ้า 5"/>
          <p:cNvSpPr/>
          <p:nvPr/>
        </p:nvSpPr>
        <p:spPr>
          <a:xfrm>
            <a:off x="3779912" y="1628800"/>
            <a:ext cx="230864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 prst="slope"/>
              <a:contourClr>
                <a:schemeClr val="bg2"/>
              </a:contourClr>
            </a:sp3d>
          </a:bodyPr>
          <a:lstStyle/>
          <a:p>
            <a:pPr algn="ctr"/>
            <a:r>
              <a:rPr lang="th-TH" sz="5400" b="1" cap="none" spc="0" dirty="0" smtClean="0">
                <a:ln w="50800"/>
                <a:gradFill flip="none" rotWithShape="1">
                  <a:gsLst>
                    <a:gs pos="0">
                      <a:srgbClr val="CC66FF">
                        <a:tint val="66000"/>
                        <a:satMod val="160000"/>
                      </a:srgbClr>
                    </a:gs>
                    <a:gs pos="50000">
                      <a:srgbClr val="CC66FF">
                        <a:tint val="44500"/>
                        <a:satMod val="160000"/>
                      </a:srgbClr>
                    </a:gs>
                    <a:gs pos="100000">
                      <a:srgbClr val="CC66FF">
                        <a:tint val="23500"/>
                        <a:satMod val="160000"/>
                      </a:srgbClr>
                    </a:gs>
                  </a:gsLst>
                  <a:path path="circle">
                    <a:fillToRect r="100000" b="100000"/>
                  </a:path>
                  <a:tileRect l="-100000" t="-100000"/>
                </a:gradFill>
                <a:effectLst/>
              </a:rPr>
              <a:t>หน่วยที่  4</a:t>
            </a:r>
            <a:endParaRPr lang="th-TH" sz="5400" b="1" cap="none" spc="0" dirty="0">
              <a:ln w="50800"/>
              <a:gradFill flip="none" rotWithShape="1">
                <a:gsLst>
                  <a:gs pos="0">
                    <a:srgbClr val="CC66FF">
                      <a:tint val="66000"/>
                      <a:satMod val="160000"/>
                    </a:srgbClr>
                  </a:gs>
                  <a:gs pos="50000">
                    <a:srgbClr val="CC66FF">
                      <a:tint val="44500"/>
                      <a:satMod val="160000"/>
                    </a:srgbClr>
                  </a:gs>
                  <a:gs pos="100000">
                    <a:srgbClr val="CC66FF">
                      <a:tint val="23500"/>
                      <a:satMod val="160000"/>
                    </a:srgbClr>
                  </a:gs>
                </a:gsLst>
                <a:path path="circle">
                  <a:fillToRect r="100000" b="100000"/>
                </a:path>
                <a:tileRect l="-100000" t="-100000"/>
              </a:gra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218501169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สี่เหลี่ยมผืนผ้า 1"/>
          <p:cNvSpPr/>
          <p:nvPr/>
        </p:nvSpPr>
        <p:spPr>
          <a:xfrm>
            <a:off x="755576" y="116632"/>
            <a:ext cx="5307863" cy="64633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th-TH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การตอบข้อโต้แย้งและการปิดการขาย</a:t>
            </a:r>
            <a:endParaRPr lang="th-TH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สี่เหลี่ยมผืนผ้า 2"/>
          <p:cNvSpPr/>
          <p:nvPr/>
        </p:nvSpPr>
        <p:spPr>
          <a:xfrm>
            <a:off x="754038" y="908720"/>
            <a:ext cx="5688632" cy="58477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th-TH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การ</a:t>
            </a:r>
            <a:r>
              <a:rPr lang="th-TH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ตอบข้อโต้แย้ง ประกอบด้วย </a:t>
            </a:r>
            <a:endParaRPr lang="th-TH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สี่เหลี่ยมผืนผ้า 3"/>
          <p:cNvSpPr/>
          <p:nvPr/>
        </p:nvSpPr>
        <p:spPr>
          <a:xfrm>
            <a:off x="755576" y="1628800"/>
            <a:ext cx="7416824" cy="58477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th-TH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1) ความรู้พื้นฐานเกี่ยวกับการ</a:t>
            </a:r>
            <a:r>
              <a:rPr lang="th-TH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ตอบข้อ</a:t>
            </a:r>
            <a:r>
              <a:rPr lang="th-TH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โต้แย้ง</a:t>
            </a:r>
            <a:endParaRPr lang="th-TH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สี่เหลี่ยมผืนผ้า 4"/>
          <p:cNvSpPr/>
          <p:nvPr/>
        </p:nvSpPr>
        <p:spPr>
          <a:xfrm>
            <a:off x="323528" y="2355414"/>
            <a:ext cx="8640960" cy="4093428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marL="571500" indent="-571500">
              <a:buFont typeface="Wingdings" pitchFamily="2" charset="2"/>
              <a:buChar char="v"/>
            </a:pPr>
            <a:r>
              <a:rPr lang="th-TH" sz="3600" dirty="0" smtClean="0">
                <a:latin typeface="AngsanaUPC" pitchFamily="18" charset="-34"/>
                <a:cs typeface="+mj-cs"/>
              </a:rPr>
              <a:t> </a:t>
            </a:r>
            <a:r>
              <a:rPr lang="th-TH" sz="3200" dirty="0" smtClean="0">
                <a:latin typeface="AngsanaUPC" pitchFamily="18" charset="-34"/>
                <a:cs typeface="+mj-cs"/>
              </a:rPr>
              <a:t>ความหมายข้อ</a:t>
            </a:r>
            <a:r>
              <a:rPr lang="th-TH" sz="3200" dirty="0" smtClean="0">
                <a:latin typeface="AngsanaUPC" pitchFamily="18" charset="-34"/>
                <a:cs typeface="+mj-cs"/>
              </a:rPr>
              <a:t>โต้แย้ง คือ สิ่ง</a:t>
            </a:r>
            <a:r>
              <a:rPr lang="th-TH" sz="3200" dirty="0" smtClean="0">
                <a:latin typeface="AngsanaUPC" pitchFamily="18" charset="-34"/>
                <a:cs typeface="+mj-cs"/>
              </a:rPr>
              <a:t>ที่ผู้มุ่งหวังไม่เห็นด้วย</a:t>
            </a:r>
            <a:r>
              <a:rPr lang="th-TH" sz="3200" dirty="0" smtClean="0">
                <a:latin typeface="AngsanaUPC" pitchFamily="18" charset="-34"/>
                <a:cs typeface="+mj-cs"/>
              </a:rPr>
              <a:t>กับ</a:t>
            </a:r>
          </a:p>
          <a:p>
            <a:r>
              <a:rPr lang="th-TH" sz="3200" dirty="0">
                <a:latin typeface="AngsanaUPC" pitchFamily="18" charset="-34"/>
                <a:cs typeface="+mj-cs"/>
              </a:rPr>
              <a:t> </a:t>
            </a:r>
            <a:r>
              <a:rPr lang="th-TH" sz="3200" dirty="0" smtClean="0">
                <a:latin typeface="AngsanaUPC" pitchFamily="18" charset="-34"/>
                <a:cs typeface="+mj-cs"/>
              </a:rPr>
              <a:t>       </a:t>
            </a:r>
            <a:r>
              <a:rPr lang="th-TH" sz="3200" dirty="0" smtClean="0">
                <a:latin typeface="AngsanaUPC" pitchFamily="18" charset="-34"/>
                <a:cs typeface="+mj-cs"/>
              </a:rPr>
              <a:t>พนักงาน</a:t>
            </a:r>
            <a:r>
              <a:rPr lang="th-TH" sz="3200" dirty="0" smtClean="0">
                <a:latin typeface="AngsanaUPC" pitchFamily="18" charset="-34"/>
                <a:cs typeface="+mj-cs"/>
              </a:rPr>
              <a:t>ขาย</a:t>
            </a:r>
          </a:p>
          <a:p>
            <a:pPr marL="571500" indent="-571500">
              <a:buFont typeface="Wingdings" pitchFamily="2" charset="2"/>
              <a:buChar char="v"/>
            </a:pPr>
            <a:r>
              <a:rPr lang="th-TH" sz="3200" dirty="0" smtClean="0">
                <a:cs typeface="+mj-cs"/>
              </a:rPr>
              <a:t>ความสำคัญของข้อ</a:t>
            </a:r>
            <a:r>
              <a:rPr lang="th-TH" sz="3200" dirty="0" smtClean="0">
                <a:cs typeface="+mj-cs"/>
              </a:rPr>
              <a:t>โต้แย้ง คือ สัญญาณ</a:t>
            </a:r>
            <a:r>
              <a:rPr lang="th-TH" sz="3200" dirty="0" smtClean="0">
                <a:cs typeface="+mj-cs"/>
              </a:rPr>
              <a:t>ของการซื้อของผู้มุ่งหวัง แสดง</a:t>
            </a:r>
            <a:r>
              <a:rPr lang="th-TH" sz="3200" dirty="0" smtClean="0">
                <a:cs typeface="+mj-cs"/>
              </a:rPr>
              <a:t>ว่า</a:t>
            </a:r>
          </a:p>
          <a:p>
            <a:r>
              <a:rPr lang="th-TH" sz="3200" dirty="0" smtClean="0">
                <a:cs typeface="+mj-cs"/>
              </a:rPr>
              <a:t>         ผู้</a:t>
            </a:r>
            <a:r>
              <a:rPr lang="th-TH" sz="3200" dirty="0" smtClean="0">
                <a:cs typeface="+mj-cs"/>
              </a:rPr>
              <a:t>มุ่งหวังสนใจสินค้าที่เสนอขาย </a:t>
            </a:r>
          </a:p>
          <a:p>
            <a:pPr marL="571500" indent="-571500">
              <a:buFont typeface="Wingdings" pitchFamily="2" charset="2"/>
              <a:buChar char="v"/>
            </a:pPr>
            <a:r>
              <a:rPr lang="th-TH" sz="3200" dirty="0" smtClean="0">
                <a:cs typeface="+mj-cs"/>
              </a:rPr>
              <a:t>ความหมายของการจัดการข้อ</a:t>
            </a:r>
            <a:r>
              <a:rPr lang="th-TH" sz="3200" dirty="0" smtClean="0">
                <a:cs typeface="+mj-cs"/>
              </a:rPr>
              <a:t>โต้แย้ง คือ จัดการ</a:t>
            </a:r>
            <a:r>
              <a:rPr lang="th-TH" sz="3200" dirty="0" smtClean="0">
                <a:cs typeface="+mj-cs"/>
              </a:rPr>
              <a:t>กับสิ่งที่ผู้มุ่งหวัง</a:t>
            </a:r>
          </a:p>
          <a:p>
            <a:r>
              <a:rPr lang="th-TH" sz="3200" dirty="0">
                <a:cs typeface="+mj-cs"/>
              </a:rPr>
              <a:t> </a:t>
            </a:r>
            <a:r>
              <a:rPr lang="th-TH" sz="3200" dirty="0" smtClean="0">
                <a:cs typeface="+mj-cs"/>
              </a:rPr>
              <a:t>      ไม่เห็นด้วยให้คล้อยตามและเห็นด้วย </a:t>
            </a:r>
          </a:p>
          <a:p>
            <a:pPr marL="571500" indent="-571500">
              <a:buFont typeface="Wingdings" pitchFamily="2" charset="2"/>
              <a:buChar char="v"/>
            </a:pPr>
            <a:r>
              <a:rPr lang="th-TH" sz="3200" dirty="0" smtClean="0">
                <a:cs typeface="+mj-cs"/>
              </a:rPr>
              <a:t>สาเหตุของข้อโต้แย้งเรื่องของราคา ไม่มีความต้องการ </a:t>
            </a:r>
            <a:br>
              <a:rPr lang="th-TH" sz="3200" dirty="0" smtClean="0">
                <a:cs typeface="+mj-cs"/>
              </a:rPr>
            </a:br>
            <a:r>
              <a:rPr lang="th-TH" sz="3200" dirty="0" smtClean="0">
                <a:cs typeface="+mj-cs"/>
              </a:rPr>
              <a:t>ตัวผลิตภัณฑ์ </a:t>
            </a:r>
            <a:endParaRPr lang="th-TH" sz="3200" dirty="0"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สี่เหลี่ยมผืนผ้า 1"/>
          <p:cNvSpPr/>
          <p:nvPr/>
        </p:nvSpPr>
        <p:spPr>
          <a:xfrm>
            <a:off x="503548" y="188640"/>
            <a:ext cx="8136904" cy="1077218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th-TH" sz="3200" dirty="0" smtClean="0">
                <a:cs typeface="+mj-cs"/>
              </a:rPr>
              <a:t>2) กลยุทธ์การตอบข้อโต้แย้ง </a:t>
            </a:r>
            <a:r>
              <a:rPr lang="th-TH" sz="3200" dirty="0" smtClean="0">
                <a:cs typeface="+mj-cs"/>
              </a:rPr>
              <a:t>กล่าวถึง เรื่อง</a:t>
            </a:r>
            <a:r>
              <a:rPr lang="th-TH" sz="3200" dirty="0" smtClean="0">
                <a:cs typeface="+mj-cs"/>
              </a:rPr>
              <a:t>การพยายาม </a:t>
            </a:r>
          </a:p>
          <a:p>
            <a:r>
              <a:rPr lang="th-TH" sz="3200" dirty="0" smtClean="0">
                <a:cs typeface="+mj-cs"/>
              </a:rPr>
              <a:t>    หลีกเลี่ยงการไม่เห็นด้วยกับข้อโต้แย้งของผู้มุ่งหวัง </a:t>
            </a:r>
            <a:endParaRPr lang="th-TH" sz="3200" dirty="0">
              <a:cs typeface="+mj-cs"/>
            </a:endParaRPr>
          </a:p>
        </p:txBody>
      </p:sp>
      <p:sp>
        <p:nvSpPr>
          <p:cNvPr id="25601" name="Rectangle 1"/>
          <p:cNvSpPr>
            <a:spLocks noChangeArrowheads="1"/>
          </p:cNvSpPr>
          <p:nvPr/>
        </p:nvSpPr>
        <p:spPr bwMode="auto">
          <a:xfrm>
            <a:off x="483221" y="1412776"/>
            <a:ext cx="8157231" cy="1077218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39750" algn="l"/>
              </a:tabLst>
            </a:pPr>
            <a:r>
              <a:rPr kumimoji="0" lang="th-TH" sz="3200" i="0" u="none" strike="noStrike" normalizeH="0" baseline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latin typeface="TH SarabunPSK" pitchFamily="34" charset="-34"/>
                <a:ea typeface="Calibri" pitchFamily="34" charset="0"/>
                <a:cs typeface="+mj-cs"/>
              </a:rPr>
              <a:t>3) เทคนิคการจัดการข้อโต้แย้ง ได้แก่ ปฏิเสธโดยตรง </a:t>
            </a:r>
          </a:p>
          <a:p>
            <a:pPr marL="0" marR="0" lvl="0" indent="4508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39750" algn="l"/>
              </a:tabLst>
            </a:pPr>
            <a:r>
              <a:rPr kumimoji="0" lang="th-TH" sz="3200" i="0" u="none" strike="noStrike" normalizeH="0" baseline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latin typeface="TH SarabunPSK" pitchFamily="34" charset="-34"/>
                <a:ea typeface="Calibri" pitchFamily="34" charset="0"/>
                <a:cs typeface="+mj-cs"/>
              </a:rPr>
              <a:t>ทางอ้อม ย้อนกลับ ชดเชย ใช้คำถาม ตอบคำถามแบบผ่านไป</a:t>
            </a:r>
            <a:endParaRPr kumimoji="0" lang="th-TH" sz="3200" i="0" u="none" strike="noStrike" normalizeH="0" baseline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latin typeface="Arial" pitchFamily="34" charset="0"/>
              <a:cs typeface="+mj-cs"/>
            </a:endParaRPr>
          </a:p>
        </p:txBody>
      </p:sp>
      <p:sp>
        <p:nvSpPr>
          <p:cNvPr id="4" name="สี่เหลี่ยมผืนผ้า 3"/>
          <p:cNvSpPr/>
          <p:nvPr/>
        </p:nvSpPr>
        <p:spPr>
          <a:xfrm>
            <a:off x="3635896" y="2564904"/>
            <a:ext cx="2068195" cy="646331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th-TH" sz="3600" dirty="0" smtClean="0"/>
              <a:t>การ</a:t>
            </a:r>
            <a:r>
              <a:rPr lang="th-TH" sz="3600" dirty="0" smtClean="0"/>
              <a:t>ปิดการขาย</a:t>
            </a:r>
            <a:endParaRPr lang="th-TH" sz="3600" dirty="0"/>
          </a:p>
        </p:txBody>
      </p:sp>
      <p:sp>
        <p:nvSpPr>
          <p:cNvPr id="5" name="สี่เหลี่ยมผืนผ้า 4"/>
          <p:cNvSpPr/>
          <p:nvPr/>
        </p:nvSpPr>
        <p:spPr>
          <a:xfrm>
            <a:off x="827584" y="3272790"/>
            <a:ext cx="7704856" cy="584775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th-TH" sz="3200" dirty="0" smtClean="0"/>
              <a:t>1) ความหมายและความสำคัญของการปิดการขาย </a:t>
            </a:r>
            <a:endParaRPr lang="th-TH" sz="3200" dirty="0"/>
          </a:p>
        </p:txBody>
      </p:sp>
      <p:sp>
        <p:nvSpPr>
          <p:cNvPr id="6" name="สี่เหลี่ยมผืนผ้า 5"/>
          <p:cNvSpPr/>
          <p:nvPr/>
        </p:nvSpPr>
        <p:spPr>
          <a:xfrm>
            <a:off x="325539" y="5085184"/>
            <a:ext cx="8676009" cy="1077218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th-TH" sz="3200" dirty="0" smtClean="0"/>
              <a:t>(2) ความสำคัญของการปิดการขายถือว่าเป็นการทดสอบ</a:t>
            </a:r>
            <a:r>
              <a:rPr lang="th-TH" sz="3200" dirty="0" smtClean="0"/>
              <a:t>ความสามารถ</a:t>
            </a:r>
          </a:p>
          <a:p>
            <a:r>
              <a:rPr lang="th-TH" sz="3200" dirty="0" smtClean="0"/>
              <a:t>ของ</a:t>
            </a:r>
            <a:r>
              <a:rPr lang="th-TH" sz="3200" dirty="0" smtClean="0"/>
              <a:t>พนักงานขาย</a:t>
            </a:r>
            <a:endParaRPr lang="th-TH" sz="3200" dirty="0"/>
          </a:p>
        </p:txBody>
      </p:sp>
      <p:sp>
        <p:nvSpPr>
          <p:cNvPr id="7" name="สี่เหลี่ยมผืนผ้า 6"/>
          <p:cNvSpPr/>
          <p:nvPr/>
        </p:nvSpPr>
        <p:spPr>
          <a:xfrm>
            <a:off x="331988" y="3933056"/>
            <a:ext cx="8676009" cy="1077218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th-TH" sz="3200" dirty="0" smtClean="0"/>
              <a:t>(1) การปิดการขาย หมายถึง เทคนิคการกระตุ้นผู้มุ่งหวังให้ตัดสินใจซื้อสินค้าหรือบริการที่เสนอขาย </a:t>
            </a:r>
            <a:endParaRPr lang="th-TH" sz="3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256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256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5601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สี่เหลี่ยมผืนผ้า 1"/>
          <p:cNvSpPr/>
          <p:nvPr/>
        </p:nvSpPr>
        <p:spPr>
          <a:xfrm>
            <a:off x="611559" y="404664"/>
            <a:ext cx="4496871" cy="58477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en-US" sz="3200" dirty="0" smtClean="0">
                <a:latin typeface="Angsana New" pitchFamily="18" charset="-34"/>
                <a:cs typeface="Angsana New" pitchFamily="18" charset="-34"/>
              </a:rPr>
              <a:t>2</a:t>
            </a:r>
            <a:r>
              <a:rPr lang="th-TH" sz="3200" dirty="0" smtClean="0">
                <a:latin typeface="Angsana New" pitchFamily="18" charset="-34"/>
                <a:cs typeface="Angsana New" pitchFamily="18" charset="-34"/>
              </a:rPr>
              <a:t>)</a:t>
            </a:r>
            <a:r>
              <a:rPr lang="th-TH" sz="3200" dirty="0" smtClean="0"/>
              <a:t> สถานการณ์ที่สมควรปิดการขาย </a:t>
            </a:r>
            <a:endParaRPr lang="th-TH" sz="3200" dirty="0"/>
          </a:p>
        </p:txBody>
      </p:sp>
      <p:sp>
        <p:nvSpPr>
          <p:cNvPr id="3" name="สี่เหลี่ยมผืนผ้า 2"/>
          <p:cNvSpPr/>
          <p:nvPr/>
        </p:nvSpPr>
        <p:spPr>
          <a:xfrm>
            <a:off x="584598" y="1196752"/>
            <a:ext cx="5904656" cy="156966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marL="514350" indent="-514350">
              <a:buFont typeface="Wingdings" pitchFamily="2" charset="2"/>
              <a:buChar char="v"/>
            </a:pPr>
            <a:r>
              <a:rPr lang="th-TH" sz="3200" dirty="0" smtClean="0">
                <a:latin typeface="Angsana New" pitchFamily="18" charset="-34"/>
                <a:cs typeface="+mj-cs"/>
              </a:rPr>
              <a:t>เมื่อผู้มุ่งหวังเห็นด้วยในคุณค่าของสินค้า</a:t>
            </a:r>
          </a:p>
          <a:p>
            <a:pPr marL="514350" indent="-514350">
              <a:buFont typeface="Wingdings" pitchFamily="2" charset="2"/>
              <a:buChar char="v"/>
            </a:pPr>
            <a:r>
              <a:rPr lang="th-TH" sz="3200" dirty="0" smtClean="0">
                <a:cs typeface="+mj-cs"/>
              </a:rPr>
              <a:t>เห็นด้วยกับการตอบข้อโต้แย้ง </a:t>
            </a:r>
          </a:p>
          <a:p>
            <a:pPr marL="514350" indent="-514350">
              <a:buFont typeface="Wingdings" pitchFamily="2" charset="2"/>
              <a:buChar char="v"/>
            </a:pPr>
            <a:r>
              <a:rPr lang="th-TH" sz="3200" dirty="0" smtClean="0">
                <a:cs typeface="+mj-cs"/>
              </a:rPr>
              <a:t>เมื่อทั้งสองเงียบพนักงานขายไม่ควรกล่าวใด ๆ</a:t>
            </a:r>
            <a:endParaRPr lang="th-TH" sz="3200" dirty="0">
              <a:cs typeface="+mj-cs"/>
            </a:endParaRPr>
          </a:p>
        </p:txBody>
      </p:sp>
      <p:sp>
        <p:nvSpPr>
          <p:cNvPr id="4" name="สี่เหลี่ยมผืนผ้า 3"/>
          <p:cNvSpPr/>
          <p:nvPr/>
        </p:nvSpPr>
        <p:spPr>
          <a:xfrm>
            <a:off x="584598" y="2980300"/>
            <a:ext cx="3613490" cy="58477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th-TH" sz="3200" dirty="0" smtClean="0">
                <a:cs typeface="+mj-cs"/>
              </a:rPr>
              <a:t>3) เทคนิคการปิดการขาย ได้แก่ </a:t>
            </a:r>
            <a:endParaRPr lang="th-TH" sz="3200" dirty="0">
              <a:cs typeface="+mj-cs"/>
            </a:endParaRPr>
          </a:p>
        </p:txBody>
      </p:sp>
      <p:sp>
        <p:nvSpPr>
          <p:cNvPr id="31746" name="Rectangle 2"/>
          <p:cNvSpPr>
            <a:spLocks noChangeArrowheads="1"/>
          </p:cNvSpPr>
          <p:nvPr/>
        </p:nvSpPr>
        <p:spPr bwMode="auto">
          <a:xfrm>
            <a:off x="827584" y="3736776"/>
            <a:ext cx="7344816" cy="2554545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R="0" lvl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539750" algn="l"/>
              </a:tabLst>
            </a:pPr>
            <a:r>
              <a:rPr kumimoji="0" lang="th-TH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H SarabunPSK" pitchFamily="34" charset="-34"/>
                <a:ea typeface="Calibri" pitchFamily="34" charset="0"/>
                <a:cs typeface="+mj-cs"/>
              </a:rPr>
              <a:t>(1) ปิดการขายโดยตรง </a:t>
            </a:r>
            <a:r>
              <a:rPr kumimoji="0" lang="th-TH" sz="32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H SarabunPSK" pitchFamily="34" charset="-34"/>
                <a:ea typeface="Calibri" pitchFamily="34" charset="0"/>
                <a:cs typeface="+mj-cs"/>
              </a:rPr>
              <a:t>           (2) </a:t>
            </a:r>
            <a:r>
              <a:rPr kumimoji="0" lang="th-TH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H SarabunPSK" pitchFamily="34" charset="-34"/>
                <a:ea typeface="Calibri" pitchFamily="34" charset="0"/>
                <a:cs typeface="+mj-cs"/>
              </a:rPr>
              <a:t>การทึกทักว่าผู้มุ่งหวังตกลงซื้อ</a:t>
            </a:r>
          </a:p>
          <a:p>
            <a:pPr marR="0" lvl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539750" algn="l"/>
              </a:tabLst>
            </a:pPr>
            <a:r>
              <a:rPr kumimoji="0" lang="th-TH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H SarabunPSK" pitchFamily="34" charset="-34"/>
                <a:ea typeface="Calibri" pitchFamily="34" charset="0"/>
                <a:cs typeface="+mj-cs"/>
              </a:rPr>
              <a:t>(3) ประโยชน์ของสินค้า          (4) การทดลองปิดการขาย</a:t>
            </a:r>
          </a:p>
          <a:p>
            <a:pPr marR="0" lvl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539750" algn="l"/>
              </a:tabLst>
            </a:pPr>
            <a:r>
              <a:rPr kumimoji="0" lang="th-TH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H SarabunPSK" pitchFamily="34" charset="-34"/>
                <a:ea typeface="Calibri" pitchFamily="34" charset="0"/>
                <a:cs typeface="+mj-cs"/>
              </a:rPr>
              <a:t>(5) ให้ผู้มุ่งหวังเห็นด้วย           (6) ให้ผู้มุ่งหวังเห็นด้วยในจุด</a:t>
            </a:r>
            <a:r>
              <a:rPr kumimoji="0" lang="th-TH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H SarabunPSK" pitchFamily="34" charset="-34"/>
                <a:ea typeface="Calibri" pitchFamily="34" charset="0"/>
                <a:cs typeface="+mj-cs"/>
              </a:rPr>
              <a:t>เล็ก ๆ</a:t>
            </a:r>
            <a:endParaRPr kumimoji="0" lang="th-TH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H SarabunPSK" pitchFamily="34" charset="-34"/>
              <a:ea typeface="Calibri" pitchFamily="34" charset="0"/>
              <a:cs typeface="+mj-cs"/>
            </a:endParaRPr>
          </a:p>
          <a:p>
            <a:pPr marR="0" lvl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539750" algn="l"/>
              </a:tabLst>
            </a:pPr>
            <a:r>
              <a:rPr kumimoji="0" lang="th-TH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H SarabunPSK" pitchFamily="34" charset="-34"/>
                <a:ea typeface="Calibri" pitchFamily="34" charset="0"/>
                <a:cs typeface="+mj-cs"/>
              </a:rPr>
              <a:t>(7) โดยการใช้ข้อเสนอพิเศษ   (8) ให้ผู้มุ่งหวังซื้อไปทดลองก่อน</a:t>
            </a:r>
          </a:p>
          <a:p>
            <a:pPr marR="0" lvl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539750" algn="l"/>
              </a:tabLst>
            </a:pPr>
            <a:r>
              <a:rPr kumimoji="0" lang="th-TH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H SarabunPSK" pitchFamily="34" charset="-34"/>
                <a:ea typeface="Calibri" pitchFamily="34" charset="0"/>
                <a:cs typeface="+mj-cs"/>
              </a:rPr>
              <a:t>(9) โดยจำกัดทางเลือก            (10) การให้โอกาสสุดท้าย  </a:t>
            </a:r>
            <a:endParaRPr kumimoji="0" lang="th-TH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2000"/>
                                        <p:tgtEl>
                                          <p:spTgt spid="317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31746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611560" y="2780928"/>
            <a:ext cx="8064896" cy="1752600"/>
          </a:xfrm>
        </p:spPr>
        <p:txBody>
          <a:bodyPr>
            <a:normAutofit lnSpcReduction="10000"/>
          </a:bodyPr>
          <a:lstStyle/>
          <a:p>
            <a:r>
              <a:rPr lang="th-TH" sz="5400" b="1" dirty="0">
                <a:solidFill>
                  <a:srgbClr val="99FF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การติดตามผลและการ</a:t>
            </a:r>
            <a:r>
              <a:rPr lang="th-TH" sz="5400" b="1" dirty="0" smtClean="0">
                <a:solidFill>
                  <a:srgbClr val="99FF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บริการ</a:t>
            </a:r>
          </a:p>
          <a:p>
            <a:r>
              <a:rPr lang="th-TH" sz="5400" b="1" dirty="0" smtClean="0">
                <a:solidFill>
                  <a:srgbClr val="99FF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หลัง</a:t>
            </a:r>
            <a:r>
              <a:rPr lang="th-TH" sz="5400" b="1" dirty="0">
                <a:solidFill>
                  <a:srgbClr val="99FF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การขาย </a:t>
            </a:r>
            <a:endParaRPr lang="th-TH" sz="5400" b="1" dirty="0" smtClean="0">
              <a:solidFill>
                <a:srgbClr val="99FF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th-TH" dirty="0"/>
          </a:p>
        </p:txBody>
      </p:sp>
      <p:sp>
        <p:nvSpPr>
          <p:cNvPr id="6" name="สี่เหลี่ยมผืนผ้า 5"/>
          <p:cNvSpPr/>
          <p:nvPr/>
        </p:nvSpPr>
        <p:spPr>
          <a:xfrm>
            <a:off x="3419872" y="1556792"/>
            <a:ext cx="230864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 prst="artDeco"/>
              <a:contourClr>
                <a:schemeClr val="bg2"/>
              </a:contourClr>
            </a:sp3d>
          </a:bodyPr>
          <a:lstStyle/>
          <a:p>
            <a:pPr algn="ctr"/>
            <a:r>
              <a:rPr lang="th-TH" sz="5400" b="1" cap="none" spc="0" dirty="0" smtClean="0">
                <a:ln w="50800"/>
                <a:solidFill>
                  <a:srgbClr val="AFE20C"/>
                </a:solidFill>
                <a:effectLst/>
              </a:rPr>
              <a:t>หน่วยที่  5</a:t>
            </a:r>
            <a:endParaRPr lang="th-TH" sz="5400" b="1" cap="none" spc="0" dirty="0">
              <a:ln w="50800"/>
              <a:solidFill>
                <a:srgbClr val="AFE20C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423220840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สี่เหลี่ยมผืนผ้า 1"/>
          <p:cNvSpPr/>
          <p:nvPr/>
        </p:nvSpPr>
        <p:spPr>
          <a:xfrm>
            <a:off x="1351855" y="332656"/>
            <a:ext cx="6408713" cy="1200329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th-TH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j-cs"/>
              </a:rPr>
              <a:t>การติดตามผลและการ</a:t>
            </a:r>
            <a:r>
              <a:rPr lang="th-TH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j-cs"/>
              </a:rPr>
              <a:t>บริการหลัง</a:t>
            </a:r>
            <a:r>
              <a:rPr lang="th-TH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j-cs"/>
              </a:rPr>
              <a:t>การขาย </a:t>
            </a:r>
            <a:endParaRPr lang="th-TH" sz="36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j-cs"/>
            </a:endParaRPr>
          </a:p>
          <a:p>
            <a:pPr algn="ctr"/>
            <a:r>
              <a:rPr lang="th-TH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j-cs"/>
              </a:rPr>
              <a:t>เป็น</a:t>
            </a:r>
            <a:r>
              <a:rPr lang="th-TH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j-cs"/>
              </a:rPr>
              <a:t>กิจกรรมสุดท้ายของกระบวนการขาย</a:t>
            </a:r>
            <a:endParaRPr lang="th-TH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j-cs"/>
            </a:endParaRPr>
          </a:p>
        </p:txBody>
      </p:sp>
      <p:sp>
        <p:nvSpPr>
          <p:cNvPr id="3" name="สี่เหลี่ยมผืนผ้า 2"/>
          <p:cNvSpPr/>
          <p:nvPr/>
        </p:nvSpPr>
        <p:spPr>
          <a:xfrm>
            <a:off x="323528" y="1946086"/>
            <a:ext cx="8352928" cy="584775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th-TH" sz="3200" dirty="0" smtClean="0">
                <a:cs typeface="+mj-cs"/>
              </a:rPr>
              <a:t>1) การ</a:t>
            </a:r>
            <a:r>
              <a:rPr lang="th-TH" sz="3200" dirty="0" smtClean="0">
                <a:cs typeface="+mj-cs"/>
              </a:rPr>
              <a:t>ติดตามผลหลังการขาย </a:t>
            </a:r>
            <a:endParaRPr lang="th-TH" sz="3200" dirty="0">
              <a:cs typeface="+mj-cs"/>
            </a:endParaRPr>
          </a:p>
        </p:txBody>
      </p:sp>
      <p:sp>
        <p:nvSpPr>
          <p:cNvPr id="5" name="สี่เหลี่ยมผืนผ้า 4"/>
          <p:cNvSpPr/>
          <p:nvPr/>
        </p:nvSpPr>
        <p:spPr>
          <a:xfrm>
            <a:off x="323528" y="2708920"/>
            <a:ext cx="8352928" cy="58477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th-TH" sz="3200" dirty="0" smtClean="0">
                <a:cs typeface="+mj-cs"/>
              </a:rPr>
              <a:t>2) วัตถุประสงค์ของการติดตามผลหลังการ</a:t>
            </a:r>
            <a:r>
              <a:rPr lang="th-TH" sz="3200" dirty="0" smtClean="0">
                <a:cs typeface="+mj-cs"/>
              </a:rPr>
              <a:t>ขาย</a:t>
            </a:r>
            <a:endParaRPr lang="th-TH" sz="3200" dirty="0">
              <a:cs typeface="+mj-cs"/>
            </a:endParaRPr>
          </a:p>
        </p:txBody>
      </p:sp>
      <p:sp>
        <p:nvSpPr>
          <p:cNvPr id="6" name="สี่เหลี่ยมผืนผ้า 5"/>
          <p:cNvSpPr/>
          <p:nvPr/>
        </p:nvSpPr>
        <p:spPr>
          <a:xfrm>
            <a:off x="315912" y="3501008"/>
            <a:ext cx="8360543" cy="584775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th-TH" sz="3200" dirty="0" smtClean="0">
                <a:cs typeface="+mj-cs"/>
              </a:rPr>
              <a:t>3) ความสำคัญของการติดตามผลหลังการ</a:t>
            </a:r>
            <a:r>
              <a:rPr lang="th-TH" sz="3200" dirty="0" smtClean="0">
                <a:cs typeface="+mj-cs"/>
              </a:rPr>
              <a:t>ขาย</a:t>
            </a:r>
            <a:endParaRPr lang="th-TH" sz="3200" dirty="0"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th-TH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539552" y="1052736"/>
            <a:ext cx="8229600" cy="4525963"/>
          </a:xfrm>
          <a:gradFill>
            <a:gsLst>
              <a:gs pos="0">
                <a:srgbClr val="CC99FF"/>
              </a:gs>
              <a:gs pos="35000">
                <a:srgbClr val="CC99FF">
                  <a:alpha val="59000"/>
                  <a:lumMod val="65000"/>
                  <a:lumOff val="35000"/>
                </a:srgbClr>
              </a:gs>
              <a:gs pos="100000">
                <a:schemeClr val="dk1">
                  <a:tint val="15000"/>
                  <a:satMod val="350000"/>
                </a:schemeClr>
              </a:gs>
            </a:gsLst>
            <a:lin ang="16200000" scaled="1"/>
          </a:gradFill>
        </p:spPr>
        <p:txBody>
          <a:bodyPr/>
          <a:lstStyle/>
          <a:p>
            <a:pPr marL="0" indent="0" algn="thaiDist">
              <a:buNone/>
            </a:pPr>
            <a:r>
              <a:rPr lang="th-TH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H SarabunPSK" pitchFamily="34" charset="-34"/>
                <a:ea typeface="Calibri" pitchFamily="34" charset="0"/>
                <a:cs typeface="+mj-cs"/>
              </a:rPr>
              <a:t>             </a:t>
            </a:r>
            <a:r>
              <a:rPr lang="th-TH" sz="4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H SarabunPSK" pitchFamily="34" charset="-34"/>
                <a:ea typeface="Calibri" pitchFamily="34" charset="0"/>
                <a:cs typeface="+mj-cs"/>
              </a:rPr>
              <a:t>การ</a:t>
            </a:r>
            <a:r>
              <a:rPr lang="th-TH" sz="40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H SarabunPSK" pitchFamily="34" charset="-34"/>
                <a:ea typeface="Calibri" pitchFamily="34" charset="0"/>
                <a:cs typeface="+mj-cs"/>
              </a:rPr>
              <a:t>ขายเป็นกระบวนการวิเคราะห์ความจำเป็นและ                               ความต้องการของผู้มุ่งหวังโดยการช่วยเหลือจากพนักงานขาย ซึ่งมีความจำเป็นต้องมีวิธีการสนองความต้องการของ ผู้มุ่งหวังให้ได้รับความพอใจ ดังนั้น พนักงานขายจะต้องมีความรู้พื้นฐานด้านการขายและงานขาย</a:t>
            </a:r>
            <a:endParaRPr lang="th-TH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สี่เหลี่ยมผืนผ้า 1"/>
          <p:cNvSpPr/>
          <p:nvPr/>
        </p:nvSpPr>
        <p:spPr>
          <a:xfrm>
            <a:off x="2123728" y="443558"/>
            <a:ext cx="5267789" cy="707886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th-TH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j-cs"/>
              </a:rPr>
              <a:t>การบริการหลัง</a:t>
            </a:r>
            <a:r>
              <a:rPr lang="th-TH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j-cs"/>
              </a:rPr>
              <a:t>การ</a:t>
            </a:r>
            <a:r>
              <a:rPr lang="th-TH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j-cs"/>
              </a:rPr>
              <a:t>ขาย ประกอบด้วย </a:t>
            </a:r>
            <a:endParaRPr lang="th-TH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j-cs"/>
            </a:endParaRPr>
          </a:p>
        </p:txBody>
      </p:sp>
      <p:sp>
        <p:nvSpPr>
          <p:cNvPr id="3" name="สี่เหลี่ยมผืนผ้า 2"/>
          <p:cNvSpPr/>
          <p:nvPr/>
        </p:nvSpPr>
        <p:spPr>
          <a:xfrm>
            <a:off x="528340" y="1522239"/>
            <a:ext cx="8248872" cy="1077218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th-TH" sz="3200" b="1" dirty="0" smtClean="0">
                <a:cs typeface="+mj-cs"/>
              </a:rPr>
              <a:t>1) ความหมายการบริการคือกิจกรรมของพนักงานขายปฏิบัติ ต่อลูกค้า</a:t>
            </a:r>
          </a:p>
          <a:p>
            <a:r>
              <a:rPr lang="th-TH" sz="3200" b="1" dirty="0">
                <a:cs typeface="+mj-cs"/>
              </a:rPr>
              <a:t> </a:t>
            </a:r>
            <a:r>
              <a:rPr lang="th-TH" sz="3200" b="1" dirty="0" smtClean="0">
                <a:cs typeface="+mj-cs"/>
              </a:rPr>
              <a:t>   เป็นการช่วยเหลือ </a:t>
            </a:r>
            <a:endParaRPr lang="th-TH" sz="3200" b="1" dirty="0">
              <a:cs typeface="+mj-cs"/>
            </a:endParaRPr>
          </a:p>
        </p:txBody>
      </p:sp>
      <p:sp>
        <p:nvSpPr>
          <p:cNvPr id="4" name="สี่เหลี่ยมผืนผ้า 3"/>
          <p:cNvSpPr/>
          <p:nvPr/>
        </p:nvSpPr>
        <p:spPr>
          <a:xfrm>
            <a:off x="502790" y="2940616"/>
            <a:ext cx="7572053" cy="584775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th-TH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j-cs"/>
              </a:rPr>
              <a:t>2) ความสำคัญของการบริการ เพื่อสร้างความประทับใจให้กับลูกค้า </a:t>
            </a:r>
            <a:endParaRPr lang="th-TH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j-cs"/>
            </a:endParaRPr>
          </a:p>
        </p:txBody>
      </p:sp>
      <p:sp>
        <p:nvSpPr>
          <p:cNvPr id="5" name="สี่เหลี่ยมผืนผ้า 4"/>
          <p:cNvSpPr/>
          <p:nvPr/>
        </p:nvSpPr>
        <p:spPr>
          <a:xfrm>
            <a:off x="519571" y="3861048"/>
            <a:ext cx="8266409" cy="156966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th-TH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j-cs"/>
              </a:rPr>
              <a:t>(1) การ</a:t>
            </a:r>
            <a:r>
              <a:rPr lang="th-TH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j-cs"/>
              </a:rPr>
              <a:t>บริการก่อนการขาย ได้แก่ การบริการข่าวสารข้อมูล การโฆษณา </a:t>
            </a:r>
            <a:r>
              <a:rPr lang="th-TH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j-cs"/>
              </a:rPr>
              <a:t>  </a:t>
            </a:r>
          </a:p>
          <a:p>
            <a:r>
              <a:rPr lang="th-TH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j-cs"/>
              </a:rPr>
              <a:t>      สินค้า </a:t>
            </a:r>
            <a:r>
              <a:rPr lang="th-TH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j-cs"/>
              </a:rPr>
              <a:t>การแนะนำแหล่งซื้อ การให้คำปรึกษา </a:t>
            </a:r>
          </a:p>
          <a:p>
            <a:pPr marL="514350" indent="-514350"/>
            <a:r>
              <a:rPr lang="th-TH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j-cs"/>
              </a:rPr>
              <a:t>(2) การให้บริการระหว่างการขาย</a:t>
            </a:r>
            <a:endParaRPr lang="th-TH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Rectangle 1"/>
          <p:cNvSpPr>
            <a:spLocks noChangeArrowheads="1"/>
          </p:cNvSpPr>
          <p:nvPr/>
        </p:nvSpPr>
        <p:spPr bwMode="auto">
          <a:xfrm>
            <a:off x="694048" y="1772816"/>
            <a:ext cx="7848872" cy="2062103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R="0" lvl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th-TH" sz="32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ea typeface="Calibri" pitchFamily="34" charset="0"/>
                <a:cs typeface="+mj-cs"/>
              </a:rPr>
              <a:t>(1) </a:t>
            </a:r>
            <a:r>
              <a:rPr kumimoji="0" lang="th-TH" sz="32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ea typeface="Calibri" pitchFamily="34" charset="0"/>
                <a:cs typeface="+mj-cs"/>
              </a:rPr>
              <a:t>การจัดส่งสินค้า 	 (2) การบริการติดตั้ง 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th-TH" sz="32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ea typeface="Calibri" pitchFamily="34" charset="0"/>
                <a:cs typeface="+mj-cs"/>
              </a:rPr>
              <a:t>(3) บำรุงรักษา ซ่อมแซม 	 (4) การให้ความช่วยเหลือ 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th-TH" sz="32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ea typeface="Calibri" pitchFamily="34" charset="0"/>
                <a:cs typeface="+mj-cs"/>
              </a:rPr>
              <a:t>(5) การชำระเงิน 		 (6) เปลี่ยนสินค้า       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th-TH" sz="32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ea typeface="Calibri" pitchFamily="34" charset="0"/>
                <a:cs typeface="+mj-cs"/>
              </a:rPr>
              <a:t>(7) </a:t>
            </a:r>
            <a:r>
              <a:rPr kumimoji="0" lang="th-TH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ea typeface="Calibri" pitchFamily="34" charset="0"/>
                <a:cs typeface="+mj-cs"/>
              </a:rPr>
              <a:t>รับคืนสินค้า</a:t>
            </a:r>
            <a:r>
              <a:rPr kumimoji="0" lang="th-TH" sz="32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ea typeface="Calibri" pitchFamily="34" charset="0"/>
                <a:cs typeface="+mj-cs"/>
              </a:rPr>
              <a:t>                 </a:t>
            </a:r>
            <a:r>
              <a:rPr kumimoji="0" lang="th-TH" sz="32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ea typeface="Calibri" pitchFamily="34" charset="0"/>
                <a:cs typeface="+mj-cs"/>
              </a:rPr>
              <a:t>(8) ข้อมูลการส่งเสริมการขาย</a:t>
            </a:r>
            <a:endParaRPr kumimoji="0" lang="th-TH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+mj-cs"/>
            </a:endParaRPr>
          </a:p>
        </p:txBody>
      </p:sp>
      <p:sp>
        <p:nvSpPr>
          <p:cNvPr id="3" name="สี่เหลี่ยมผืนผ้า 2"/>
          <p:cNvSpPr/>
          <p:nvPr/>
        </p:nvSpPr>
        <p:spPr>
          <a:xfrm>
            <a:off x="713520" y="758607"/>
            <a:ext cx="4067139" cy="707886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th-TH" sz="32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ea typeface="Calibri" pitchFamily="34" charset="0"/>
                <a:cs typeface="+mj-cs"/>
              </a:rPr>
              <a:t>วิธีการ</a:t>
            </a:r>
            <a:r>
              <a:rPr lang="th-TH" sz="32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ea typeface="Calibri" pitchFamily="34" charset="0"/>
                <a:cs typeface="+mj-cs"/>
              </a:rPr>
              <a:t>ให้บริการหลังการขาย ได้แก่</a:t>
            </a:r>
            <a:r>
              <a:rPr lang="th-TH" sz="4000" dirty="0" smtClean="0">
                <a:solidFill>
                  <a:srgbClr val="000000"/>
                </a:solidFill>
                <a:latin typeface="TH SarabunPSK" pitchFamily="34" charset="-34"/>
                <a:ea typeface="Calibri" pitchFamily="34" charset="0"/>
                <a:cs typeface="TH SarabunPSK" pitchFamily="34" charset="-34"/>
              </a:rPr>
              <a:t> </a:t>
            </a:r>
            <a:endParaRPr lang="th-TH" sz="4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37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37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3" grpId="0" animBg="1"/>
      <p:bldP spid="3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สี่เหลี่ยมผืนผ้า 3"/>
          <p:cNvSpPr/>
          <p:nvPr/>
        </p:nvSpPr>
        <p:spPr>
          <a:xfrm>
            <a:off x="3491880" y="1628800"/>
            <a:ext cx="230864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th-TH" sz="5400" b="1" cap="none" spc="0" dirty="0" smtClean="0">
                <a:ln w="50800"/>
                <a:gradFill flip="none" rotWithShape="1">
                  <a:gsLst>
                    <a:gs pos="0">
                      <a:schemeClr val="bg1">
                        <a:shade val="50000"/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50000"/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50000"/>
                        <a:shade val="100000"/>
                        <a:satMod val="115000"/>
                      </a:schemeClr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หน่วยที่  6</a:t>
            </a:r>
            <a:endParaRPr lang="th-TH" sz="5400" b="1" cap="none" spc="0" dirty="0">
              <a:ln w="50800"/>
              <a:gradFill flip="none" rotWithShape="1">
                <a:gsLst>
                  <a:gs pos="0">
                    <a:schemeClr val="bg1">
                      <a:shade val="50000"/>
                      <a:shade val="30000"/>
                      <a:satMod val="115000"/>
                    </a:schemeClr>
                  </a:gs>
                  <a:gs pos="50000">
                    <a:schemeClr val="bg1">
                      <a:shade val="50000"/>
                      <a:shade val="67500"/>
                      <a:satMod val="115000"/>
                    </a:schemeClr>
                  </a:gs>
                  <a:gs pos="100000">
                    <a:schemeClr val="bg1">
                      <a:shade val="50000"/>
                      <a:shade val="100000"/>
                      <a:satMod val="115000"/>
                    </a:schemeClr>
                  </a:gs>
                </a:gsLst>
                <a:path path="circle">
                  <a:fillToRect l="100000" t="100000"/>
                </a:path>
                <a:tileRect r="-100000" b="-1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สี่เหลี่ยมผืนผ้า 6"/>
          <p:cNvSpPr/>
          <p:nvPr/>
        </p:nvSpPr>
        <p:spPr>
          <a:xfrm>
            <a:off x="665541" y="2780928"/>
            <a:ext cx="7880684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th-TH" sz="5400" b="1" cap="none" spc="0" dirty="0">
                <a:ln w="50800"/>
                <a:solidFill>
                  <a:schemeClr val="accent6">
                    <a:lumMod val="75000"/>
                  </a:schemeClr>
                </a:solidFill>
                <a:effectLst/>
              </a:rPr>
              <a:t>โอกาสความก้าวหน้าและ</a:t>
            </a:r>
            <a:r>
              <a:rPr lang="th-TH" sz="5400" b="1" cap="none" spc="0" dirty="0" smtClean="0">
                <a:ln w="50800"/>
                <a:solidFill>
                  <a:schemeClr val="accent6">
                    <a:lumMod val="75000"/>
                  </a:schemeClr>
                </a:solidFill>
                <a:effectLst/>
              </a:rPr>
              <a:t>จรรยาบรรณ</a:t>
            </a:r>
          </a:p>
          <a:p>
            <a:pPr algn="ctr"/>
            <a:r>
              <a:rPr lang="th-TH" sz="5400" b="1" cap="none" spc="0" dirty="0" smtClean="0">
                <a:ln w="50800"/>
                <a:solidFill>
                  <a:schemeClr val="accent6">
                    <a:lumMod val="75000"/>
                  </a:schemeClr>
                </a:solidFill>
                <a:effectLst/>
              </a:rPr>
              <a:t>ของ</a:t>
            </a:r>
            <a:r>
              <a:rPr lang="th-TH" sz="5400" b="1" cap="none" spc="0" dirty="0">
                <a:ln w="50800"/>
                <a:solidFill>
                  <a:schemeClr val="accent6">
                    <a:lumMod val="75000"/>
                  </a:schemeClr>
                </a:solidFill>
                <a:effectLst/>
              </a:rPr>
              <a:t>พนักงานขาย</a:t>
            </a:r>
            <a:endParaRPr lang="th-TH" sz="5400" b="1" cap="none" spc="0" dirty="0">
              <a:ln w="50800"/>
              <a:solidFill>
                <a:schemeClr val="accent6">
                  <a:lumMod val="75000"/>
                </a:schemeClr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3666059942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ชื่อเรื่อง 5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th-TH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j-cs"/>
              </a:rPr>
              <a:t>โอกาสความก้าวหน้าและจรรยาบรรณของพนักงานขาย</a:t>
            </a:r>
            <a:endParaRPr lang="th-TH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j-cs"/>
            </a:endParaRPr>
          </a:p>
        </p:txBody>
      </p:sp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456134" y="1844824"/>
            <a:ext cx="8208912" cy="156966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R="0" lvl="0" algn="thaiDi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th-TH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ea typeface="Calibri" pitchFamily="34" charset="0"/>
                <a:cs typeface="+mj-cs"/>
              </a:rPr>
              <a:t>         คุณสมบัติ</a:t>
            </a:r>
            <a:r>
              <a:rPr kumimoji="0" lang="th-TH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ea typeface="Calibri" pitchFamily="34" charset="0"/>
                <a:cs typeface="+mj-cs"/>
              </a:rPr>
              <a:t>ของพนักงานขาย ถือได้ว่ามีความสำคัญอย่างมาก</a:t>
            </a:r>
            <a:r>
              <a:rPr kumimoji="0" lang="th-TH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ea typeface="Calibri" pitchFamily="34" charset="0"/>
                <a:cs typeface="+mj-cs"/>
              </a:rPr>
              <a:t>ใน                                      การที่จะ</a:t>
            </a:r>
            <a:r>
              <a:rPr kumimoji="0" lang="th-TH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ea typeface="Calibri" pitchFamily="34" charset="0"/>
                <a:cs typeface="+mj-cs"/>
              </a:rPr>
              <a:t>ทำให้ ผู้มุ่งหวัง</a:t>
            </a:r>
            <a:r>
              <a:rPr kumimoji="0" lang="th-TH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ea typeface="Calibri" pitchFamily="34" charset="0"/>
                <a:cs typeface="+mj-cs"/>
              </a:rPr>
              <a:t>ยอมรับ แบ่ง</a:t>
            </a:r>
            <a:r>
              <a:rPr kumimoji="0" lang="th-TH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ea typeface="Calibri" pitchFamily="34" charset="0"/>
                <a:cs typeface="+mj-cs"/>
              </a:rPr>
              <a:t>ออกได้คือ ความกระตือรือร้น</a:t>
            </a:r>
            <a:r>
              <a:rPr kumimoji="0" lang="th-TH" sz="32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ea typeface="Calibri" pitchFamily="34" charset="0"/>
                <a:cs typeface="+mj-cs"/>
              </a:rPr>
              <a:t> </a:t>
            </a:r>
            <a:r>
              <a:rPr kumimoji="0" lang="th-TH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ea typeface="Calibri" pitchFamily="34" charset="0"/>
                <a:cs typeface="+mj-cs"/>
              </a:rPr>
              <a:t>ความเชื่อมั่นใน</a:t>
            </a:r>
            <a:r>
              <a:rPr kumimoji="0" lang="th-TH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ea typeface="Calibri" pitchFamily="34" charset="0"/>
                <a:cs typeface="+mj-cs"/>
              </a:rPr>
              <a:t>ตนเอง  ความ</a:t>
            </a:r>
            <a:r>
              <a:rPr kumimoji="0" lang="th-TH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ea typeface="Calibri" pitchFamily="34" charset="0"/>
                <a:cs typeface="+mj-cs"/>
              </a:rPr>
              <a:t>จริงใจ  ความสุภาพ   ความร่าเริงแจ่มใส </a:t>
            </a:r>
          </a:p>
        </p:txBody>
      </p:sp>
      <p:sp>
        <p:nvSpPr>
          <p:cNvPr id="9" name="สี่เหลี่ยมผืนผ้า 8"/>
          <p:cNvSpPr/>
          <p:nvPr/>
        </p:nvSpPr>
        <p:spPr>
          <a:xfrm>
            <a:off x="456134" y="3717032"/>
            <a:ext cx="8208912" cy="156966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 algn="thaiDist" fontAlgn="base">
              <a:spcBef>
                <a:spcPct val="0"/>
              </a:spcBef>
              <a:spcAft>
                <a:spcPct val="0"/>
              </a:spcAft>
            </a:pPr>
            <a:r>
              <a:rPr lang="th-TH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ea typeface="Calibri" pitchFamily="34" charset="0"/>
                <a:cs typeface="+mj-cs"/>
              </a:rPr>
              <a:t>และความร่วมมือ ความมีเชาว์ทางสังคม ความซื่อสัตย์สุจริต                                                 ความข่มอารมณ์ ความจำ ความตั้งใจแน่วแน่ คุณธรรม จริยธรรมในอาชีพขาย</a:t>
            </a:r>
            <a:endParaRPr lang="th-TH" sz="32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9561050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9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Rectangle 1"/>
          <p:cNvSpPr>
            <a:spLocks noChangeArrowheads="1"/>
          </p:cNvSpPr>
          <p:nvPr/>
        </p:nvSpPr>
        <p:spPr bwMode="auto">
          <a:xfrm>
            <a:off x="233214" y="1731005"/>
            <a:ext cx="8676828" cy="3046988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thaiDist" fontAlgn="base">
              <a:spcBef>
                <a:spcPct val="0"/>
              </a:spcBef>
              <a:spcAft>
                <a:spcPct val="0"/>
              </a:spcAft>
            </a:pPr>
            <a:r>
              <a:rPr kumimoji="0" lang="th-TH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ea typeface="Calibri" pitchFamily="34" charset="0"/>
                <a:cs typeface="+mj-cs"/>
              </a:rPr>
              <a:t>1) ปัจจัย</a:t>
            </a:r>
            <a:r>
              <a:rPr kumimoji="0" lang="th-TH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ea typeface="Calibri" pitchFamily="34" charset="0"/>
                <a:cs typeface="+mj-cs"/>
              </a:rPr>
              <a:t>ที่มีผลต่อความสำเร็จใน</a:t>
            </a:r>
            <a:r>
              <a:rPr kumimoji="0" lang="th-TH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ea typeface="Calibri" pitchFamily="34" charset="0"/>
                <a:cs typeface="+mj-cs"/>
              </a:rPr>
              <a:t>อาชีพการ</a:t>
            </a:r>
            <a:r>
              <a:rPr kumimoji="0" lang="th-TH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ea typeface="Calibri" pitchFamily="34" charset="0"/>
                <a:cs typeface="+mj-cs"/>
              </a:rPr>
              <a:t>ขาย ได้แก่ </a:t>
            </a:r>
            <a:r>
              <a:rPr lang="th-TH" sz="32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ea typeface="Calibri" pitchFamily="34" charset="0"/>
                <a:cs typeface="+mj-cs"/>
              </a:rPr>
              <a:t>ความ</a:t>
            </a:r>
            <a:r>
              <a:rPr lang="th-TH" sz="3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ea typeface="Calibri" pitchFamily="34" charset="0"/>
                <a:cs typeface="+mj-cs"/>
              </a:rPr>
              <a:t>รักความพึงพอใจใน        </a:t>
            </a:r>
          </a:p>
          <a:p>
            <a:pPr lvl="0" algn="thaiDist" fontAlgn="base">
              <a:spcBef>
                <a:spcPct val="0"/>
              </a:spcBef>
              <a:spcAft>
                <a:spcPct val="0"/>
              </a:spcAft>
            </a:pPr>
            <a:r>
              <a:rPr lang="th-TH" sz="32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ea typeface="Calibri" pitchFamily="34" charset="0"/>
                <a:cs typeface="+mj-cs"/>
              </a:rPr>
              <a:t> </a:t>
            </a:r>
            <a:r>
              <a:rPr lang="th-TH" sz="3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ea typeface="Calibri" pitchFamily="34" charset="0"/>
                <a:cs typeface="+mj-cs"/>
              </a:rPr>
              <a:t>    </a:t>
            </a:r>
            <a:r>
              <a:rPr lang="th-TH" sz="3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ea typeface="Calibri" pitchFamily="34" charset="0"/>
                <a:cs typeface="+mj-cs"/>
              </a:rPr>
              <a:t>อาชีพ</a:t>
            </a:r>
            <a:r>
              <a:rPr lang="th-TH" sz="32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ea typeface="Calibri" pitchFamily="34" charset="0"/>
                <a:cs typeface="+mj-cs"/>
              </a:rPr>
              <a:t>ขาย </a:t>
            </a:r>
            <a:r>
              <a:rPr lang="th-TH" sz="3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ea typeface="Calibri" pitchFamily="34" charset="0"/>
                <a:cs typeface="+mj-cs"/>
              </a:rPr>
              <a:t>บุคลิกภาพ</a:t>
            </a:r>
            <a:r>
              <a:rPr kumimoji="0" lang="th-TH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ea typeface="Calibri" pitchFamily="34" charset="0"/>
                <a:cs typeface="+mj-cs"/>
              </a:rPr>
              <a:t>ที่เหมาะสม การพัฒนา</a:t>
            </a:r>
            <a:r>
              <a:rPr lang="th-TH" sz="32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ea typeface="Calibri" pitchFamily="34" charset="0"/>
                <a:cs typeface="+mj-cs"/>
              </a:rPr>
              <a:t>ตนเองความ</a:t>
            </a:r>
            <a:r>
              <a:rPr lang="th-TH" sz="3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ea typeface="Calibri" pitchFamily="34" charset="0"/>
                <a:cs typeface="+mj-cs"/>
              </a:rPr>
              <a:t>อดทนองค์กร</a:t>
            </a:r>
            <a:r>
              <a:rPr kumimoji="0" lang="th-TH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ea typeface="Calibri" pitchFamily="34" charset="0"/>
                <a:cs typeface="+mj-cs"/>
              </a:rPr>
              <a:t>ที่  </a:t>
            </a:r>
          </a:p>
          <a:p>
            <a:pPr lvl="0" algn="thaiDist" fontAlgn="base">
              <a:spcBef>
                <a:spcPct val="0"/>
              </a:spcBef>
              <a:spcAft>
                <a:spcPct val="0"/>
              </a:spcAft>
            </a:pPr>
            <a:r>
              <a:rPr lang="th-TH" sz="32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ea typeface="Calibri" pitchFamily="34" charset="0"/>
                <a:cs typeface="+mj-cs"/>
              </a:rPr>
              <a:t> </a:t>
            </a:r>
            <a:r>
              <a:rPr lang="th-TH" sz="3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ea typeface="Calibri" pitchFamily="34" charset="0"/>
                <a:cs typeface="+mj-cs"/>
              </a:rPr>
              <a:t>    </a:t>
            </a:r>
            <a:r>
              <a:rPr kumimoji="0" lang="th-TH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ea typeface="Calibri" pitchFamily="34" charset="0"/>
                <a:cs typeface="+mj-cs"/>
              </a:rPr>
              <a:t>เหมาะสม </a:t>
            </a:r>
            <a:r>
              <a:rPr kumimoji="0" lang="th-TH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ea typeface="Calibri" pitchFamily="34" charset="0"/>
                <a:cs typeface="+mj-cs"/>
              </a:rPr>
              <a:t>การวางแผนที่ดี มีจรรยาบรรณในวิชาชีพ </a:t>
            </a:r>
          </a:p>
          <a:p>
            <a:pPr marR="0" lvl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th-TH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ea typeface="Calibri" pitchFamily="34" charset="0"/>
                <a:cs typeface="+mj-cs"/>
              </a:rPr>
              <a:t>2) ตำแหน่งของผู้ประกอบอาชีพการขาย </a:t>
            </a:r>
            <a:r>
              <a:rPr kumimoji="0" lang="th-TH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ea typeface="Calibri" pitchFamily="34" charset="0"/>
                <a:cs typeface="+mj-cs"/>
              </a:rPr>
              <a:t>ได้แก่ ผู้จัดการ</a:t>
            </a:r>
            <a:r>
              <a:rPr kumimoji="0" lang="th-TH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ea typeface="Calibri" pitchFamily="34" charset="0"/>
                <a:cs typeface="+mj-cs"/>
              </a:rPr>
              <a:t>แผนก </a:t>
            </a:r>
            <a:r>
              <a:rPr kumimoji="0" lang="th-TH" sz="32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ea typeface="Calibri" pitchFamily="34" charset="0"/>
                <a:cs typeface="+mj-cs"/>
              </a:rPr>
              <a:t>  </a:t>
            </a:r>
            <a:endParaRPr kumimoji="0" lang="th-TH" sz="3200" b="1" i="0" u="none" strike="noStrike" cap="none" normalizeH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itchFamily="34" charset="-34"/>
              <a:ea typeface="Calibri" pitchFamily="34" charset="0"/>
              <a:cs typeface="+mj-cs"/>
            </a:endParaRPr>
          </a:p>
          <a:p>
            <a:pPr marR="0" lvl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th-TH" sz="3200" b="1" baseline="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ea typeface="Calibri" pitchFamily="34" charset="0"/>
                <a:cs typeface="+mj-cs"/>
              </a:rPr>
              <a:t> </a:t>
            </a:r>
            <a:r>
              <a:rPr lang="th-TH" sz="3200" b="1" baseline="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ea typeface="Calibri" pitchFamily="34" charset="0"/>
                <a:cs typeface="+mj-cs"/>
              </a:rPr>
              <a:t>   </a:t>
            </a:r>
            <a:r>
              <a:rPr kumimoji="0" lang="th-TH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ea typeface="Calibri" pitchFamily="34" charset="0"/>
                <a:cs typeface="+mj-cs"/>
              </a:rPr>
              <a:t>ผู้จัดการฝ่ายการตลาด </a:t>
            </a:r>
            <a:r>
              <a:rPr kumimoji="0" lang="th-TH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ea typeface="Calibri" pitchFamily="34" charset="0"/>
                <a:cs typeface="+mj-cs"/>
              </a:rPr>
              <a:t>รองประธานบริษัทฝ่ายการตลาด </a:t>
            </a:r>
            <a:r>
              <a:rPr kumimoji="0" lang="th-TH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ea typeface="Calibri" pitchFamily="34" charset="0"/>
                <a:cs typeface="+mj-cs"/>
              </a:rPr>
              <a:t>และ</a:t>
            </a:r>
          </a:p>
          <a:p>
            <a:pPr marR="0" lvl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th-TH" sz="32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ea typeface="Calibri" pitchFamily="34" charset="0"/>
                <a:cs typeface="+mj-cs"/>
              </a:rPr>
              <a:t> </a:t>
            </a:r>
            <a:r>
              <a:rPr lang="th-TH" sz="3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ea typeface="Calibri" pitchFamily="34" charset="0"/>
                <a:cs typeface="+mj-cs"/>
              </a:rPr>
              <a:t>   </a:t>
            </a:r>
            <a:r>
              <a:rPr kumimoji="0" lang="th-TH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ea typeface="Calibri" pitchFamily="34" charset="0"/>
                <a:cs typeface="+mj-cs"/>
              </a:rPr>
              <a:t>ประธาน</a:t>
            </a:r>
            <a:r>
              <a:rPr kumimoji="0" lang="th-TH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ea typeface="Calibri" pitchFamily="34" charset="0"/>
                <a:cs typeface="+mj-cs"/>
              </a:rPr>
              <a:t>บริษัท</a:t>
            </a:r>
            <a:endParaRPr kumimoji="0" lang="th-TH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+mj-cs"/>
            </a:endParaRPr>
          </a:p>
        </p:txBody>
      </p:sp>
      <p:sp>
        <p:nvSpPr>
          <p:cNvPr id="4" name="สี่เหลี่ยมผืนผ้า 3"/>
          <p:cNvSpPr/>
          <p:nvPr/>
        </p:nvSpPr>
        <p:spPr>
          <a:xfrm>
            <a:off x="467172" y="692696"/>
            <a:ext cx="8208912" cy="584775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 indent="457200" fontAlgn="base">
              <a:spcBef>
                <a:spcPct val="0"/>
              </a:spcBef>
              <a:spcAft>
                <a:spcPct val="0"/>
              </a:spcAft>
            </a:pPr>
            <a:r>
              <a:rPr lang="th-TH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ea typeface="Calibri" pitchFamily="34" charset="0"/>
                <a:cs typeface="+mj-cs"/>
              </a:rPr>
              <a:t>โอกาส</a:t>
            </a:r>
            <a:r>
              <a:rPr lang="th-TH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ea typeface="Calibri" pitchFamily="34" charset="0"/>
                <a:cs typeface="+mj-cs"/>
              </a:rPr>
              <a:t>ความก้าวหน้าของพนักงานขาย แบ่งออก</a:t>
            </a:r>
            <a:r>
              <a:rPr lang="th-TH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ea typeface="Calibri" pitchFamily="34" charset="0"/>
                <a:cs typeface="+mj-cs"/>
              </a:rPr>
              <a:t>ได้</a:t>
            </a:r>
            <a:endParaRPr lang="th-TH" sz="32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itchFamily="34" charset="-34"/>
              <a:ea typeface="Calibri" pitchFamily="34" charset="0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2000"/>
                                        <p:tgtEl>
                                          <p:spTgt spid="358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1" grpId="0" animBg="1"/>
      <p:bldP spid="4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สี่เหลี่ยมผืนผ้า 1"/>
          <p:cNvSpPr/>
          <p:nvPr/>
        </p:nvSpPr>
        <p:spPr>
          <a:xfrm>
            <a:off x="467544" y="188640"/>
            <a:ext cx="5038559" cy="584775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th-TH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j-cs"/>
              </a:rPr>
              <a:t>จรรยาบรรณ</a:t>
            </a:r>
            <a:r>
              <a:rPr lang="th-TH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j-cs"/>
              </a:rPr>
              <a:t>ของพนักงาน</a:t>
            </a:r>
            <a:r>
              <a:rPr lang="th-TH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j-cs"/>
              </a:rPr>
              <a:t>ขาย ประกอบด้วย </a:t>
            </a:r>
            <a:endParaRPr lang="th-TH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j-cs"/>
            </a:endParaRPr>
          </a:p>
        </p:txBody>
      </p:sp>
      <p:sp>
        <p:nvSpPr>
          <p:cNvPr id="4" name="สี่เหลี่ยมผืนผ้า 3"/>
          <p:cNvSpPr/>
          <p:nvPr/>
        </p:nvSpPr>
        <p:spPr>
          <a:xfrm>
            <a:off x="993701" y="908720"/>
            <a:ext cx="6552728" cy="1077218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th-TH" sz="3200" b="1" dirty="0" smtClean="0">
                <a:latin typeface="TH SarabunPSK" pitchFamily="34" charset="-34"/>
                <a:ea typeface="Calibri" pitchFamily="34" charset="0"/>
                <a:cs typeface="+mj-cs"/>
              </a:rPr>
              <a:t>1) </a:t>
            </a:r>
            <a:r>
              <a:rPr lang="th-TH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ea typeface="Calibri" pitchFamily="34" charset="0"/>
                <a:cs typeface="+mj-cs"/>
              </a:rPr>
              <a:t>ความหมายของจรรยาบรรณ </a:t>
            </a:r>
            <a:r>
              <a:rPr lang="th-TH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ea typeface="Calibri" pitchFamily="34" charset="0"/>
                <a:cs typeface="+mj-cs"/>
              </a:rPr>
              <a:t>คือ หลัก</a:t>
            </a:r>
            <a:r>
              <a:rPr lang="th-TH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ea typeface="Calibri" pitchFamily="34" charset="0"/>
                <a:cs typeface="+mj-cs"/>
              </a:rPr>
              <a:t>ที่ควรประพฤติปฏิบัติในแต่ละ</a:t>
            </a:r>
            <a:r>
              <a:rPr lang="th-TH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ea typeface="Calibri" pitchFamily="34" charset="0"/>
                <a:cs typeface="+mj-cs"/>
              </a:rPr>
              <a:t>สาขาอาชีพ</a:t>
            </a:r>
            <a:r>
              <a:rPr lang="th-TH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ea typeface="Calibri" pitchFamily="34" charset="0"/>
                <a:cs typeface="+mj-cs"/>
              </a:rPr>
              <a:t>ที่เหมาะสม </a:t>
            </a:r>
          </a:p>
        </p:txBody>
      </p:sp>
      <p:sp>
        <p:nvSpPr>
          <p:cNvPr id="5" name="สี่เหลี่ยมผืนผ้า 4"/>
          <p:cNvSpPr/>
          <p:nvPr/>
        </p:nvSpPr>
        <p:spPr>
          <a:xfrm>
            <a:off x="993701" y="2204864"/>
            <a:ext cx="6552728" cy="1569660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th-TH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j-cs"/>
              </a:rPr>
              <a:t>2) </a:t>
            </a:r>
            <a:r>
              <a:rPr lang="th-TH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j-cs"/>
              </a:rPr>
              <a:t>จรรยาบรรณพนักงานขาย หมายถึง ประมวลพฤติกรรม </a:t>
            </a:r>
          </a:p>
          <a:p>
            <a:r>
              <a:rPr lang="th-TH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j-cs"/>
              </a:rPr>
              <a:t>    ที่ผู้ประกอบอาชีพการขายกำหนดขึ้นเพื่อรักษาและ  </a:t>
            </a:r>
          </a:p>
          <a:p>
            <a:r>
              <a:rPr lang="th-TH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j-cs"/>
              </a:rPr>
              <a:t>    ส่งเสริมเกียรติคุณชื่อเสียงและฐานะของพนักงานขาย </a:t>
            </a:r>
            <a:endParaRPr lang="th-TH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j-cs"/>
            </a:endParaRPr>
          </a:p>
        </p:txBody>
      </p:sp>
      <p:sp>
        <p:nvSpPr>
          <p:cNvPr id="6" name="สี่เหลี่ยมผืนผ้า 5"/>
          <p:cNvSpPr/>
          <p:nvPr/>
        </p:nvSpPr>
        <p:spPr>
          <a:xfrm>
            <a:off x="993701" y="4003938"/>
            <a:ext cx="6530627" cy="1077218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th-TH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j-cs"/>
              </a:rPr>
              <a:t>3) จรรยาบรรณของพนักงาน</a:t>
            </a:r>
            <a:r>
              <a:rPr lang="th-TH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j-cs"/>
              </a:rPr>
              <a:t>ขายที่มีต่อบุคคล</a:t>
            </a:r>
            <a:r>
              <a:rPr lang="th-TH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j-cs"/>
              </a:rPr>
              <a:t>ที่เกี่ยวข้อง </a:t>
            </a:r>
          </a:p>
          <a:p>
            <a:r>
              <a:rPr lang="th-TH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j-cs"/>
              </a:rPr>
              <a:t>    ได้แก่   ลูกค้า </a:t>
            </a:r>
            <a:r>
              <a:rPr lang="th-TH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j-cs"/>
              </a:rPr>
              <a:t> องค์กร  สังคม  และคู่แข่งขัน</a:t>
            </a:r>
            <a:endParaRPr lang="th-TH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j-cs"/>
            </a:endParaRPr>
          </a:p>
        </p:txBody>
      </p:sp>
      <p:sp>
        <p:nvSpPr>
          <p:cNvPr id="7" name="สี่เหลี่ยมผืนผ้า 6"/>
          <p:cNvSpPr/>
          <p:nvPr/>
        </p:nvSpPr>
        <p:spPr>
          <a:xfrm>
            <a:off x="993701" y="5335761"/>
            <a:ext cx="6530627" cy="1077218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th-TH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j-cs"/>
              </a:rPr>
              <a:t>4) กระบวนการขายที่สอดคล้องกับจรรยาบรรณของ </a:t>
            </a:r>
          </a:p>
          <a:p>
            <a:r>
              <a:rPr lang="th-TH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j-cs"/>
              </a:rPr>
              <a:t>    พนักงานขาย </a:t>
            </a:r>
            <a:r>
              <a:rPr lang="th-TH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j-cs"/>
              </a:rPr>
              <a:t> ได้แก่  การใช้ความซื่อสัตย์  ใส่ใจลูกค้า</a:t>
            </a:r>
            <a:endParaRPr lang="th-TH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8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1475656" y="2924944"/>
            <a:ext cx="6400800" cy="1752600"/>
          </a:xfrm>
        </p:spPr>
        <p:txBody>
          <a:bodyPr>
            <a:normAutofit lnSpcReduction="10000"/>
            <a:scene3d>
              <a:camera prst="orthographicFront"/>
              <a:lightRig rig="threePt" dir="t"/>
            </a:scene3d>
            <a:sp3d extrusionH="57150">
              <a:bevelT w="69850" h="69850" prst="divot"/>
            </a:sp3d>
          </a:bodyPr>
          <a:lstStyle/>
          <a:p>
            <a:r>
              <a:rPr lang="th-TH" sz="5400" b="1" dirty="0">
                <a:ln>
                  <a:solidFill>
                    <a:srgbClr val="FFFF00"/>
                  </a:solidFill>
                </a:ln>
                <a:solidFill>
                  <a:srgbClr val="D115F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เทคโนโลยีที่เกี่ยวข้อง</a:t>
            </a:r>
            <a:r>
              <a:rPr lang="th-TH" sz="5400" b="1" dirty="0" smtClean="0">
                <a:ln>
                  <a:solidFill>
                    <a:srgbClr val="FFFF00"/>
                  </a:solidFill>
                </a:ln>
                <a:solidFill>
                  <a:srgbClr val="D115F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กับ</a:t>
            </a:r>
          </a:p>
          <a:p>
            <a:r>
              <a:rPr lang="th-TH" sz="5400" b="1" dirty="0" smtClean="0">
                <a:ln>
                  <a:solidFill>
                    <a:srgbClr val="FFFF00"/>
                  </a:solidFill>
                </a:ln>
                <a:solidFill>
                  <a:srgbClr val="D115F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งาน</a:t>
            </a:r>
            <a:r>
              <a:rPr lang="th-TH" sz="5400" b="1" dirty="0">
                <a:ln>
                  <a:solidFill>
                    <a:srgbClr val="FFFF00"/>
                  </a:solidFill>
                </a:ln>
                <a:solidFill>
                  <a:srgbClr val="D115F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ขาย </a:t>
            </a:r>
          </a:p>
          <a:p>
            <a:endParaRPr lang="th-TH" dirty="0"/>
          </a:p>
        </p:txBody>
      </p:sp>
      <p:sp>
        <p:nvSpPr>
          <p:cNvPr id="4" name="สี่เหลี่ยมผืนผ้า 3"/>
          <p:cNvSpPr/>
          <p:nvPr/>
        </p:nvSpPr>
        <p:spPr>
          <a:xfrm>
            <a:off x="3774951" y="1700808"/>
            <a:ext cx="230864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extrusionH="57150" contourW="6350" prstMaterial="plastic">
              <a:bevelT w="20320" h="20320" prst="slop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th-TH" sz="5400" b="1" cap="all" spc="0" dirty="0" smtClean="0">
                <a:ln>
                  <a:solidFill>
                    <a:srgbClr val="FFFF00"/>
                  </a:solidFill>
                </a:ln>
                <a:solidFill>
                  <a:srgbClr val="D115F7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หน่วยที่  7</a:t>
            </a:r>
            <a:endParaRPr lang="th-TH" sz="5400" b="1" cap="all" spc="0" dirty="0">
              <a:ln>
                <a:solidFill>
                  <a:srgbClr val="FFFF00"/>
                </a:solidFill>
              </a:ln>
              <a:solidFill>
                <a:srgbClr val="D115F7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630886191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สี่เหลี่ยมผืนผ้า 1"/>
          <p:cNvSpPr/>
          <p:nvPr/>
        </p:nvSpPr>
        <p:spPr>
          <a:xfrm>
            <a:off x="1930400" y="158205"/>
            <a:ext cx="376417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h-TH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j-cs"/>
              </a:rPr>
              <a:t>เทคโนโลยีที่เกี่ยวข้องกับงานขาย </a:t>
            </a:r>
            <a:endParaRPr lang="th-TH" sz="3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j-cs"/>
            </a:endParaRPr>
          </a:p>
        </p:txBody>
      </p:sp>
      <p:sp>
        <p:nvSpPr>
          <p:cNvPr id="3" name="สี่เหลี่ยมผืนผ้า 2"/>
          <p:cNvSpPr/>
          <p:nvPr/>
        </p:nvSpPr>
        <p:spPr>
          <a:xfrm>
            <a:off x="1763688" y="836712"/>
            <a:ext cx="382668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h-TH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j-cs"/>
              </a:rPr>
              <a:t>เทคโนโลยี</a:t>
            </a:r>
            <a:r>
              <a:rPr lang="th-TH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j-cs"/>
              </a:rPr>
              <a:t>กับธุรกิจ ประกอบด้วย </a:t>
            </a:r>
            <a:endParaRPr lang="th-TH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j-cs"/>
            </a:endParaRPr>
          </a:p>
        </p:txBody>
      </p:sp>
      <p:sp>
        <p:nvSpPr>
          <p:cNvPr id="4" name="สี่เหลี่ยมผืนผ้า 3"/>
          <p:cNvSpPr/>
          <p:nvPr/>
        </p:nvSpPr>
        <p:spPr>
          <a:xfrm>
            <a:off x="323528" y="1556792"/>
            <a:ext cx="8496944" cy="1077218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th-TH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j-cs"/>
              </a:rPr>
              <a:t>1) ระบบสารสนเทศทางธุรกิจ ได้แก่ ระบบสารสนเทศทางด้านบัญชี การเงิน    </a:t>
            </a:r>
          </a:p>
          <a:p>
            <a:r>
              <a:rPr lang="th-TH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j-cs"/>
              </a:rPr>
              <a:t>    การตลาด การผลิต ทรัพยากรบุคคล</a:t>
            </a:r>
            <a:endParaRPr lang="th-TH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j-cs"/>
            </a:endParaRPr>
          </a:p>
        </p:txBody>
      </p:sp>
      <p:sp>
        <p:nvSpPr>
          <p:cNvPr id="37889" name="Rectangle 1"/>
          <p:cNvSpPr>
            <a:spLocks noChangeArrowheads="1"/>
          </p:cNvSpPr>
          <p:nvPr/>
        </p:nvSpPr>
        <p:spPr bwMode="auto">
          <a:xfrm>
            <a:off x="311133" y="2857897"/>
            <a:ext cx="8509339" cy="1077218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20675" algn="l"/>
              </a:tabLst>
            </a:pPr>
            <a:r>
              <a:rPr kumimoji="0" lang="th-TH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ea typeface="Calibri" pitchFamily="34" charset="0"/>
                <a:cs typeface="+mj-cs"/>
              </a:rPr>
              <a:t>2) ระบบสารสนเทศทางด้านการตลาด ได้แก่ การปฏิบัติงาน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20675" algn="l"/>
              </a:tabLst>
            </a:pPr>
            <a:r>
              <a:rPr kumimoji="0" lang="th-TH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ea typeface="Calibri" pitchFamily="34" charset="0"/>
                <a:cs typeface="+mj-cs"/>
              </a:rPr>
              <a:t>     การวิจัยตลาด คู่แข่งขัน กลยุทธ์ขององค์กร ข้อมูลภายนอกองค์กร</a:t>
            </a:r>
            <a:endParaRPr kumimoji="0" lang="th-TH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+mj-cs"/>
            </a:endParaRPr>
          </a:p>
        </p:txBody>
      </p:sp>
      <p:sp>
        <p:nvSpPr>
          <p:cNvPr id="6" name="สี่เหลี่ยมผืนผ้า 5"/>
          <p:cNvSpPr/>
          <p:nvPr/>
        </p:nvSpPr>
        <p:spPr>
          <a:xfrm>
            <a:off x="971600" y="4149080"/>
            <a:ext cx="7200800" cy="584775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th-TH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j-cs"/>
              </a:rPr>
              <a:t>บทบาท</a:t>
            </a:r>
            <a:r>
              <a:rPr lang="th-TH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j-cs"/>
              </a:rPr>
              <a:t>ของเทคโนโลยีในธุรกิจงานขาย ประกอบด้วย </a:t>
            </a:r>
            <a:endParaRPr lang="th-TH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j-cs"/>
            </a:endParaRPr>
          </a:p>
        </p:txBody>
      </p:sp>
      <p:sp>
        <p:nvSpPr>
          <p:cNvPr id="37890" name="Rectangle 2"/>
          <p:cNvSpPr>
            <a:spLocks noChangeArrowheads="1"/>
          </p:cNvSpPr>
          <p:nvPr/>
        </p:nvSpPr>
        <p:spPr bwMode="auto">
          <a:xfrm>
            <a:off x="701570" y="4941166"/>
            <a:ext cx="7740860" cy="954107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R="0" lvl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320675" algn="l"/>
              </a:tabLst>
            </a:pPr>
            <a:r>
              <a:rPr kumimoji="0" lang="th-TH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+mj-cs"/>
              </a:rPr>
              <a:t>1) การบริหารการขาย	2)</a:t>
            </a:r>
            <a:r>
              <a:rPr kumimoji="0" lang="th-TH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+mj-cs"/>
              </a:rPr>
              <a:t> งบประมาณการขาย 	</a:t>
            </a:r>
          </a:p>
          <a:p>
            <a:pPr marR="0" lvl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320675" algn="l"/>
              </a:tabLst>
            </a:pPr>
            <a:r>
              <a:rPr kumimoji="0" lang="th-TH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+mj-cs"/>
              </a:rPr>
              <a:t>3) พยากรณ์การขาย		</a:t>
            </a:r>
            <a:r>
              <a:rPr lang="th-TH" baseline="0" dirty="0" smtClean="0">
                <a:solidFill>
                  <a:schemeClr val="tx1"/>
                </a:solidFill>
                <a:latin typeface="Arial" pitchFamily="34" charset="0"/>
                <a:cs typeface="+mj-cs"/>
              </a:rPr>
              <a:t>4) การวิเคราะห์ผลงานการขาย กำไรหรือขาดทุน</a:t>
            </a:r>
            <a:endParaRPr kumimoji="0" lang="th-TH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2000"/>
                                        <p:tgtEl>
                                          <p:spTgt spid="378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3" dur="500"/>
                                        <p:tgtEl>
                                          <p:spTgt spid="378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 animBg="1"/>
      <p:bldP spid="37889" grpId="0" animBg="1"/>
      <p:bldP spid="6" grpId="0"/>
      <p:bldP spid="37890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Rectangle 1"/>
          <p:cNvSpPr>
            <a:spLocks noChangeArrowheads="1"/>
          </p:cNvSpPr>
          <p:nvPr/>
        </p:nvSpPr>
        <p:spPr bwMode="auto">
          <a:xfrm>
            <a:off x="827584" y="507450"/>
            <a:ext cx="7704856" cy="1631216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20675" algn="l"/>
              </a:tabLst>
            </a:pPr>
            <a:r>
              <a:rPr kumimoji="0" lang="th-TH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ea typeface="Calibri" pitchFamily="34" charset="0"/>
                <a:cs typeface="+mj-cs"/>
              </a:rPr>
              <a:t>เครื่องมือทางเทคโนโลยีที่เกี่ยวข้องกับงาน</a:t>
            </a:r>
            <a:r>
              <a:rPr kumimoji="0" lang="th-TH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ea typeface="Calibri" pitchFamily="34" charset="0"/>
                <a:cs typeface="+mj-cs"/>
              </a:rPr>
              <a:t>ขาย </a:t>
            </a:r>
            <a:r>
              <a:rPr kumimoji="0" lang="th-TH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ea typeface="Calibri" pitchFamily="34" charset="0"/>
                <a:cs typeface="+mj-cs"/>
              </a:rPr>
              <a:t>ประกอบด้วย</a:t>
            </a:r>
          </a:p>
          <a:p>
            <a:pPr marR="0" lvl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320675" algn="l"/>
              </a:tabLst>
            </a:pPr>
            <a:r>
              <a:rPr lang="th-TH" sz="3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+mj-cs"/>
              </a:rPr>
              <a:t>1) </a:t>
            </a:r>
            <a:r>
              <a:rPr lang="th-TH" sz="3200" b="1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+mj-cs"/>
              </a:rPr>
              <a:t>เวิลดิไวด์</a:t>
            </a:r>
            <a:r>
              <a:rPr lang="th-TH" sz="3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+mj-cs"/>
              </a:rPr>
              <a:t>เว็บ		2) อี</a:t>
            </a:r>
            <a:r>
              <a:rPr lang="th-TH" sz="3200" b="1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+mj-cs"/>
              </a:rPr>
              <a:t>เมล</a:t>
            </a:r>
            <a:r>
              <a:rPr lang="th-TH" sz="3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+mj-cs"/>
              </a:rPr>
              <a:t>			3) เม</a:t>
            </a:r>
            <a:r>
              <a:rPr lang="th-TH" sz="3200" b="1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+mj-cs"/>
              </a:rPr>
              <a:t>ลลิ่ง</a:t>
            </a:r>
            <a:r>
              <a:rPr lang="th-TH" sz="3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+mj-cs"/>
              </a:rPr>
              <a:t>ลิสต์</a:t>
            </a:r>
          </a:p>
          <a:p>
            <a:pPr marR="0" lvl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320675" algn="l"/>
              </a:tabLst>
            </a:pPr>
            <a:r>
              <a:rPr lang="th-TH" sz="3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cs typeface="+mj-cs"/>
              </a:rPr>
              <a:t>4) เว็บบอร์ด		5) โทรศัพท์มือถือ</a:t>
            </a:r>
          </a:p>
        </p:txBody>
      </p:sp>
      <p:sp>
        <p:nvSpPr>
          <p:cNvPr id="3" name="สี่เหลี่ยมผืนผ้า 2"/>
          <p:cNvSpPr/>
          <p:nvPr/>
        </p:nvSpPr>
        <p:spPr>
          <a:xfrm>
            <a:off x="835621" y="2420888"/>
            <a:ext cx="5153975" cy="707886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th-TH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j-cs"/>
              </a:rPr>
              <a:t>พาณิชย์</a:t>
            </a:r>
            <a:r>
              <a:rPr lang="th-TH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j-cs"/>
              </a:rPr>
              <a:t>อิเล็กทรอนิกส์ ประกอบด้วย </a:t>
            </a:r>
            <a:endParaRPr lang="th-TH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j-cs"/>
            </a:endParaRPr>
          </a:p>
        </p:txBody>
      </p:sp>
      <p:sp>
        <p:nvSpPr>
          <p:cNvPr id="4" name="สี่เหลี่ยมผืนผ้า 3"/>
          <p:cNvSpPr/>
          <p:nvPr/>
        </p:nvSpPr>
        <p:spPr>
          <a:xfrm>
            <a:off x="863849" y="3361346"/>
            <a:ext cx="5533887" cy="584775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th-TH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j-cs"/>
              </a:rPr>
              <a:t>1) ประวัติความเป็นมาเกิดขึ้นครั้งแรก พ. ศ. 2513 </a:t>
            </a:r>
            <a:endParaRPr lang="th-TH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j-cs"/>
            </a:endParaRPr>
          </a:p>
        </p:txBody>
      </p:sp>
      <p:sp>
        <p:nvSpPr>
          <p:cNvPr id="5" name="สี่เหลี่ยมผืนผ้า 4"/>
          <p:cNvSpPr/>
          <p:nvPr/>
        </p:nvSpPr>
        <p:spPr>
          <a:xfrm>
            <a:off x="810866" y="4149080"/>
            <a:ext cx="7509395" cy="156966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th-TH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j-cs"/>
              </a:rPr>
              <a:t>2) ความหมายพาณิชย์อิเล็กทรอนิกส์ หมายถึง  </a:t>
            </a:r>
          </a:p>
          <a:p>
            <a:r>
              <a:rPr lang="th-TH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j-cs"/>
              </a:rPr>
              <a:t>    กระบวนการที่ใช้วิธีการทางอิเล็กทรอนิกส์ เพื่อทำธุรกิจ </a:t>
            </a:r>
          </a:p>
          <a:p>
            <a:r>
              <a:rPr lang="th-TH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j-cs"/>
              </a:rPr>
              <a:t>    ให้บรรลุเป้าหมาย </a:t>
            </a:r>
            <a:endParaRPr lang="th-TH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89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89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3" grpId="0" animBg="1"/>
      <p:bldP spid="3" grpId="0" animBg="1"/>
      <p:bldP spid="4" grpId="0" animBg="1"/>
      <p:bldP spid="5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สี่เหลี่ยมผืนผ้า 1"/>
          <p:cNvSpPr/>
          <p:nvPr/>
        </p:nvSpPr>
        <p:spPr>
          <a:xfrm>
            <a:off x="640904" y="787351"/>
            <a:ext cx="7920880" cy="1077218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th-TH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j-cs"/>
              </a:rPr>
              <a:t>3) ประเภทของพาณิชย์อิเล็กทรอนิกส์ ได้แก่ </a:t>
            </a:r>
            <a:r>
              <a:rPr lang="en-US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j-cs"/>
              </a:rPr>
              <a:t>B </a:t>
            </a:r>
            <a:r>
              <a:rPr lang="en-US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j-cs"/>
              </a:rPr>
              <a:t>2 </a:t>
            </a:r>
            <a:r>
              <a:rPr lang="en-US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j-cs"/>
              </a:rPr>
              <a:t>C /B </a:t>
            </a:r>
            <a:r>
              <a:rPr lang="en-US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j-cs"/>
              </a:rPr>
              <a:t>2 </a:t>
            </a:r>
            <a:r>
              <a:rPr lang="en-US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j-cs"/>
              </a:rPr>
              <a:t>G</a:t>
            </a:r>
            <a:r>
              <a:rPr lang="th-TH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j-cs"/>
              </a:rPr>
              <a:t> </a:t>
            </a:r>
            <a:r>
              <a:rPr lang="en-US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/</a:t>
            </a:r>
            <a:endParaRPr lang="en-US" sz="32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j-cs"/>
            </a:endParaRPr>
          </a:p>
          <a:p>
            <a:r>
              <a:rPr lang="en-US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j-cs"/>
              </a:rPr>
              <a:t>C 2C  /  G 2 </a:t>
            </a:r>
            <a:r>
              <a:rPr lang="en-US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j-cs"/>
              </a:rPr>
              <a:t>G </a:t>
            </a:r>
            <a:r>
              <a:rPr lang="th-TH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j-cs"/>
              </a:rPr>
              <a:t>และ </a:t>
            </a:r>
            <a:r>
              <a:rPr lang="en-US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j-cs"/>
              </a:rPr>
              <a:t>G </a:t>
            </a:r>
            <a:r>
              <a:rPr lang="en-US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j-cs"/>
              </a:rPr>
              <a:t>2 </a:t>
            </a:r>
            <a:r>
              <a:rPr lang="en-US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j-cs"/>
              </a:rPr>
              <a:t>C</a:t>
            </a:r>
            <a:r>
              <a:rPr lang="th-TH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j-cs"/>
              </a:rPr>
              <a:t> </a:t>
            </a:r>
            <a:endParaRPr lang="th-TH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j-cs"/>
            </a:endParaRPr>
          </a:p>
        </p:txBody>
      </p:sp>
      <p:sp>
        <p:nvSpPr>
          <p:cNvPr id="3" name="สี่เหลี่ยมผืนผ้า 2"/>
          <p:cNvSpPr/>
          <p:nvPr/>
        </p:nvSpPr>
        <p:spPr>
          <a:xfrm>
            <a:off x="640904" y="2492896"/>
            <a:ext cx="7920880" cy="1077218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thaiDist"/>
            <a:r>
              <a:rPr lang="th-TH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j-cs"/>
              </a:rPr>
              <a:t>4) ความสำคัญของการพาณิชย์อิเล็กทรอนิกส์ ได้แก่ ลดค่าใช้จ่าย ประหยัดเวลา เปิดบริการ 24 ชั่วโมง ช่องทางมาก</a:t>
            </a:r>
            <a:r>
              <a:rPr lang="th-TH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j-cs"/>
              </a:rPr>
              <a:t>ขึ้นและ </a:t>
            </a:r>
            <a:r>
              <a:rPr lang="th-TH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j-cs"/>
              </a:rPr>
              <a:t>กำไรมากขึ้น </a:t>
            </a:r>
            <a:endParaRPr lang="th-TH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j-cs"/>
            </a:endParaRPr>
          </a:p>
        </p:txBody>
      </p:sp>
      <p:sp>
        <p:nvSpPr>
          <p:cNvPr id="39937" name="Rectangle 1"/>
          <p:cNvSpPr>
            <a:spLocks noChangeArrowheads="1"/>
          </p:cNvSpPr>
          <p:nvPr/>
        </p:nvSpPr>
        <p:spPr bwMode="auto">
          <a:xfrm>
            <a:off x="611560" y="4077072"/>
            <a:ext cx="7920880" cy="1077218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h-TH" sz="32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ea typeface="Calibri" pitchFamily="34" charset="0"/>
                <a:cs typeface="+mj-cs"/>
              </a:rPr>
              <a:t>5) โครงสร้างของระบบพาณิชย์อิเล็กทรอนิกส์ ได้แก่</a:t>
            </a:r>
            <a:r>
              <a:rPr kumimoji="0" lang="th-TH" sz="3200" b="1" i="0" u="none" strike="noStrike" cap="none" normalizeH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ea typeface="Calibri" pitchFamily="34" charset="0"/>
                <a:cs typeface="+mj-cs"/>
              </a:rPr>
              <a:t>  </a:t>
            </a:r>
            <a:r>
              <a:rPr kumimoji="0" lang="th-TH" sz="32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ea typeface="Calibri" pitchFamily="34" charset="0"/>
                <a:cs typeface="+mj-cs"/>
              </a:rPr>
              <a:t>หน้าร้าน ระบบตะกร้า ระบบชำระเงิน ระบบสมาชิก ระบบขนส่ง ระบบติดตามคำสั่งซื้อ</a:t>
            </a:r>
            <a:endParaRPr kumimoji="0" lang="th-TH" sz="32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8" dur="500"/>
                                        <p:tgtEl>
                                          <p:spTgt spid="399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3993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ชื่อเรื่อง 5"/>
          <p:cNvSpPr>
            <a:spLocks noGrp="1"/>
          </p:cNvSpPr>
          <p:nvPr>
            <p:ph type="title"/>
          </p:nvPr>
        </p:nvSpPr>
        <p:spPr>
          <a:xfrm>
            <a:off x="457200" y="461418"/>
            <a:ext cx="8229600" cy="769441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th-TH" b="1" dirty="0" smtClean="0">
                <a:ln w="11430"/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H SarabunPSK" pitchFamily="34" charset="-34"/>
                <a:ea typeface="Calibri" pitchFamily="34" charset="0"/>
                <a:cs typeface="+mj-cs"/>
              </a:rPr>
              <a:t>1. ความรู้พื้นฐานด้านการขาย และงานขาย</a:t>
            </a:r>
            <a:endParaRPr lang="th-TH" sz="5400" b="1" dirty="0">
              <a:ln w="11430"/>
              <a:solidFill>
                <a:schemeClr val="accent6">
                  <a:lumMod val="60000"/>
                  <a:lumOff val="40000"/>
                </a:schemeClr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cs typeface="+mj-cs"/>
            </a:endParaRPr>
          </a:p>
        </p:txBody>
      </p:sp>
      <p:sp>
        <p:nvSpPr>
          <p:cNvPr id="7" name="ตัวแทนเนื้อหา 6"/>
          <p:cNvSpPr>
            <a:spLocks noGrp="1"/>
          </p:cNvSpPr>
          <p:nvPr>
            <p:ph idx="1"/>
          </p:nvPr>
        </p:nvSpPr>
        <p:spPr>
          <a:xfrm>
            <a:off x="473546" y="1556792"/>
            <a:ext cx="8229600" cy="1323439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marL="0" lvl="0" indent="0" fontAlgn="base">
              <a:spcBef>
                <a:spcPct val="0"/>
              </a:spcBef>
              <a:spcAft>
                <a:spcPct val="0"/>
              </a:spcAft>
              <a:buNone/>
              <a:tabLst>
                <a:tab pos="539750" algn="l"/>
              </a:tabLst>
            </a:pPr>
            <a:r>
              <a:rPr lang="th-TH" sz="4000" b="1" cap="all" dirty="0" smtClean="0">
                <a:ln/>
                <a:solidFill>
                  <a:schemeClr val="tx2">
                    <a:lumMod val="75000"/>
                  </a:schemeClr>
                </a:solidFill>
                <a:effectLst>
                  <a:reflection blurRad="10000" stA="55000" endPos="48000" dist="500" dir="5400000" sy="-100000" algn="bl" rotWithShape="0"/>
                </a:effectLst>
                <a:latin typeface="TH SarabunPSK" pitchFamily="34" charset="-34"/>
                <a:ea typeface="Calibri" pitchFamily="34" charset="0"/>
                <a:cs typeface="+mj-cs"/>
              </a:rPr>
              <a:t>1)  ความหมายของการขาย หมายถึงกระบวนการค้นหา     </a:t>
            </a:r>
          </a:p>
          <a:p>
            <a:pPr marL="0" lvl="0" indent="0" fontAlgn="base">
              <a:spcBef>
                <a:spcPct val="0"/>
              </a:spcBef>
              <a:spcAft>
                <a:spcPct val="0"/>
              </a:spcAft>
              <a:buNone/>
              <a:tabLst>
                <a:tab pos="539750" algn="l"/>
              </a:tabLst>
            </a:pPr>
            <a:r>
              <a:rPr lang="th-TH" sz="4000" b="1" cap="all" dirty="0">
                <a:ln/>
                <a:solidFill>
                  <a:schemeClr val="tx2">
                    <a:lumMod val="75000"/>
                  </a:schemeClr>
                </a:solidFill>
                <a:effectLst>
                  <a:reflection blurRad="10000" stA="55000" endPos="48000" dist="500" dir="5400000" sy="-100000" algn="bl" rotWithShape="0"/>
                </a:effectLst>
                <a:latin typeface="TH SarabunPSK" pitchFamily="34" charset="-34"/>
                <a:ea typeface="Calibri" pitchFamily="34" charset="0"/>
                <a:cs typeface="+mj-cs"/>
              </a:rPr>
              <a:t> </a:t>
            </a:r>
            <a:r>
              <a:rPr lang="th-TH" sz="4000" b="1" cap="all" dirty="0" smtClean="0">
                <a:ln/>
                <a:solidFill>
                  <a:schemeClr val="tx2">
                    <a:lumMod val="75000"/>
                  </a:schemeClr>
                </a:solidFill>
                <a:effectLst>
                  <a:reflection blurRad="10000" stA="55000" endPos="48000" dist="500" dir="5400000" sy="-100000" algn="bl" rotWithShape="0"/>
                </a:effectLst>
                <a:latin typeface="TH SarabunPSK" pitchFamily="34" charset="-34"/>
                <a:ea typeface="Calibri" pitchFamily="34" charset="0"/>
                <a:cs typeface="+mj-cs"/>
              </a:rPr>
              <a:t>    ความต้องการและทำให้ผู้มุ่งหวังเกิดความพอใจ </a:t>
            </a:r>
          </a:p>
        </p:txBody>
      </p:sp>
      <p:sp>
        <p:nvSpPr>
          <p:cNvPr id="8" name="สี่เหลี่ยมผืนผ้า 7"/>
          <p:cNvSpPr/>
          <p:nvPr/>
        </p:nvSpPr>
        <p:spPr>
          <a:xfrm>
            <a:off x="339874" y="3068960"/>
            <a:ext cx="8496944" cy="1323439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342900" lvl="0" indent="-342900" fontAlgn="base">
              <a:spcBef>
                <a:spcPct val="0"/>
              </a:spcBef>
              <a:spcAft>
                <a:spcPct val="0"/>
              </a:spcAft>
              <a:tabLst>
                <a:tab pos="539750" algn="l"/>
              </a:tabLst>
            </a:pPr>
            <a:r>
              <a:rPr lang="th-TH" sz="40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ea typeface="Calibri" pitchFamily="34" charset="0"/>
                <a:cs typeface="+mj-cs"/>
              </a:rPr>
              <a:t>2) </a:t>
            </a:r>
            <a:r>
              <a:rPr lang="th-TH" sz="40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ea typeface="Calibri" pitchFamily="34" charset="0"/>
                <a:cs typeface="+mj-cs"/>
              </a:rPr>
              <a:t>บทบาทของพนักงาน</a:t>
            </a:r>
            <a:r>
              <a:rPr lang="th-TH" sz="40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ea typeface="Calibri" pitchFamily="34" charset="0"/>
                <a:cs typeface="+mj-cs"/>
              </a:rPr>
              <a:t>ขาย ได้แก่ </a:t>
            </a:r>
            <a:r>
              <a:rPr lang="th-TH" sz="40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ea typeface="Calibri" pitchFamily="34" charset="0"/>
                <a:cs typeface="+mj-cs"/>
              </a:rPr>
              <a:t>การให้บริการ </a:t>
            </a:r>
            <a:r>
              <a:rPr lang="th-TH" sz="40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ea typeface="Calibri" pitchFamily="34" charset="0"/>
                <a:cs typeface="+mj-cs"/>
              </a:rPr>
              <a:t>การชักจูงใจ การ</a:t>
            </a:r>
            <a:r>
              <a:rPr lang="th-TH" sz="40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ea typeface="Calibri" pitchFamily="34" charset="0"/>
                <a:cs typeface="+mj-cs"/>
              </a:rPr>
              <a:t>ช่วยเหลือร่วมมือ การให้ความรู้ </a:t>
            </a:r>
            <a:r>
              <a:rPr lang="th-TH" sz="40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ea typeface="Calibri" pitchFamily="34" charset="0"/>
                <a:cs typeface="+mj-cs"/>
              </a:rPr>
              <a:t> การแก้ปัญหา</a:t>
            </a:r>
            <a:endParaRPr lang="th-TH" sz="4000" b="1" dirty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itchFamily="34" charset="-34"/>
              <a:ea typeface="Calibri" pitchFamily="34" charset="0"/>
              <a:cs typeface="+mj-cs"/>
            </a:endParaRPr>
          </a:p>
        </p:txBody>
      </p:sp>
      <p:sp>
        <p:nvSpPr>
          <p:cNvPr id="9" name="สี่เหลี่ยมผืนผ้า 8"/>
          <p:cNvSpPr/>
          <p:nvPr/>
        </p:nvSpPr>
        <p:spPr>
          <a:xfrm>
            <a:off x="339874" y="4653136"/>
            <a:ext cx="8568952" cy="1938992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marL="342900" lvl="0" indent="-342900" fontAlgn="base">
              <a:spcBef>
                <a:spcPct val="0"/>
              </a:spcBef>
              <a:spcAft>
                <a:spcPct val="0"/>
              </a:spcAft>
              <a:tabLst>
                <a:tab pos="539750" algn="l"/>
              </a:tabLst>
            </a:pPr>
            <a:r>
              <a:rPr kumimoji="0" lang="th-TH" sz="4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ea typeface="Calibri" pitchFamily="34" charset="0"/>
                <a:cs typeface="+mj-cs"/>
              </a:rPr>
              <a:t>3) ความสำคัญของการขาย มีความสำคัญต่อการดำเนินชีวิตประจำวันของมนุษย์ การดำเนินธุรกิจระบบเศรษฐกิจโดยรวมของประเทศ</a:t>
            </a:r>
            <a:endParaRPr kumimoji="0" lang="th-TH" sz="4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6736670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251520" y="760577"/>
            <a:ext cx="8444383" cy="2554545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39750" algn="l"/>
              </a:tabLst>
            </a:pPr>
            <a:r>
              <a:rPr kumimoji="0" lang="th-TH" sz="4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ea typeface="Calibri" pitchFamily="34" charset="0"/>
                <a:cs typeface="+mj-cs"/>
              </a:rPr>
              <a:t>4) ทฤษฎีการขาย กล่าวถึง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39750" algn="l"/>
              </a:tabLst>
            </a:pPr>
            <a:r>
              <a:rPr lang="th-TH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ea typeface="Calibri" pitchFamily="34" charset="0"/>
                <a:cs typeface="+mj-cs"/>
              </a:rPr>
              <a:t> </a:t>
            </a:r>
            <a:r>
              <a:rPr lang="th-TH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ea typeface="Calibri" pitchFamily="34" charset="0"/>
                <a:cs typeface="+mj-cs"/>
              </a:rPr>
              <a:t>       </a:t>
            </a:r>
            <a:r>
              <a:rPr kumimoji="0" lang="th-TH" sz="4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ea typeface="Calibri" pitchFamily="34" charset="0"/>
                <a:cs typeface="+mj-cs"/>
              </a:rPr>
              <a:t>(1) ทฤษฎีสิ่งเร้ากับการตอบสนอง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39750" algn="l"/>
              </a:tabLst>
            </a:pPr>
            <a:r>
              <a:rPr kumimoji="0" lang="th-TH" sz="4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Calibri" pitchFamily="34" charset="0"/>
                <a:cs typeface="+mj-cs"/>
              </a:rPr>
              <a:t>“</a:t>
            </a:r>
            <a:r>
              <a:rPr kumimoji="0" lang="th-TH" sz="4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ea typeface="Calibri" pitchFamily="34" charset="0"/>
                <a:cs typeface="+mj-cs"/>
              </a:rPr>
              <a:t>เมื่อลูกค้าได้รับสิ่งเร้าที่ดีมากระตุ้น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39750" algn="l"/>
              </a:tabLst>
            </a:pPr>
            <a:r>
              <a:rPr kumimoji="0" lang="th-TH" sz="4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ea typeface="Calibri" pitchFamily="34" charset="0"/>
                <a:cs typeface="+mj-cs"/>
              </a:rPr>
              <a:t>ลูกค้าจะตอบสนองสิ่งเร้านั้นและทำให้ขายสินค้าได้</a:t>
            </a:r>
            <a:r>
              <a:rPr kumimoji="0" lang="th-TH" sz="4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Calibri" pitchFamily="34" charset="0"/>
                <a:cs typeface="+mj-cs"/>
              </a:rPr>
              <a:t>”</a:t>
            </a:r>
            <a:r>
              <a:rPr kumimoji="0" lang="th-TH" sz="4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ea typeface="Calibri" pitchFamily="34" charset="0"/>
                <a:cs typeface="+mj-cs"/>
              </a:rPr>
              <a:t>  </a:t>
            </a:r>
          </a:p>
        </p:txBody>
      </p:sp>
      <p:sp>
        <p:nvSpPr>
          <p:cNvPr id="6" name="สี่เหลี่ยมผืนผ้า 5"/>
          <p:cNvSpPr/>
          <p:nvPr/>
        </p:nvSpPr>
        <p:spPr>
          <a:xfrm>
            <a:off x="270967" y="3645024"/>
            <a:ext cx="8424936" cy="236988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539750" algn="l"/>
              </a:tabLst>
            </a:pPr>
            <a:r>
              <a:rPr kumimoji="0" lang="th-TH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H SarabunPSK" pitchFamily="34" charset="-34"/>
                <a:ea typeface="Calibri" pitchFamily="34" charset="0"/>
                <a:cs typeface="TH SarabunPSK" pitchFamily="34" charset="-34"/>
              </a:rPr>
              <a:t> </a:t>
            </a:r>
            <a:r>
              <a:rPr kumimoji="0" lang="th-TH" sz="4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ea typeface="Calibri" pitchFamily="34" charset="0"/>
                <a:cs typeface="+mj-cs"/>
              </a:rPr>
              <a:t>(2) ทฤษฎีแห่งความต้องการและความพึงพอใจเกิดจาก   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539750" algn="l"/>
              </a:tabLst>
            </a:pPr>
            <a:r>
              <a:rPr lang="th-TH" sz="40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ea typeface="Calibri" pitchFamily="34" charset="0"/>
                <a:cs typeface="+mj-cs"/>
              </a:rPr>
              <a:t> </a:t>
            </a:r>
            <a:r>
              <a:rPr lang="th-TH" sz="4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ea typeface="Calibri" pitchFamily="34" charset="0"/>
                <a:cs typeface="+mj-cs"/>
              </a:rPr>
              <a:t>      </a:t>
            </a:r>
            <a:r>
              <a:rPr kumimoji="0" lang="th-TH" sz="4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ea typeface="Calibri" pitchFamily="34" charset="0"/>
                <a:cs typeface="+mj-cs"/>
              </a:rPr>
              <a:t>พฤติกรรมของลูกค้า มีความต้องการ พฤติกรรม 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539750" algn="l"/>
              </a:tabLst>
            </a:pPr>
            <a:r>
              <a:rPr lang="th-TH" sz="40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ea typeface="Calibri" pitchFamily="34" charset="0"/>
                <a:cs typeface="+mj-cs"/>
              </a:rPr>
              <a:t> </a:t>
            </a:r>
            <a:r>
              <a:rPr lang="th-TH" sz="4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ea typeface="Calibri" pitchFamily="34" charset="0"/>
                <a:cs typeface="+mj-cs"/>
              </a:rPr>
              <a:t>      </a:t>
            </a:r>
            <a:r>
              <a:rPr kumimoji="0" lang="th-TH" sz="4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ea typeface="Calibri" pitchFamily="34" charset="0"/>
                <a:cs typeface="+mj-cs"/>
              </a:rPr>
              <a:t>การตัดสินใจ ความพึงพอใจ 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539750" algn="l"/>
              </a:tabLst>
            </a:pPr>
            <a:endParaRPr kumimoji="0" lang="th-TH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15516190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755576" y="764704"/>
            <a:ext cx="7772400" cy="1470025"/>
          </a:xfrm>
          <a:gradFill>
            <a:gsLst>
              <a:gs pos="0">
                <a:srgbClr val="FBABD5"/>
              </a:gs>
              <a:gs pos="35000">
                <a:srgbClr val="FBABD5"/>
              </a:gs>
              <a:gs pos="100000">
                <a:schemeClr val="dk1">
                  <a:tint val="15000"/>
                  <a:satMod val="350000"/>
                </a:schemeClr>
              </a:gs>
            </a:gsLst>
            <a:lin ang="16200000" scaled="1"/>
          </a:gradFill>
        </p:spPr>
        <p:txBody>
          <a:bodyPr/>
          <a:lstStyle/>
          <a:p>
            <a:pPr lvl="0"/>
            <a:r>
              <a:rPr lang="th-TH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ea typeface="Calibri" pitchFamily="34" charset="0"/>
              </a:rPr>
              <a:t>(3) ทฤษฎีการจูงใจของมาส</a:t>
            </a:r>
            <a:r>
              <a:rPr lang="th-TH" b="1" dirty="0" err="1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ea typeface="Calibri" pitchFamily="34" charset="0"/>
              </a:rPr>
              <a:t>โลว์</a:t>
            </a:r>
            <a:endParaRPr lang="th-TH" dirty="0"/>
          </a:p>
        </p:txBody>
      </p:sp>
      <p:sp>
        <p:nvSpPr>
          <p:cNvPr id="4" name="ชื่อเรื่องรอง 3"/>
          <p:cNvSpPr>
            <a:spLocks noGrp="1"/>
          </p:cNvSpPr>
          <p:nvPr>
            <p:ph type="subTitle" idx="1"/>
          </p:nvPr>
        </p:nvSpPr>
        <p:spPr>
          <a:xfrm>
            <a:off x="827584" y="2564904"/>
            <a:ext cx="7704856" cy="3600400"/>
          </a:xfrm>
          <a:gradFill>
            <a:gsLst>
              <a:gs pos="0">
                <a:schemeClr val="bg1"/>
              </a:gs>
              <a:gs pos="35000">
                <a:srgbClr val="FBABD5"/>
              </a:gs>
              <a:gs pos="100000">
                <a:srgbClr val="FBABD5">
                  <a:alpha val="99000"/>
                  <a:lumMod val="41000"/>
                  <a:lumOff val="59000"/>
                </a:srgbClr>
              </a:gs>
            </a:gsLst>
            <a:lin ang="16200000" scaled="1"/>
          </a:gradFill>
        </p:spPr>
        <p:txBody>
          <a:bodyPr/>
          <a:lstStyle/>
          <a:p>
            <a:pPr lvl="0" algn="thaiDist"/>
            <a:r>
              <a:rPr lang="th-TH" sz="36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ea typeface="Calibri" pitchFamily="34" charset="0"/>
                <a:cs typeface="+mj-cs"/>
              </a:rPr>
              <a:t>กล่าวว่ามนุษย์เกิดมาล้วนมีความต้องการทั้งสิ้น ได้แก่                         ความต้องการด้านร่างกาย ความปลอดภัย ความรัก การยอมรับและการได้รับความสำเร็จ</a:t>
            </a:r>
          </a:p>
          <a:p>
            <a:endParaRPr lang="th-TH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สี่เหลี่ยมผืนผ้า 3"/>
          <p:cNvSpPr/>
          <p:nvPr/>
        </p:nvSpPr>
        <p:spPr>
          <a:xfrm>
            <a:off x="493514" y="764704"/>
            <a:ext cx="2592288" cy="707886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  <a:tabLst>
                <a:tab pos="539750" algn="l"/>
              </a:tabLst>
            </a:pPr>
            <a:r>
              <a:rPr lang="th-TH" sz="40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ea typeface="Calibri" pitchFamily="34" charset="0"/>
                <a:cs typeface="+mj-cs"/>
              </a:rPr>
              <a:t>5) </a:t>
            </a:r>
            <a:r>
              <a:rPr lang="th-TH" sz="40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ea typeface="Calibri" pitchFamily="34" charset="0"/>
                <a:cs typeface="+mj-cs"/>
              </a:rPr>
              <a:t>ศิลปะการ</a:t>
            </a:r>
            <a:r>
              <a:rPr lang="th-TH" sz="40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ea typeface="Calibri" pitchFamily="34" charset="0"/>
                <a:cs typeface="+mj-cs"/>
              </a:rPr>
              <a:t>ขาย</a:t>
            </a:r>
            <a:endParaRPr lang="th-TH" sz="4000" b="1" dirty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itchFamily="34" charset="-34"/>
              <a:ea typeface="Calibri" pitchFamily="34" charset="0"/>
              <a:cs typeface="+mj-cs"/>
            </a:endParaRPr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501104" y="1844824"/>
            <a:ext cx="8103343" cy="3785652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  <a:tabLst>
                <a:tab pos="539750" algn="l"/>
              </a:tabLst>
            </a:pPr>
            <a:r>
              <a:rPr kumimoji="0" lang="th-TH" sz="4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ea typeface="Calibri" pitchFamily="34" charset="0"/>
                <a:cs typeface="+mj-cs"/>
              </a:rPr>
              <a:t>(1) ศิลปะ</a:t>
            </a:r>
            <a:r>
              <a:rPr kumimoji="0" lang="th-TH" sz="4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ea typeface="Calibri" pitchFamily="34" charset="0"/>
                <a:cs typeface="+mj-cs"/>
              </a:rPr>
              <a:t>การขาย หมายถึง อากัปกริยาลักษณะ</a:t>
            </a:r>
            <a:r>
              <a:rPr kumimoji="0" lang="th-TH" sz="4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ea typeface="Calibri" pitchFamily="34" charset="0"/>
                <a:cs typeface="+mj-cs"/>
              </a:rPr>
              <a:t>กาแสดงออก 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  <a:tabLst>
                <a:tab pos="539750" algn="l"/>
              </a:tabLst>
            </a:pPr>
            <a:r>
              <a:rPr lang="th-TH" sz="40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ea typeface="Calibri" pitchFamily="34" charset="0"/>
                <a:cs typeface="+mj-cs"/>
              </a:rPr>
              <a:t> </a:t>
            </a:r>
            <a:r>
              <a:rPr lang="th-TH" sz="4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ea typeface="Calibri" pitchFamily="34" charset="0"/>
                <a:cs typeface="+mj-cs"/>
              </a:rPr>
              <a:t>    </a:t>
            </a:r>
            <a:r>
              <a:rPr kumimoji="0" lang="th-TH" sz="4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ea typeface="Calibri" pitchFamily="34" charset="0"/>
                <a:cs typeface="+mj-cs"/>
              </a:rPr>
              <a:t>ด้วย</a:t>
            </a:r>
            <a:r>
              <a:rPr kumimoji="0" lang="th-TH" sz="4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ea typeface="Calibri" pitchFamily="34" charset="0"/>
                <a:cs typeface="+mj-cs"/>
              </a:rPr>
              <a:t>กาย  วาจา  และจิตใจ เพื่อโน้มน้าวให้ลูกค้าเห็น</a:t>
            </a:r>
            <a:r>
              <a:rPr kumimoji="0" lang="th-TH" sz="4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ea typeface="Calibri" pitchFamily="34" charset="0"/>
                <a:cs typeface="+mj-cs"/>
              </a:rPr>
              <a:t>ด้วย   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  <a:tabLst>
                <a:tab pos="539750" algn="l"/>
              </a:tabLst>
            </a:pPr>
            <a:r>
              <a:rPr lang="th-TH" sz="40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ea typeface="Calibri" pitchFamily="34" charset="0"/>
                <a:cs typeface="+mj-cs"/>
              </a:rPr>
              <a:t> </a:t>
            </a:r>
            <a:r>
              <a:rPr lang="th-TH" sz="4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ea typeface="Calibri" pitchFamily="34" charset="0"/>
                <a:cs typeface="+mj-cs"/>
              </a:rPr>
              <a:t>    </a:t>
            </a:r>
            <a:r>
              <a:rPr kumimoji="0" lang="th-TH" sz="4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ea typeface="Calibri" pitchFamily="34" charset="0"/>
                <a:cs typeface="+mj-cs"/>
              </a:rPr>
              <a:t>กับ</a:t>
            </a:r>
            <a:r>
              <a:rPr kumimoji="0" lang="th-TH" sz="4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ea typeface="Calibri" pitchFamily="34" charset="0"/>
                <a:cs typeface="+mj-cs"/>
              </a:rPr>
              <a:t>สิ่งที่เสนอขาย </a:t>
            </a:r>
            <a:endParaRPr kumimoji="0" lang="th-TH" sz="4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itchFamily="34" charset="-34"/>
              <a:ea typeface="Calibri" pitchFamily="34" charset="0"/>
              <a:cs typeface="+mj-cs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  <a:tabLst>
                <a:tab pos="539750" algn="l"/>
              </a:tabLst>
            </a:pPr>
            <a:r>
              <a:rPr lang="th-TH" sz="4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ea typeface="Calibri" pitchFamily="34" charset="0"/>
                <a:cs typeface="+mj-cs"/>
              </a:rPr>
              <a:t>(2</a:t>
            </a:r>
            <a:r>
              <a:rPr lang="th-TH" sz="40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ea typeface="Calibri" pitchFamily="34" charset="0"/>
                <a:cs typeface="+mj-cs"/>
              </a:rPr>
              <a:t>) การใช้ศิลปะการขายตามหลัก 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  <a:tabLst>
                <a:tab pos="539750" algn="l"/>
              </a:tabLst>
            </a:pPr>
            <a:r>
              <a:rPr lang="en-US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ea typeface="Calibri" pitchFamily="34" charset="0"/>
                <a:cs typeface="+mj-cs"/>
              </a:rPr>
              <a:t>      SALESMANSHIP </a:t>
            </a:r>
            <a:r>
              <a:rPr lang="th-TH" sz="40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ea typeface="Calibri" pitchFamily="34" charset="0"/>
                <a:cs typeface="+mj-cs"/>
              </a:rPr>
              <a:t>คุณลักษณะที่ดีของพนักงานขาย </a:t>
            </a:r>
            <a:endParaRPr lang="th-TH" sz="40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itchFamily="34" charset="-34"/>
              <a:ea typeface="Calibri" pitchFamily="34" charset="0"/>
              <a:cs typeface="+mj-cs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  <a:tabLst>
                <a:tab pos="539750" algn="l"/>
              </a:tabLst>
            </a:pPr>
            <a:r>
              <a:rPr lang="th-TH" sz="4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ea typeface="Calibri" pitchFamily="34" charset="0"/>
                <a:cs typeface="+mj-cs"/>
              </a:rPr>
              <a:t>       12 ประการ</a:t>
            </a:r>
            <a:endParaRPr lang="th-TH" sz="40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itchFamily="34" charset="-34"/>
              <a:ea typeface="Calibri" pitchFamily="34" charset="0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สี่เหลี่ยมผืนผ้า 4"/>
          <p:cNvSpPr/>
          <p:nvPr/>
        </p:nvSpPr>
        <p:spPr>
          <a:xfrm>
            <a:off x="459346" y="476672"/>
            <a:ext cx="3176550" cy="707886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  <a:tabLst>
                <a:tab pos="539750" algn="l"/>
              </a:tabLst>
            </a:pPr>
            <a:r>
              <a:rPr lang="th-TH" sz="40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ea typeface="Calibri" pitchFamily="34" charset="0"/>
                <a:cs typeface="+mj-cs"/>
              </a:rPr>
              <a:t>6) </a:t>
            </a:r>
            <a:r>
              <a:rPr lang="th-TH" sz="40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ea typeface="Calibri" pitchFamily="34" charset="0"/>
                <a:cs typeface="+mj-cs"/>
              </a:rPr>
              <a:t>กระบวนการ</a:t>
            </a:r>
            <a:r>
              <a:rPr lang="th-TH" sz="40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ea typeface="Calibri" pitchFamily="34" charset="0"/>
                <a:cs typeface="+mj-cs"/>
              </a:rPr>
              <a:t>ขาย</a:t>
            </a:r>
            <a:endParaRPr lang="th-TH" sz="4000" b="1" dirty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itchFamily="34" charset="-34"/>
              <a:ea typeface="Calibri" pitchFamily="34" charset="0"/>
              <a:cs typeface="+mj-cs"/>
            </a:endParaRPr>
          </a:p>
        </p:txBody>
      </p:sp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531354" y="1484784"/>
            <a:ext cx="8280920" cy="1938992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R="0" lvl="0" algn="thaiDi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539750" algn="l"/>
              </a:tabLst>
            </a:pPr>
            <a:r>
              <a:rPr kumimoji="0" lang="th-TH" sz="4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ea typeface="Calibri" pitchFamily="34" charset="0"/>
                <a:cs typeface="+mj-cs"/>
              </a:rPr>
              <a:t>(1) ความหมายของกระบวนการขาย เป็นเรื่อง                                          ของกระบวนการดำเนินทางการขายที่จะทำให้ผลิตภัณฑ์เกิดการเปลี่ยนกรรมสิทธิ์ความเป็นเจ้าของ </a:t>
            </a:r>
          </a:p>
        </p:txBody>
      </p:sp>
      <p:sp>
        <p:nvSpPr>
          <p:cNvPr id="7" name="สี่เหลี่ยมผืนผ้า 6"/>
          <p:cNvSpPr/>
          <p:nvPr/>
        </p:nvSpPr>
        <p:spPr>
          <a:xfrm>
            <a:off x="524905" y="3645024"/>
            <a:ext cx="8352928" cy="1323439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342900" lvl="0" indent="-342900" fontAlgn="base">
              <a:spcBef>
                <a:spcPct val="0"/>
              </a:spcBef>
              <a:spcAft>
                <a:spcPct val="0"/>
              </a:spcAft>
              <a:tabLst>
                <a:tab pos="539750" algn="l"/>
              </a:tabLst>
            </a:pPr>
            <a:r>
              <a:rPr kumimoji="0" lang="th-TH" sz="4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ea typeface="Calibri" pitchFamily="34" charset="0"/>
                <a:cs typeface="+mj-cs"/>
              </a:rPr>
              <a:t>(2) ความสำคัญของกระบวนการขาย ขึ้นอยู่กับการปฏิบัติ</a:t>
            </a:r>
          </a:p>
          <a:p>
            <a:pPr marL="342900" lvl="0" indent="-342900" fontAlgn="base">
              <a:spcBef>
                <a:spcPct val="0"/>
              </a:spcBef>
              <a:spcAft>
                <a:spcPct val="0"/>
              </a:spcAft>
              <a:tabLst>
                <a:tab pos="539750" algn="l"/>
              </a:tabLst>
            </a:pPr>
            <a:r>
              <a:rPr kumimoji="0" lang="th-TH" sz="4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ea typeface="Calibri" pitchFamily="34" charset="0"/>
                <a:cs typeface="+mj-cs"/>
              </a:rPr>
              <a:t>ของพนักงานขายในเรื่อง</a:t>
            </a:r>
            <a:r>
              <a:rPr kumimoji="0" lang="th-TH" sz="40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ea typeface="Calibri" pitchFamily="34" charset="0"/>
                <a:cs typeface="+mj-cs"/>
              </a:rPr>
              <a:t>มนุษย</a:t>
            </a:r>
            <a:r>
              <a:rPr kumimoji="0" lang="th-TH" sz="4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itchFamily="34" charset="-34"/>
                <a:ea typeface="Calibri" pitchFamily="34" charset="0"/>
                <a:cs typeface="+mj-cs"/>
              </a:rPr>
              <a:t>สัมพันธ์ คุณธรรม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สี่เหลี่ยมผืนผ้า 1"/>
          <p:cNvSpPr/>
          <p:nvPr/>
        </p:nvSpPr>
        <p:spPr>
          <a:xfrm>
            <a:off x="379934" y="1484784"/>
            <a:ext cx="8496944" cy="440120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342900" lvl="0" indent="-342900" fontAlgn="base">
              <a:spcBef>
                <a:spcPct val="0"/>
              </a:spcBef>
              <a:spcAft>
                <a:spcPct val="0"/>
              </a:spcAft>
              <a:tabLst>
                <a:tab pos="539750" algn="l"/>
              </a:tabLst>
            </a:pPr>
            <a:r>
              <a:rPr kumimoji="0" lang="th-TH" sz="4000" b="1" i="0" u="none" strike="noStrike" normalizeH="0" baseline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H SarabunPSK" pitchFamily="34" charset="-34"/>
                <a:ea typeface="Calibri" pitchFamily="34" charset="0"/>
                <a:cs typeface="+mj-cs"/>
              </a:rPr>
              <a:t>(3) ขั้นตอนของกระบวนการขาย ได้แก่ </a:t>
            </a:r>
            <a:endParaRPr kumimoji="0" lang="th-TH" sz="4000" b="1" i="0" u="none" strike="noStrike" normalizeH="0" baseline="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TH SarabunPSK" pitchFamily="34" charset="-34"/>
              <a:ea typeface="Calibri" pitchFamily="34" charset="0"/>
              <a:cs typeface="+mj-cs"/>
            </a:endParaRPr>
          </a:p>
          <a:p>
            <a:pPr marL="342900" lvl="0" indent="-342900" fontAlgn="base">
              <a:spcBef>
                <a:spcPct val="0"/>
              </a:spcBef>
              <a:spcAft>
                <a:spcPct val="0"/>
              </a:spcAft>
              <a:tabLst>
                <a:tab pos="539750" algn="l"/>
              </a:tabLst>
            </a:pPr>
            <a:r>
              <a:rPr kumimoji="0" lang="th-TH" sz="4000" b="1" i="0" u="none" strike="noStrike" normalizeH="0" baseline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H SarabunPSK" pitchFamily="34" charset="-34"/>
                <a:ea typeface="Calibri" pitchFamily="34" charset="0"/>
                <a:cs typeface="+mj-cs"/>
              </a:rPr>
              <a:t>1. การ</a:t>
            </a:r>
            <a:r>
              <a:rPr kumimoji="0" lang="th-TH" sz="4000" b="1" i="0" u="none" strike="noStrike" normalizeH="0" baseline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H SarabunPSK" pitchFamily="34" charset="-34"/>
                <a:ea typeface="Calibri" pitchFamily="34" charset="0"/>
                <a:cs typeface="+mj-cs"/>
              </a:rPr>
              <a:t>แสวงหาผู้มุ่งหวัง </a:t>
            </a:r>
            <a:endParaRPr kumimoji="0" lang="th-TH" sz="4000" b="1" i="0" u="none" strike="noStrike" normalizeH="0" baseline="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TH SarabunPSK" pitchFamily="34" charset="-34"/>
              <a:ea typeface="Calibri" pitchFamily="34" charset="0"/>
              <a:cs typeface="+mj-cs"/>
            </a:endParaRPr>
          </a:p>
          <a:p>
            <a:pPr marL="342900" lvl="0" indent="-342900" fontAlgn="base">
              <a:spcBef>
                <a:spcPct val="0"/>
              </a:spcBef>
              <a:spcAft>
                <a:spcPct val="0"/>
              </a:spcAft>
              <a:tabLst>
                <a:tab pos="539750" algn="l"/>
              </a:tabLst>
            </a:pPr>
            <a:r>
              <a:rPr kumimoji="0" lang="th-TH" sz="4000" b="1" i="0" u="none" strike="noStrike" normalizeH="0" baseline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H SarabunPSK" pitchFamily="34" charset="-34"/>
                <a:ea typeface="Calibri" pitchFamily="34" charset="0"/>
                <a:cs typeface="+mj-cs"/>
              </a:rPr>
              <a:t>2. การ</a:t>
            </a:r>
            <a:r>
              <a:rPr kumimoji="0" lang="th-TH" sz="4000" b="1" i="0" u="none" strike="noStrike" normalizeH="0" baseline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H SarabunPSK" pitchFamily="34" charset="-34"/>
                <a:ea typeface="Calibri" pitchFamily="34" charset="0"/>
                <a:cs typeface="+mj-cs"/>
              </a:rPr>
              <a:t>เตรียมก่อนการเข้าพบ </a:t>
            </a:r>
            <a:endParaRPr kumimoji="0" lang="th-TH" sz="4000" b="1" i="0" u="none" strike="noStrike" normalizeH="0" baseline="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TH SarabunPSK" pitchFamily="34" charset="-34"/>
              <a:ea typeface="Calibri" pitchFamily="34" charset="0"/>
              <a:cs typeface="+mj-cs"/>
            </a:endParaRPr>
          </a:p>
          <a:p>
            <a:pPr marL="342900" lvl="0" indent="-342900" fontAlgn="base">
              <a:spcBef>
                <a:spcPct val="0"/>
              </a:spcBef>
              <a:spcAft>
                <a:spcPct val="0"/>
              </a:spcAft>
              <a:tabLst>
                <a:tab pos="539750" algn="l"/>
              </a:tabLst>
            </a:pPr>
            <a:r>
              <a:rPr kumimoji="0" lang="th-TH" sz="4000" b="1" i="0" u="none" strike="noStrike" normalizeH="0" baseline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H SarabunPSK" pitchFamily="34" charset="-34"/>
                <a:ea typeface="Calibri" pitchFamily="34" charset="0"/>
                <a:cs typeface="+mj-cs"/>
              </a:rPr>
              <a:t>3. การ</a:t>
            </a:r>
            <a:r>
              <a:rPr kumimoji="0" lang="th-TH" sz="4000" b="1" i="0" u="none" strike="noStrike" normalizeH="0" baseline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H SarabunPSK" pitchFamily="34" charset="-34"/>
                <a:ea typeface="Calibri" pitchFamily="34" charset="0"/>
                <a:cs typeface="+mj-cs"/>
              </a:rPr>
              <a:t>เข้าพบ </a:t>
            </a:r>
            <a:endParaRPr kumimoji="0" lang="th-TH" sz="4000" b="1" i="0" u="none" strike="noStrike" normalizeH="0" baseline="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TH SarabunPSK" pitchFamily="34" charset="-34"/>
              <a:ea typeface="Calibri" pitchFamily="34" charset="0"/>
              <a:cs typeface="+mj-cs"/>
            </a:endParaRPr>
          </a:p>
          <a:p>
            <a:pPr marL="342900" lvl="0" indent="-342900" fontAlgn="base">
              <a:spcBef>
                <a:spcPct val="0"/>
              </a:spcBef>
              <a:spcAft>
                <a:spcPct val="0"/>
              </a:spcAft>
              <a:tabLst>
                <a:tab pos="539750" algn="l"/>
              </a:tabLst>
            </a:pPr>
            <a:r>
              <a:rPr kumimoji="0" lang="th-TH" sz="4000" b="1" i="0" u="none" strike="noStrike" normalizeH="0" baseline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H SarabunPSK" pitchFamily="34" charset="-34"/>
                <a:ea typeface="Calibri" pitchFamily="34" charset="0"/>
                <a:cs typeface="+mj-cs"/>
              </a:rPr>
              <a:t>4. การ</a:t>
            </a:r>
            <a:r>
              <a:rPr kumimoji="0" lang="th-TH" sz="4000" b="1" i="0" u="none" strike="noStrike" normalizeH="0" baseline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H SarabunPSK" pitchFamily="34" charset="-34"/>
                <a:ea typeface="Calibri" pitchFamily="34" charset="0"/>
                <a:cs typeface="+mj-cs"/>
              </a:rPr>
              <a:t>เสนอขาย </a:t>
            </a:r>
            <a:endParaRPr kumimoji="0" lang="th-TH" sz="4000" b="1" i="0" u="none" strike="noStrike" normalizeH="0" baseline="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TH SarabunPSK" pitchFamily="34" charset="-34"/>
              <a:ea typeface="Calibri" pitchFamily="34" charset="0"/>
              <a:cs typeface="+mj-cs"/>
            </a:endParaRPr>
          </a:p>
          <a:p>
            <a:pPr marL="342900" lvl="0" indent="-342900" fontAlgn="base">
              <a:spcBef>
                <a:spcPct val="0"/>
              </a:spcBef>
              <a:spcAft>
                <a:spcPct val="0"/>
              </a:spcAft>
              <a:tabLst>
                <a:tab pos="539750" algn="l"/>
              </a:tabLst>
            </a:pPr>
            <a:r>
              <a:rPr lang="th-TH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H SarabunPSK" pitchFamily="34" charset="-34"/>
                <a:ea typeface="Calibri" pitchFamily="34" charset="0"/>
                <a:cs typeface="+mj-cs"/>
              </a:rPr>
              <a:t>5. ตอบ</a:t>
            </a:r>
            <a:r>
              <a:rPr kumimoji="0" lang="th-TH" sz="4000" b="1" i="0" u="none" strike="noStrike" normalizeH="0" baseline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H SarabunPSK" pitchFamily="34" charset="-34"/>
                <a:ea typeface="Calibri" pitchFamily="34" charset="0"/>
                <a:cs typeface="+mj-cs"/>
              </a:rPr>
              <a:t>ข้อโต้แย้ง </a:t>
            </a:r>
            <a:endParaRPr kumimoji="0" lang="th-TH" sz="4000" b="1" i="0" u="none" strike="noStrike" normalizeH="0" baseline="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TH SarabunPSK" pitchFamily="34" charset="-34"/>
              <a:ea typeface="Calibri" pitchFamily="34" charset="0"/>
              <a:cs typeface="+mj-cs"/>
            </a:endParaRPr>
          </a:p>
          <a:p>
            <a:pPr marL="342900" lvl="0" indent="-342900" fontAlgn="base">
              <a:spcBef>
                <a:spcPct val="0"/>
              </a:spcBef>
              <a:spcAft>
                <a:spcPct val="0"/>
              </a:spcAft>
              <a:tabLst>
                <a:tab pos="539750" algn="l"/>
              </a:tabLst>
            </a:pPr>
            <a:r>
              <a:rPr kumimoji="0" lang="th-TH" sz="4000" b="1" i="0" u="none" strike="noStrike" normalizeH="0" baseline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H SarabunPSK" pitchFamily="34" charset="-34"/>
                <a:ea typeface="Calibri" pitchFamily="34" charset="0"/>
                <a:cs typeface="+mj-cs"/>
              </a:rPr>
              <a:t>6. การ</a:t>
            </a:r>
            <a:r>
              <a:rPr kumimoji="0" lang="th-TH" sz="4000" b="1" i="0" u="none" strike="noStrike" normalizeH="0" baseline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H SarabunPSK" pitchFamily="34" charset="-34"/>
                <a:ea typeface="Calibri" pitchFamily="34" charset="0"/>
                <a:cs typeface="+mj-cs"/>
              </a:rPr>
              <a:t>ปิดการขาย และการติดตามผล</a:t>
            </a:r>
            <a:endParaRPr kumimoji="0" lang="th-TH" sz="4000" b="1" i="0" u="none" strike="noStrike" normalizeH="0" baseline="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Arial" pitchFamily="34" charset="0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theme/theme1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475</TotalTime>
  <Words>2013</Words>
  <Application>Microsoft Office PowerPoint</Application>
  <PresentationFormat>นำเสนอทางหน้าจอ (4:3)</PresentationFormat>
  <Paragraphs>196</Paragraphs>
  <Slides>39</Slides>
  <Notes>0</Notes>
  <HiddenSlides>0</HiddenSlides>
  <MMClips>0</MMClips>
  <ScaleCrop>false</ScaleCrop>
  <HeadingPairs>
    <vt:vector size="4" baseType="variant">
      <vt:variant>
        <vt:lpstr>ชุดรูปแบบ</vt:lpstr>
      </vt:variant>
      <vt:variant>
        <vt:i4>1</vt:i4>
      </vt:variant>
      <vt:variant>
        <vt:lpstr>ชื่อเรื่องภาพนิ่ง</vt:lpstr>
      </vt:variant>
      <vt:variant>
        <vt:i4>39</vt:i4>
      </vt:variant>
    </vt:vector>
  </HeadingPairs>
  <TitlesOfParts>
    <vt:vector size="40" baseType="lpstr">
      <vt:lpstr>ชุดรูปแบบของ Office</vt:lpstr>
      <vt:lpstr> </vt:lpstr>
      <vt:lpstr>งานนำเสนอ PowerPoint</vt:lpstr>
      <vt:lpstr>งานนำเสนอ PowerPoint</vt:lpstr>
      <vt:lpstr>1. ความรู้พื้นฐานด้านการขาย และงานขาย</vt:lpstr>
      <vt:lpstr>งานนำเสนอ PowerPoint</vt:lpstr>
      <vt:lpstr>(3) ทฤษฎีการจูงใจของมาสโลว์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การแสวงหาผู้มุ่งหวังและการเตรียมตัวก่อนเข้าพบ</vt:lpstr>
      <vt:lpstr>งานนำเสนอ PowerPoint</vt:lpstr>
      <vt:lpstr> 3) วิธีการแสวงหาผู้มุ่งหวัง มีดังนี้ </vt:lpstr>
      <vt:lpstr>งานนำเสนอ PowerPoint</vt:lpstr>
      <vt:lpstr>การเตรียมตัวก่อนเข้าพบ </vt:lpstr>
      <vt:lpstr>งานนำเสนอ PowerPoint</vt:lpstr>
      <vt:lpstr>งานนำเสนอ PowerPoint</vt:lpstr>
      <vt:lpstr> การวางแผนการเสนอขาย ได้แก่  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โอกาสความก้าวหน้าและจรรยาบรรณของพนักงานขาย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</vt:vector>
  </TitlesOfParts>
  <Company>Toshiba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ภาพนิ่ง 1</dc:title>
  <dc:creator>saman</dc:creator>
  <cp:lastModifiedBy>WIN7</cp:lastModifiedBy>
  <cp:revision>54</cp:revision>
  <cp:lastPrinted>2015-10-29T03:32:01Z</cp:lastPrinted>
  <dcterms:created xsi:type="dcterms:W3CDTF">2014-07-26T07:26:27Z</dcterms:created>
  <dcterms:modified xsi:type="dcterms:W3CDTF">2015-10-29T04:38:25Z</dcterms:modified>
</cp:coreProperties>
</file>