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86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4" r:id="rId9"/>
    <p:sldId id="263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9" r:id="rId21"/>
    <p:sldId id="280" r:id="rId22"/>
    <p:sldId id="276" r:id="rId23"/>
    <p:sldId id="277" r:id="rId24"/>
    <p:sldId id="278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8" r:id="rId72"/>
    <p:sldId id="329" r:id="rId73"/>
    <p:sldId id="330" r:id="rId74"/>
    <p:sldId id="331" r:id="rId75"/>
    <p:sldId id="332" r:id="rId76"/>
    <p:sldId id="333" r:id="rId77"/>
    <p:sldId id="334" r:id="rId78"/>
    <p:sldId id="335" r:id="rId79"/>
    <p:sldId id="336" r:id="rId80"/>
    <p:sldId id="327" r:id="rId81"/>
    <p:sldId id="337" r:id="rId82"/>
    <p:sldId id="338" r:id="rId83"/>
    <p:sldId id="340" r:id="rId84"/>
    <p:sldId id="339" r:id="rId85"/>
  </p:sldIdLst>
  <p:sldSz cx="9144000" cy="6858000" type="screen4x3"/>
  <p:notesSz cx="6858000" cy="994568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AF"/>
    <a:srgbClr val="E20000"/>
    <a:srgbClr val="FBBBC9"/>
    <a:srgbClr val="F545A1"/>
    <a:srgbClr val="73BED3"/>
    <a:srgbClr val="D70B76"/>
    <a:srgbClr val="FDCFE7"/>
    <a:srgbClr val="BF0B69"/>
    <a:srgbClr val="FBB3D9"/>
    <a:srgbClr val="98D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93" autoAdjust="0"/>
    <p:restoredTop sz="94057" autoAdjust="0"/>
  </p:normalViewPr>
  <p:slideViewPr>
    <p:cSldViewPr>
      <p:cViewPr>
        <p:scale>
          <a:sx n="70" d="100"/>
          <a:sy n="70" d="100"/>
        </p:scale>
        <p:origin x="-3192" y="-9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tableStyles" Target="tableStyle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8C00CD-B0C3-43FB-A9E6-588496C5041B}" type="datetimeFigureOut">
              <a:rPr lang="en-US" smtClean="0"/>
              <a:t>5/6/2014</a:t>
            </a:fld>
            <a:endParaRPr lang="en-US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84613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78F666-F76B-4151-BD75-DD1A70F75D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3415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AAE05-52E6-4D67-AD93-6A82E378A333}" type="datetimeFigureOut">
              <a:rPr lang="th-TH" smtClean="0"/>
              <a:t>06/05/57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4BA02-FEC8-433C-9C00-61FEF35DAFE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0434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AAE05-52E6-4D67-AD93-6A82E378A333}" type="datetimeFigureOut">
              <a:rPr lang="th-TH" smtClean="0"/>
              <a:t>06/05/57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4BA02-FEC8-433C-9C00-61FEF35DAFE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51150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AAE05-52E6-4D67-AD93-6A82E378A333}" type="datetimeFigureOut">
              <a:rPr lang="th-TH" smtClean="0"/>
              <a:t>06/05/57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4BA02-FEC8-433C-9C00-61FEF35DAFE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08951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AAE05-52E6-4D67-AD93-6A82E378A333}" type="datetimeFigureOut">
              <a:rPr lang="th-TH" smtClean="0"/>
              <a:t>06/05/57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4BA02-FEC8-433C-9C00-61FEF35DAFE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790435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AAE05-52E6-4D67-AD93-6A82E378A333}" type="datetimeFigureOut">
              <a:rPr lang="th-TH" smtClean="0"/>
              <a:t>06/05/57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4BA02-FEC8-433C-9C00-61FEF35DAFE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650067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AAE05-52E6-4D67-AD93-6A82E378A333}" type="datetimeFigureOut">
              <a:rPr lang="th-TH" smtClean="0"/>
              <a:t>06/05/57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4BA02-FEC8-433C-9C00-61FEF35DAFE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074998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AAE05-52E6-4D67-AD93-6A82E378A333}" type="datetimeFigureOut">
              <a:rPr lang="th-TH" smtClean="0"/>
              <a:t>06/05/57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4BA02-FEC8-433C-9C00-61FEF35DAFE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6297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AAE05-52E6-4D67-AD93-6A82E378A333}" type="datetimeFigureOut">
              <a:rPr lang="th-TH" smtClean="0"/>
              <a:t>06/05/57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4BA02-FEC8-433C-9C00-61FEF35DAFE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766904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AAE05-52E6-4D67-AD93-6A82E378A333}" type="datetimeFigureOut">
              <a:rPr lang="th-TH" smtClean="0"/>
              <a:t>06/05/57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4BA02-FEC8-433C-9C00-61FEF35DAFE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349432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AAE05-52E6-4D67-AD93-6A82E378A333}" type="datetimeFigureOut">
              <a:rPr lang="th-TH" smtClean="0"/>
              <a:t>06/05/57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4BA02-FEC8-433C-9C00-61FEF35DAFE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488485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AAE05-52E6-4D67-AD93-6A82E378A333}" type="datetimeFigureOut">
              <a:rPr lang="th-TH" smtClean="0"/>
              <a:t>06/05/57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4BA02-FEC8-433C-9C00-61FEF35DAFE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67890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40000" contrast="20000"/>
                    </a14:imgEffect>
                  </a14:imgLayer>
                </a14:imgProps>
              </a:ext>
            </a:extLst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2AAE05-52E6-4D67-AD93-6A82E378A333}" type="datetimeFigureOut">
              <a:rPr lang="th-TH" smtClean="0"/>
              <a:t>06/05/57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A4BA02-FEC8-433C-9C00-61FEF35DAFE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4073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6.png"/><Relationship Id="rId18" Type="http://schemas.openxmlformats.org/officeDocument/2006/relationships/image" Target="../media/image51.png"/><Relationship Id="rId3" Type="http://schemas.openxmlformats.org/officeDocument/2006/relationships/image" Target="../media/image36.png"/><Relationship Id="rId21" Type="http://schemas.openxmlformats.org/officeDocument/2006/relationships/image" Target="../media/image54.png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17" Type="http://schemas.openxmlformats.org/officeDocument/2006/relationships/image" Target="../media/image50.png"/><Relationship Id="rId2" Type="http://schemas.openxmlformats.org/officeDocument/2006/relationships/image" Target="../media/image35.png"/><Relationship Id="rId16" Type="http://schemas.openxmlformats.org/officeDocument/2006/relationships/image" Target="../media/image49.png"/><Relationship Id="rId20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5" Type="http://schemas.openxmlformats.org/officeDocument/2006/relationships/image" Target="../media/image38.png"/><Relationship Id="rId15" Type="http://schemas.openxmlformats.org/officeDocument/2006/relationships/image" Target="../media/image48.png"/><Relationship Id="rId10" Type="http://schemas.openxmlformats.org/officeDocument/2006/relationships/image" Target="../media/image43.png"/><Relationship Id="rId19" Type="http://schemas.openxmlformats.org/officeDocument/2006/relationships/image" Target="../media/image52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Relationship Id="rId14" Type="http://schemas.openxmlformats.org/officeDocument/2006/relationships/image" Target="../media/image4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10" Type="http://schemas.openxmlformats.org/officeDocument/2006/relationships/image" Target="../media/image68.png"/><Relationship Id="rId4" Type="http://schemas.openxmlformats.org/officeDocument/2006/relationships/image" Target="../media/image62.png"/><Relationship Id="rId9" Type="http://schemas.openxmlformats.org/officeDocument/2006/relationships/image" Target="../media/image67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png"/><Relationship Id="rId5" Type="http://schemas.openxmlformats.org/officeDocument/2006/relationships/image" Target="../media/image82.png"/><Relationship Id="rId4" Type="http://schemas.openxmlformats.org/officeDocument/2006/relationships/image" Target="../media/image87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0.png"/><Relationship Id="rId4" Type="http://schemas.openxmlformats.org/officeDocument/2006/relationships/image" Target="../media/image88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7" Type="http://schemas.openxmlformats.org/officeDocument/2006/relationships/image" Target="../media/image104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3.png"/><Relationship Id="rId5" Type="http://schemas.openxmlformats.org/officeDocument/2006/relationships/image" Target="../media/image102.png"/><Relationship Id="rId4" Type="http://schemas.openxmlformats.org/officeDocument/2006/relationships/image" Target="../media/image101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สี่เหลี่ยมผืนผ้า 11"/>
          <p:cNvSpPr/>
          <p:nvPr/>
        </p:nvSpPr>
        <p:spPr>
          <a:xfrm>
            <a:off x="-108520" y="1065510"/>
            <a:ext cx="471601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Science for Life Skills</a:t>
            </a:r>
            <a:endParaRPr lang="th-TH" sz="54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6516217" y="1052736"/>
            <a:ext cx="266429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73BED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(2000-1301)</a:t>
            </a:r>
            <a:endParaRPr lang="th-TH" sz="5400" b="1" dirty="0">
              <a:solidFill>
                <a:srgbClr val="73BED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052736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th-TH" sz="5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วิทยาศาสตร์เพื่อการพัฒนาทักษะชีวิต </a:t>
            </a:r>
            <a:endParaRPr lang="th-TH" sz="54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eesiaUPC" pitchFamily="34" charset="-34"/>
              <a:cs typeface="Frees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125735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2627785" y="288016"/>
            <a:ext cx="6264696" cy="1052736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b="1" dirty="0" smtClean="0">
                <a:solidFill>
                  <a:schemeClr val="bg2">
                    <a:lumMod val="25000"/>
                  </a:schemeClr>
                </a:solidFill>
              </a:rPr>
              <a:t>หน่วยและการวัด</a:t>
            </a:r>
            <a:endParaRPr lang="th-TH" b="1" i="1" dirty="0">
              <a:solidFill>
                <a:schemeClr val="bg2">
                  <a:lumMod val="25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6" name="ชื่อเรื่อง 1"/>
          <p:cNvSpPr txBox="1">
            <a:spLocks/>
          </p:cNvSpPr>
          <p:nvPr/>
        </p:nvSpPr>
        <p:spPr>
          <a:xfrm>
            <a:off x="168263" y="143984"/>
            <a:ext cx="2459521" cy="1340800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54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หน่วยที่ </a:t>
            </a:r>
            <a:r>
              <a:rPr lang="en-US" sz="54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2</a:t>
            </a:r>
            <a:endParaRPr lang="th-TH" sz="54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eesiaUPC" pitchFamily="34" charset="-34"/>
              <a:cs typeface="FreesiaUPC" pitchFamily="34" charset="-34"/>
            </a:endParaRPr>
          </a:p>
        </p:txBody>
      </p:sp>
      <p:pic>
        <p:nvPicPr>
          <p:cNvPr id="9" name="รูปภาพ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1522" y="1814341"/>
            <a:ext cx="3198670" cy="452473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43241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" name="สี่เหลี่ยมผืนผ้ามุมมน 5"/>
          <p:cNvSpPr/>
          <p:nvPr/>
        </p:nvSpPr>
        <p:spPr>
          <a:xfrm>
            <a:off x="1259632" y="2174860"/>
            <a:ext cx="6652037" cy="2262252"/>
          </a:xfrm>
          <a:prstGeom prst="roundRect">
            <a:avLst/>
          </a:prstGeom>
          <a:ln w="38100">
            <a:solidFill>
              <a:schemeClr val="bg2">
                <a:lumMod val="25000"/>
              </a:schemeClr>
            </a:solidFill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ตัวแทนเนื้อหา 2"/>
          <p:cNvSpPr txBox="1">
            <a:spLocks/>
          </p:cNvSpPr>
          <p:nvPr/>
        </p:nvSpPr>
        <p:spPr>
          <a:xfrm>
            <a:off x="1349240" y="2246869"/>
            <a:ext cx="6467258" cy="2088232"/>
          </a:xfrm>
          <a:prstGeom prst="rect">
            <a:avLst/>
          </a:prstGeom>
          <a:noFill/>
          <a:effectLst>
            <a:glow rad="419100">
              <a:schemeClr val="accent5">
                <a:lumMod val="20000"/>
                <a:lumOff val="80000"/>
              </a:schemeClr>
            </a:glow>
            <a:softEdge rad="0"/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thaiDist">
              <a:buNone/>
            </a:pP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FreesiaUPC" pitchFamily="34" charset="-34"/>
                <a:cs typeface="FreesiaUPC" pitchFamily="34" charset="-34"/>
              </a:rPr>
              <a:t>	</a:t>
            </a:r>
            <a:r>
              <a:rPr lang="th-TH" b="1" dirty="0" smtClean="0">
                <a:solidFill>
                  <a:schemeClr val="bg2">
                    <a:lumMod val="25000"/>
                  </a:schemeClr>
                </a:solidFill>
                <a:latin typeface="FreesiaUPC" pitchFamily="34" charset="-34"/>
                <a:cs typeface="FreesiaUPC" pitchFamily="34" charset="-34"/>
              </a:rPr>
              <a:t>การ</a:t>
            </a:r>
            <a:r>
              <a:rPr lang="th-TH" b="1" dirty="0">
                <a:solidFill>
                  <a:schemeClr val="bg2">
                    <a:lumMod val="25000"/>
                  </a:schemeClr>
                </a:solidFill>
                <a:latin typeface="FreesiaUPC" pitchFamily="34" charset="-34"/>
                <a:cs typeface="FreesiaUPC" pitchFamily="34" charset="-34"/>
              </a:rPr>
              <a:t>วัด (</a:t>
            </a:r>
            <a:r>
              <a:rPr lang="en-US" b="1" dirty="0">
                <a:solidFill>
                  <a:schemeClr val="bg2">
                    <a:lumMod val="25000"/>
                  </a:schemeClr>
                </a:solidFill>
                <a:latin typeface="FreesiaUPC" pitchFamily="34" charset="-34"/>
                <a:cs typeface="FreesiaUPC" pitchFamily="34" charset="-34"/>
              </a:rPr>
              <a:t>Measurement</a:t>
            </a:r>
            <a:r>
              <a:rPr lang="th-TH" b="1" dirty="0">
                <a:solidFill>
                  <a:schemeClr val="bg2">
                    <a:lumMod val="25000"/>
                  </a:schemeClr>
                </a:solidFill>
                <a:latin typeface="FreesiaUPC" pitchFamily="34" charset="-34"/>
                <a:cs typeface="FreesiaUPC" pitchFamily="34" charset="-34"/>
              </a:rPr>
              <a:t>) </a:t>
            </a:r>
            <a:r>
              <a:rPr lang="th-TH" dirty="0">
                <a:solidFill>
                  <a:schemeClr val="bg2">
                    <a:lumMod val="25000"/>
                  </a:schemeClr>
                </a:solidFill>
                <a:latin typeface="FreesiaUPC" pitchFamily="34" charset="-34"/>
                <a:cs typeface="FreesiaUPC" pitchFamily="34" charset="-34"/>
              </a:rPr>
              <a:t>กระบวนการที่ทำให้ได้มาซึ่งค่าปริมาณหนึ่ง (ตัวเลข) หรือมากกว่านั้น จากการทดลองที่สามารถใช้เป็นตัวแทนของปริมาณหนึ่งได้อย่าง</a:t>
            </a:r>
            <a:r>
              <a:rPr lang="th-TH" dirty="0" smtClean="0">
                <a:solidFill>
                  <a:schemeClr val="bg2">
                    <a:lumMod val="25000"/>
                  </a:schemeClr>
                </a:solidFill>
                <a:latin typeface="FreesiaUPC" pitchFamily="34" charset="-34"/>
                <a:cs typeface="FreesiaUPC" pitchFamily="34" charset="-34"/>
              </a:rPr>
              <a:t>สมเหตุสมผล</a:t>
            </a:r>
            <a:endParaRPr lang="th-TH" dirty="0">
              <a:solidFill>
                <a:schemeClr val="bg2">
                  <a:lumMod val="25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467544" y="116632"/>
            <a:ext cx="7138493" cy="92333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FreesiaUPC" pitchFamily="34" charset="-34"/>
                <a:cs typeface="FreesiaUPC" pitchFamily="34" charset="-34"/>
              </a:rPr>
              <a:t>  </a:t>
            </a:r>
            <a:r>
              <a:rPr lang="th-TH" sz="5400" b="1" dirty="0" smtClean="0">
                <a:ln w="18415" cmpd="sng">
                  <a:noFill/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ความหมายของการวัดและหน่วย</a:t>
            </a:r>
            <a:endParaRPr lang="th-TH" sz="5400" b="1" dirty="0">
              <a:ln w="18415" cmpd="sng">
                <a:noFill/>
                <a:prstDash val="solid"/>
              </a:ln>
              <a:solidFill>
                <a:schemeClr val="bg2">
                  <a:lumMod val="25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0" name="วงรี 9"/>
          <p:cNvSpPr/>
          <p:nvPr/>
        </p:nvSpPr>
        <p:spPr>
          <a:xfrm>
            <a:off x="35496" y="103858"/>
            <a:ext cx="863421" cy="948878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 smtClean="0">
                <a:latin typeface="FreesiaUPC" pitchFamily="34" charset="-34"/>
                <a:cs typeface="FreesiaUPC" pitchFamily="34" charset="-34"/>
              </a:rPr>
              <a:t>1</a:t>
            </a:r>
            <a:endParaRPr lang="en-US" sz="8800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3" name="ตัวแทนเนื้อหา 2"/>
          <p:cNvSpPr txBox="1">
            <a:spLocks/>
          </p:cNvSpPr>
          <p:nvPr/>
        </p:nvSpPr>
        <p:spPr>
          <a:xfrm>
            <a:off x="1043608" y="5373216"/>
            <a:ext cx="7029672" cy="720080"/>
          </a:xfrm>
          <a:prstGeom prst="rect">
            <a:avLst/>
          </a:prstGeom>
          <a:noFill/>
          <a:effectLst>
            <a:glow rad="419100">
              <a:schemeClr val="accent5">
                <a:lumMod val="20000"/>
                <a:lumOff val="80000"/>
              </a:schemeClr>
            </a:glow>
            <a:softEdge rad="0"/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h-TH" sz="40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วิชา</a:t>
            </a:r>
            <a:r>
              <a:rPr lang="th-TH" sz="40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ที่ว่าด้วยการวัด มาตรวิทยา (</a:t>
            </a:r>
            <a:r>
              <a:rPr lang="en-US" sz="40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Metrology</a:t>
            </a:r>
            <a:r>
              <a:rPr lang="th-TH" sz="40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)</a:t>
            </a:r>
          </a:p>
        </p:txBody>
      </p:sp>
      <p:pic>
        <p:nvPicPr>
          <p:cNvPr id="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5348" y="1052736"/>
            <a:ext cx="1315855" cy="1347690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187" y="1648184"/>
            <a:ext cx="863421" cy="884310"/>
          </a:xfrm>
          <a:prstGeom prst="rect">
            <a:avLst/>
          </a:prstGeom>
        </p:spPr>
      </p:pic>
      <p:pic>
        <p:nvPicPr>
          <p:cNvPr id="11" name="รูปภาพ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6093296"/>
            <a:ext cx="657928" cy="673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911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uild="p"/>
      <p:bldP spid="1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5496" y="5711912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chemeClr val="bg2">
                    <a:lumMod val="25000"/>
                  </a:schemeClr>
                </a:solidFill>
                <a:latin typeface="FreesiaUPC" pitchFamily="34" charset="-34"/>
                <a:cs typeface="FreesiaUPC" pitchFamily="34" charset="-34"/>
              </a:rPr>
              <a:t>ผลการวัด</a:t>
            </a:r>
            <a:endParaRPr lang="th-TH" sz="3200" b="1" dirty="0">
              <a:solidFill>
                <a:schemeClr val="bg2">
                  <a:lumMod val="25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1728192" y="5157192"/>
                <a:ext cx="7668344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3200" dirty="0" smtClean="0">
                    <a:solidFill>
                      <a:schemeClr val="bg2">
                        <a:lumMod val="25000"/>
                      </a:schemeClr>
                    </a:solidFill>
                    <a:latin typeface="FreesiaUPC" pitchFamily="34" charset="-34"/>
                    <a:cs typeface="FreesiaUPC" pitchFamily="34" charset="-34"/>
                  </a:rPr>
                  <a:t>ค่าประมาณ</a:t>
                </a:r>
              </a:p>
              <a:p>
                <a:r>
                  <a:rPr lang="th-TH" sz="3200" dirty="0" smtClean="0">
                    <a:solidFill>
                      <a:schemeClr val="bg2">
                        <a:lumMod val="25000"/>
                      </a:schemeClr>
                    </a:solidFill>
                    <a:latin typeface="FreesiaUPC" pitchFamily="34" charset="-34"/>
                    <a:cs typeface="FreesiaUPC" pitchFamily="34" charset="-34"/>
                  </a:rPr>
                  <a:t>รายงานการวัด (รวมค่าความไม่แน่นอน)</a:t>
                </a:r>
              </a:p>
              <a:p>
                <a:r>
                  <a:rPr lang="th-TH" sz="3200" dirty="0" smtClean="0">
                    <a:solidFill>
                      <a:schemeClr val="bg2">
                        <a:lumMod val="25000"/>
                      </a:schemeClr>
                    </a:solidFill>
                    <a:latin typeface="FreesiaUPC" pitchFamily="34" charset="-34"/>
                    <a:cs typeface="FreesiaUPC" pitchFamily="34" charset="-34"/>
                  </a:rPr>
                  <a:t>ผลการวัด (ค่าที่วัดได้ </a:t>
                </a:r>
                <a14:m>
                  <m:oMath xmlns:m="http://schemas.openxmlformats.org/officeDocument/2006/math">
                    <m:r>
                      <a:rPr lang="th-TH" sz="1600" i="1" smtClean="0">
                        <a:solidFill>
                          <a:schemeClr val="bg2">
                            <a:lumMod val="25000"/>
                          </a:schemeClr>
                        </a:solidFill>
                        <a:latin typeface="Cambria Math"/>
                        <a:ea typeface="Cambria Math"/>
                        <a:cs typeface="Angsana New" pitchFamily="18" charset="-34"/>
                      </a:rPr>
                      <m:t>±</m:t>
                    </m:r>
                  </m:oMath>
                </a14:m>
                <a:r>
                  <a:rPr lang="en-US" sz="1600" dirty="0" smtClean="0">
                    <a:solidFill>
                      <a:schemeClr val="bg2">
                        <a:lumMod val="25000"/>
                      </a:schemeClr>
                    </a:solidFill>
                    <a:latin typeface="FreesiaUPC" pitchFamily="34" charset="-34"/>
                    <a:cs typeface="FreesiaUPC" pitchFamily="34" charset="-34"/>
                  </a:rPr>
                  <a:t> </a:t>
                </a:r>
                <a:r>
                  <a:rPr lang="th-TH" sz="3200" dirty="0" smtClean="0">
                    <a:solidFill>
                      <a:schemeClr val="bg2">
                        <a:lumMod val="25000"/>
                      </a:schemeClr>
                    </a:solidFill>
                    <a:latin typeface="FreesiaUPC" pitchFamily="34" charset="-34"/>
                    <a:cs typeface="FreesiaUPC" pitchFamily="34" charset="-34"/>
                  </a:rPr>
                  <a:t>ค่าความไม่แน่นอนที่ระดับความเชื่อมั่น)</a:t>
                </a:r>
                <a:endParaRPr lang="th-TH" sz="3200" dirty="0">
                  <a:solidFill>
                    <a:schemeClr val="bg2">
                      <a:lumMod val="25000"/>
                    </a:schemeClr>
                  </a:solidFill>
                  <a:latin typeface="FreesiaUPC" pitchFamily="34" charset="-34"/>
                  <a:cs typeface="FreesiaUPC" pitchFamily="34" charset="-34"/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8192" y="5157192"/>
                <a:ext cx="7668344" cy="1569660"/>
              </a:xfrm>
              <a:prstGeom prst="rect">
                <a:avLst/>
              </a:prstGeom>
              <a:blipFill rotWithShape="1">
                <a:blip r:embed="rId2"/>
                <a:stretch>
                  <a:fillRect l="-1987" t="-5058" b="-120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ตัวเชื่อมต่อตรง 8"/>
          <p:cNvCxnSpPr/>
          <p:nvPr/>
        </p:nvCxnSpPr>
        <p:spPr>
          <a:xfrm flipH="1">
            <a:off x="1434425" y="5453658"/>
            <a:ext cx="25918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ตัวเชื่อมต่อตรง 9"/>
          <p:cNvCxnSpPr/>
          <p:nvPr/>
        </p:nvCxnSpPr>
        <p:spPr>
          <a:xfrm>
            <a:off x="1420000" y="5453658"/>
            <a:ext cx="14425" cy="97833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ตัวเชื่อมต่อตรง 10"/>
          <p:cNvCxnSpPr/>
          <p:nvPr/>
        </p:nvCxnSpPr>
        <p:spPr>
          <a:xfrm flipH="1">
            <a:off x="1432498" y="5927936"/>
            <a:ext cx="25918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ตัวเชื่อมต่อตรง 11"/>
          <p:cNvCxnSpPr/>
          <p:nvPr/>
        </p:nvCxnSpPr>
        <p:spPr>
          <a:xfrm flipH="1">
            <a:off x="1432498" y="6431992"/>
            <a:ext cx="25918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3" name="สี่เหลี่ยมผืนผ้ามุมมน 12"/>
          <p:cNvSpPr/>
          <p:nvPr/>
        </p:nvSpPr>
        <p:spPr>
          <a:xfrm>
            <a:off x="251520" y="1196752"/>
            <a:ext cx="8692808" cy="734581"/>
          </a:xfrm>
          <a:prstGeom prst="roundRect">
            <a:avLst/>
          </a:prstGeom>
          <a:ln w="38100">
            <a:solidFill>
              <a:schemeClr val="bg2">
                <a:lumMod val="25000"/>
              </a:schemeClr>
            </a:solidFill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ตัวแทนเนื้อหา 2"/>
          <p:cNvSpPr txBox="1">
            <a:spLocks/>
          </p:cNvSpPr>
          <p:nvPr/>
        </p:nvSpPr>
        <p:spPr>
          <a:xfrm>
            <a:off x="369131" y="1268761"/>
            <a:ext cx="8451341" cy="678075"/>
          </a:xfrm>
          <a:prstGeom prst="rect">
            <a:avLst/>
          </a:prstGeom>
          <a:noFill/>
          <a:effectLst>
            <a:glow rad="419100">
              <a:schemeClr val="accent5">
                <a:lumMod val="20000"/>
                <a:lumOff val="80000"/>
              </a:schemeClr>
            </a:glow>
            <a:softEdge rad="0"/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h-TH" dirty="0" smtClean="0">
                <a:solidFill>
                  <a:schemeClr val="bg2">
                    <a:lumMod val="25000"/>
                  </a:schemeClr>
                </a:solidFill>
                <a:latin typeface="FreesiaUPC" pitchFamily="34" charset="-34"/>
                <a:cs typeface="FreesiaUPC" pitchFamily="34" charset="-34"/>
              </a:rPr>
              <a:t>ประกอบด้วย </a:t>
            </a:r>
            <a:r>
              <a:rPr lang="th-TH" dirty="0">
                <a:solidFill>
                  <a:schemeClr val="bg2">
                    <a:lumMod val="25000"/>
                  </a:schemeClr>
                </a:solidFill>
                <a:latin typeface="FreesiaUPC" pitchFamily="34" charset="-34"/>
                <a:cs typeface="FreesiaUPC" pitchFamily="34" charset="-34"/>
              </a:rPr>
              <a:t>สิ่งที่ถูกวัด / เครื่องมือวัด / วิธีการวัด / สภาวะแวดล้อม</a:t>
            </a:r>
          </a:p>
        </p:txBody>
      </p:sp>
      <p:sp>
        <p:nvSpPr>
          <p:cNvPr id="15" name="สี่เหลี่ยมผืนผ้า 14"/>
          <p:cNvSpPr/>
          <p:nvPr/>
        </p:nvSpPr>
        <p:spPr>
          <a:xfrm>
            <a:off x="532874" y="116632"/>
            <a:ext cx="3607078" cy="92333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FreesiaUPC" pitchFamily="34" charset="-34"/>
                <a:cs typeface="FreesiaUPC" pitchFamily="34" charset="-34"/>
              </a:rPr>
              <a:t>  </a:t>
            </a:r>
            <a:r>
              <a:rPr lang="th-TH" sz="5400" b="1" dirty="0" smtClean="0">
                <a:ln w="18415" cmpd="sng">
                  <a:noFill/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กระบวนการวัด</a:t>
            </a:r>
            <a:endParaRPr lang="th-TH" sz="5400" b="1" dirty="0">
              <a:ln w="18415" cmpd="sng">
                <a:noFill/>
                <a:prstDash val="solid"/>
              </a:ln>
              <a:solidFill>
                <a:schemeClr val="bg2">
                  <a:lumMod val="25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6" name="วงรี 15"/>
          <p:cNvSpPr/>
          <p:nvPr/>
        </p:nvSpPr>
        <p:spPr>
          <a:xfrm>
            <a:off x="35496" y="103858"/>
            <a:ext cx="863421" cy="948878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 smtClean="0">
                <a:latin typeface="FreesiaUPC" pitchFamily="34" charset="-34"/>
                <a:cs typeface="FreesiaUPC" pitchFamily="34" charset="-34"/>
              </a:rPr>
              <a:t>2</a:t>
            </a:r>
            <a:endParaRPr lang="en-US" sz="8800" b="1" dirty="0">
              <a:latin typeface="FreesiaUPC" pitchFamily="34" charset="-34"/>
              <a:cs typeface="FreesiaUPC" pitchFamily="34" charset="-34"/>
            </a:endParaRPr>
          </a:p>
        </p:txBody>
      </p:sp>
      <p:pic>
        <p:nvPicPr>
          <p:cNvPr id="17" name="รูปภาพ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8543" y="2132856"/>
            <a:ext cx="4073524" cy="309337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55158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3" grpId="0" animBg="1"/>
      <p:bldP spid="1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สี่เหลี่ยมผืนผ้ามุมมน 3"/>
          <p:cNvSpPr/>
          <p:nvPr/>
        </p:nvSpPr>
        <p:spPr>
          <a:xfrm>
            <a:off x="899594" y="1768873"/>
            <a:ext cx="2952328" cy="734581"/>
          </a:xfrm>
          <a:prstGeom prst="roundRect">
            <a:avLst/>
          </a:prstGeom>
          <a:ln w="38100">
            <a:solidFill>
              <a:schemeClr val="bg2">
                <a:lumMod val="25000"/>
              </a:schemeClr>
            </a:solidFill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ตัวแทนเนื้อหา 2"/>
          <p:cNvSpPr txBox="1">
            <a:spLocks/>
          </p:cNvSpPr>
          <p:nvPr/>
        </p:nvSpPr>
        <p:spPr>
          <a:xfrm>
            <a:off x="971602" y="1840882"/>
            <a:ext cx="2870319" cy="678075"/>
          </a:xfrm>
          <a:prstGeom prst="rect">
            <a:avLst/>
          </a:prstGeom>
          <a:noFill/>
          <a:effectLst>
            <a:glow rad="419100">
              <a:schemeClr val="accent5">
                <a:lumMod val="20000"/>
                <a:lumOff val="80000"/>
              </a:schemeClr>
            </a:glow>
            <a:softEdge rad="0"/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h-TH" b="1" dirty="0">
                <a:solidFill>
                  <a:schemeClr val="bg2">
                    <a:lumMod val="25000"/>
                  </a:schemeClr>
                </a:solidFill>
                <a:latin typeface="Angsana New" pitchFamily="18" charset="-34"/>
                <a:cs typeface="Angsana New" pitchFamily="18" charset="-34"/>
              </a:rPr>
              <a:t>เชิงพาณิชย์หรือกฎหมาย</a:t>
            </a: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543538" y="116632"/>
            <a:ext cx="4820550" cy="92333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FreesiaUPC" pitchFamily="34" charset="-34"/>
                <a:cs typeface="FreesiaUPC" pitchFamily="34" charset="-34"/>
              </a:rPr>
              <a:t>  </a:t>
            </a:r>
            <a:r>
              <a:rPr lang="th-TH" sz="5400" b="1" dirty="0" smtClean="0">
                <a:ln w="18415" cmpd="sng">
                  <a:noFill/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ระบบการวัดแห่งชาติ</a:t>
            </a:r>
            <a:endParaRPr lang="th-TH" sz="5400" b="1" dirty="0">
              <a:ln w="18415" cmpd="sng">
                <a:noFill/>
                <a:prstDash val="solid"/>
              </a:ln>
              <a:solidFill>
                <a:schemeClr val="bg2">
                  <a:lumMod val="25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7" name="วงรี 6"/>
          <p:cNvSpPr/>
          <p:nvPr/>
        </p:nvSpPr>
        <p:spPr>
          <a:xfrm>
            <a:off x="35496" y="103858"/>
            <a:ext cx="863421" cy="948878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 smtClean="0">
                <a:latin typeface="FreesiaUPC" pitchFamily="34" charset="-34"/>
                <a:cs typeface="FreesiaUPC" pitchFamily="34" charset="-34"/>
              </a:rPr>
              <a:t>3</a:t>
            </a:r>
            <a:endParaRPr lang="en-US" sz="8800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2771802" y="2785404"/>
            <a:ext cx="51663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dirty="0">
                <a:solidFill>
                  <a:schemeClr val="bg2">
                    <a:lumMod val="25000"/>
                  </a:schemeClr>
                </a:solidFill>
                <a:latin typeface="FreesiaUPC" pitchFamily="34" charset="-34"/>
                <a:cs typeface="FreesiaUPC" pitchFamily="34" charset="-34"/>
              </a:rPr>
              <a:t>ระดับสากล ชื่อว่า 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FreesiaUPC" pitchFamily="34" charset="-34"/>
                <a:cs typeface="FreesiaUPC" pitchFamily="34" charset="-34"/>
              </a:rPr>
              <a:t>OIML</a:t>
            </a:r>
            <a:endParaRPr lang="en-US" dirty="0">
              <a:solidFill>
                <a:schemeClr val="bg2">
                  <a:lumMod val="25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2771802" y="3318663"/>
            <a:ext cx="58143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dirty="0" smtClean="0">
                <a:solidFill>
                  <a:schemeClr val="bg2">
                    <a:lumMod val="25000"/>
                  </a:schemeClr>
                </a:solidFill>
                <a:latin typeface="FreesiaUPC" pitchFamily="34" charset="-34"/>
                <a:cs typeface="FreesiaUPC" pitchFamily="34" charset="-34"/>
              </a:rPr>
              <a:t>องค์การ</a:t>
            </a:r>
            <a:r>
              <a:rPr lang="th-TH" dirty="0">
                <a:solidFill>
                  <a:schemeClr val="bg2">
                    <a:lumMod val="25000"/>
                  </a:schemeClr>
                </a:solidFill>
                <a:latin typeface="FreesiaUPC" pitchFamily="34" charset="-34"/>
                <a:cs typeface="FreesiaUPC" pitchFamily="34" charset="-34"/>
              </a:rPr>
              <a:t>ระหว่างประเทศว่าด้วยกฎหมาย ชั่ง ตวง วัด</a:t>
            </a:r>
          </a:p>
        </p:txBody>
      </p:sp>
      <p:sp>
        <p:nvSpPr>
          <p:cNvPr id="13" name="ลูกศรขวา 12"/>
          <p:cNvSpPr/>
          <p:nvPr/>
        </p:nvSpPr>
        <p:spPr>
          <a:xfrm>
            <a:off x="2195738" y="2905779"/>
            <a:ext cx="432048" cy="330837"/>
          </a:xfrm>
          <a:prstGeom prst="rightArrow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ลูกศรขวา 13"/>
          <p:cNvSpPr/>
          <p:nvPr/>
        </p:nvSpPr>
        <p:spPr>
          <a:xfrm>
            <a:off x="2195738" y="3439038"/>
            <a:ext cx="432048" cy="330837"/>
          </a:xfrm>
          <a:prstGeom prst="rightArrow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5" name="สี่เหลี่ยมผืนผ้ามุมมน 14"/>
          <p:cNvSpPr/>
          <p:nvPr/>
        </p:nvSpPr>
        <p:spPr>
          <a:xfrm>
            <a:off x="899592" y="4345939"/>
            <a:ext cx="4032450" cy="734581"/>
          </a:xfrm>
          <a:prstGeom prst="roundRect">
            <a:avLst/>
          </a:prstGeom>
          <a:ln w="38100">
            <a:solidFill>
              <a:schemeClr val="bg2">
                <a:lumMod val="25000"/>
              </a:schemeClr>
            </a:solidFill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ตัวแทนเนื้อหา 2"/>
          <p:cNvSpPr txBox="1">
            <a:spLocks/>
          </p:cNvSpPr>
          <p:nvPr/>
        </p:nvSpPr>
        <p:spPr>
          <a:xfrm>
            <a:off x="1011605" y="4417948"/>
            <a:ext cx="3920437" cy="678075"/>
          </a:xfrm>
          <a:prstGeom prst="rect">
            <a:avLst/>
          </a:prstGeom>
          <a:noFill/>
          <a:effectLst>
            <a:glow rad="419100">
              <a:schemeClr val="accent5">
                <a:lumMod val="20000"/>
                <a:lumOff val="80000"/>
              </a:schemeClr>
            </a:glow>
            <a:softEdge rad="0"/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h-TH" b="1" dirty="0" smtClean="0">
                <a:solidFill>
                  <a:schemeClr val="bg2">
                    <a:lumMod val="25000"/>
                  </a:schemeClr>
                </a:solidFill>
                <a:latin typeface="Angsana New" pitchFamily="18" charset="-34"/>
                <a:cs typeface="Angsana New" pitchFamily="18" charset="-34"/>
              </a:rPr>
              <a:t>ทางวิทยาศาสตร์และอุตสาหกรรม</a:t>
            </a:r>
            <a:endParaRPr lang="th-TH" b="1" dirty="0">
              <a:solidFill>
                <a:schemeClr val="bg2">
                  <a:lumMod val="25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7" name="สี่เหลี่ยมผืนผ้า 16"/>
          <p:cNvSpPr/>
          <p:nvPr/>
        </p:nvSpPr>
        <p:spPr>
          <a:xfrm>
            <a:off x="2771802" y="5354052"/>
            <a:ext cx="51663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dirty="0">
                <a:solidFill>
                  <a:schemeClr val="bg2">
                    <a:lumMod val="25000"/>
                  </a:schemeClr>
                </a:solidFill>
                <a:latin typeface="FreesiaUPC" pitchFamily="34" charset="-34"/>
                <a:cs typeface="FreesiaUPC" pitchFamily="34" charset="-34"/>
              </a:rPr>
              <a:t>ระดับสากล ชื่อว่า 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FreesiaUPC" pitchFamily="34" charset="-34"/>
                <a:cs typeface="FreesiaUPC" pitchFamily="34" charset="-34"/>
              </a:rPr>
              <a:t>BIPM</a:t>
            </a:r>
            <a:endParaRPr lang="en-US" dirty="0">
              <a:solidFill>
                <a:schemeClr val="bg2">
                  <a:lumMod val="25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8" name="ลูกศรขวา 17"/>
          <p:cNvSpPr/>
          <p:nvPr/>
        </p:nvSpPr>
        <p:spPr>
          <a:xfrm>
            <a:off x="2195738" y="5474427"/>
            <a:ext cx="432048" cy="330837"/>
          </a:xfrm>
          <a:prstGeom prst="rightArrow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77316">
            <a:off x="5815830" y="-20346"/>
            <a:ext cx="3295650" cy="26384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49153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p"/>
      <p:bldP spid="11" grpId="0"/>
      <p:bldP spid="12" grpId="0"/>
      <p:bldP spid="13" grpId="0" animBg="1"/>
      <p:bldP spid="14" grpId="0" animBg="1"/>
      <p:bldP spid="15" grpId="0" animBg="1"/>
      <p:bldP spid="16" grpId="0" build="p"/>
      <p:bldP spid="17" grpId="0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9" name="ลูกศรเชื่อมต่อแบบตรง 68"/>
          <p:cNvCxnSpPr/>
          <p:nvPr/>
        </p:nvCxnSpPr>
        <p:spPr>
          <a:xfrm>
            <a:off x="3059832" y="4130070"/>
            <a:ext cx="374369" cy="1758"/>
          </a:xfrm>
          <a:prstGeom prst="straightConnector1">
            <a:avLst/>
          </a:prstGeom>
          <a:ln w="76200">
            <a:solidFill>
              <a:schemeClr val="bg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ลูกศรเชื่อมต่อแบบตรง 97"/>
          <p:cNvCxnSpPr>
            <a:endCxn id="104" idx="1"/>
          </p:cNvCxnSpPr>
          <p:nvPr/>
        </p:nvCxnSpPr>
        <p:spPr>
          <a:xfrm>
            <a:off x="5903460" y="4330125"/>
            <a:ext cx="344695" cy="158200"/>
          </a:xfrm>
          <a:prstGeom prst="straightConnector1">
            <a:avLst/>
          </a:prstGeom>
          <a:ln w="28575">
            <a:solidFill>
              <a:schemeClr val="bg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ลูกศรเชื่อมต่อแบบตรง 98"/>
          <p:cNvCxnSpPr>
            <a:endCxn id="103" idx="1"/>
          </p:cNvCxnSpPr>
          <p:nvPr/>
        </p:nvCxnSpPr>
        <p:spPr>
          <a:xfrm flipV="1">
            <a:off x="5796134" y="3984269"/>
            <a:ext cx="452021" cy="267238"/>
          </a:xfrm>
          <a:prstGeom prst="straightConnector1">
            <a:avLst/>
          </a:prstGeom>
          <a:ln w="28575">
            <a:solidFill>
              <a:schemeClr val="bg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ลูกศรเชื่อมต่อแบบตรง 99"/>
          <p:cNvCxnSpPr>
            <a:endCxn id="102" idx="1"/>
          </p:cNvCxnSpPr>
          <p:nvPr/>
        </p:nvCxnSpPr>
        <p:spPr>
          <a:xfrm flipV="1">
            <a:off x="5903460" y="3480213"/>
            <a:ext cx="344695" cy="504056"/>
          </a:xfrm>
          <a:prstGeom prst="straightConnector1">
            <a:avLst/>
          </a:prstGeom>
          <a:ln w="28575">
            <a:solidFill>
              <a:schemeClr val="bg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ลูกศรเชื่อมต่อแบบตรง 100"/>
          <p:cNvCxnSpPr>
            <a:endCxn id="97" idx="1"/>
          </p:cNvCxnSpPr>
          <p:nvPr/>
        </p:nvCxnSpPr>
        <p:spPr>
          <a:xfrm flipV="1">
            <a:off x="5903460" y="2976157"/>
            <a:ext cx="344695" cy="884892"/>
          </a:xfrm>
          <a:prstGeom prst="straightConnector1">
            <a:avLst/>
          </a:prstGeom>
          <a:ln w="28575">
            <a:solidFill>
              <a:schemeClr val="bg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ลูกศรเชื่อมต่อแบบตรง 94"/>
          <p:cNvCxnSpPr>
            <a:stCxn id="8" idx="3"/>
            <a:endCxn id="96" idx="1"/>
          </p:cNvCxnSpPr>
          <p:nvPr/>
        </p:nvCxnSpPr>
        <p:spPr>
          <a:xfrm flipV="1">
            <a:off x="5485489" y="2441683"/>
            <a:ext cx="464460" cy="456839"/>
          </a:xfrm>
          <a:prstGeom prst="straightConnector1">
            <a:avLst/>
          </a:prstGeom>
          <a:ln w="28575">
            <a:solidFill>
              <a:schemeClr val="bg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ลูกศรเชื่อมต่อแบบตรง 14"/>
          <p:cNvCxnSpPr>
            <a:endCxn id="90" idx="1"/>
          </p:cNvCxnSpPr>
          <p:nvPr/>
        </p:nvCxnSpPr>
        <p:spPr>
          <a:xfrm flipV="1">
            <a:off x="4980175" y="1433571"/>
            <a:ext cx="513852" cy="805027"/>
          </a:xfrm>
          <a:prstGeom prst="straightConnector1">
            <a:avLst/>
          </a:prstGeom>
          <a:ln w="28575">
            <a:solidFill>
              <a:schemeClr val="bg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ลูกศรเชื่อมต่อแบบตรง 15"/>
          <p:cNvCxnSpPr>
            <a:endCxn id="91" idx="1"/>
          </p:cNvCxnSpPr>
          <p:nvPr/>
        </p:nvCxnSpPr>
        <p:spPr>
          <a:xfrm flipV="1">
            <a:off x="4980175" y="1937627"/>
            <a:ext cx="513853" cy="302358"/>
          </a:xfrm>
          <a:prstGeom prst="straightConnector1">
            <a:avLst/>
          </a:prstGeom>
          <a:ln w="28575">
            <a:solidFill>
              <a:schemeClr val="bg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ชื่อเรื่อง 1"/>
          <p:cNvSpPr txBox="1">
            <a:spLocks/>
          </p:cNvSpPr>
          <p:nvPr/>
        </p:nvSpPr>
        <p:spPr>
          <a:xfrm>
            <a:off x="6248154" y="4797152"/>
            <a:ext cx="1454237" cy="47363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2800" dirty="0" smtClean="0">
                <a:solidFill>
                  <a:schemeClr val="bg2">
                    <a:lumMod val="25000"/>
                  </a:schemeClr>
                </a:solidFill>
                <a:latin typeface="Angsana New" pitchFamily="18" charset="-34"/>
                <a:cs typeface="Angsana New" pitchFamily="18" charset="-34"/>
              </a:rPr>
              <a:t>บันทึกตารา</a:t>
            </a:r>
            <a:r>
              <a:rPr lang="th-TH" sz="2800" dirty="0">
                <a:solidFill>
                  <a:schemeClr val="bg2">
                    <a:lumMod val="25000"/>
                  </a:schemeClr>
                </a:solidFill>
                <a:latin typeface="Angsana New" pitchFamily="18" charset="-34"/>
                <a:cs typeface="Angsana New" pitchFamily="18" charset="-34"/>
              </a:rPr>
              <a:t>ง</a:t>
            </a:r>
            <a:endParaRPr lang="th-TH" sz="2800" dirty="0" smtClean="0">
              <a:solidFill>
                <a:schemeClr val="bg2">
                  <a:lumMod val="25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22" name="ลูกศรเชื่อมต่อแบบตรง 21"/>
          <p:cNvCxnSpPr>
            <a:endCxn id="81" idx="1"/>
          </p:cNvCxnSpPr>
          <p:nvPr/>
        </p:nvCxnSpPr>
        <p:spPr>
          <a:xfrm>
            <a:off x="5738069" y="5674970"/>
            <a:ext cx="510086" cy="901587"/>
          </a:xfrm>
          <a:prstGeom prst="straightConnector1">
            <a:avLst/>
          </a:prstGeom>
          <a:ln w="28575">
            <a:solidFill>
              <a:schemeClr val="bg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ลูกศรเชื่อมต่อแบบตรง 22"/>
          <p:cNvCxnSpPr>
            <a:stCxn id="10" idx="3"/>
            <a:endCxn id="80" idx="1"/>
          </p:cNvCxnSpPr>
          <p:nvPr/>
        </p:nvCxnSpPr>
        <p:spPr>
          <a:xfrm>
            <a:off x="5796134" y="5615547"/>
            <a:ext cx="452021" cy="456954"/>
          </a:xfrm>
          <a:prstGeom prst="straightConnector1">
            <a:avLst/>
          </a:prstGeom>
          <a:ln w="28575">
            <a:solidFill>
              <a:schemeClr val="bg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ลูกศรเชื่อมต่อแบบตรง 23"/>
          <p:cNvCxnSpPr>
            <a:endCxn id="78" idx="1"/>
          </p:cNvCxnSpPr>
          <p:nvPr/>
        </p:nvCxnSpPr>
        <p:spPr>
          <a:xfrm>
            <a:off x="5738068" y="5445224"/>
            <a:ext cx="510087" cy="123221"/>
          </a:xfrm>
          <a:prstGeom prst="straightConnector1">
            <a:avLst/>
          </a:prstGeom>
          <a:ln w="28575">
            <a:solidFill>
              <a:schemeClr val="bg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ลูกศรเชื่อมต่อแบบตรง 24"/>
          <p:cNvCxnSpPr>
            <a:endCxn id="21" idx="1"/>
          </p:cNvCxnSpPr>
          <p:nvPr/>
        </p:nvCxnSpPr>
        <p:spPr>
          <a:xfrm flipV="1">
            <a:off x="5796134" y="5033971"/>
            <a:ext cx="452020" cy="319967"/>
          </a:xfrm>
          <a:prstGeom prst="straightConnector1">
            <a:avLst/>
          </a:prstGeom>
          <a:ln w="28575">
            <a:solidFill>
              <a:schemeClr val="bg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491880" y="2060848"/>
            <a:ext cx="1512168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dirty="0" smtClean="0">
                <a:solidFill>
                  <a:schemeClr val="bg2">
                    <a:lumMod val="25000"/>
                  </a:schemeClr>
                </a:solidFill>
                <a:latin typeface="FreesiaUPC" pitchFamily="34" charset="-34"/>
                <a:cs typeface="FreesiaUPC" pitchFamily="34" charset="-34"/>
              </a:rPr>
              <a:t>เครื่องมือวัด</a:t>
            </a:r>
            <a:endParaRPr lang="th-TH" dirty="0">
              <a:solidFill>
                <a:schemeClr val="bg2">
                  <a:lumMod val="25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91880" y="2636912"/>
            <a:ext cx="1993609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dirty="0" smtClean="0">
                <a:solidFill>
                  <a:schemeClr val="bg2">
                    <a:lumMod val="25000"/>
                  </a:schemeClr>
                </a:solidFill>
                <a:latin typeface="FreesiaUPC" pitchFamily="34" charset="-34"/>
                <a:cs typeface="FreesiaUPC" pitchFamily="34" charset="-34"/>
              </a:rPr>
              <a:t>เลือกเครื่องมือวัด</a:t>
            </a:r>
            <a:endParaRPr lang="th-TH" dirty="0">
              <a:solidFill>
                <a:schemeClr val="bg2">
                  <a:lumMod val="25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91880" y="3861048"/>
            <a:ext cx="2411580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dirty="0" smtClean="0">
                <a:solidFill>
                  <a:schemeClr val="bg2">
                    <a:lumMod val="25000"/>
                  </a:schemeClr>
                </a:solidFill>
                <a:latin typeface="FreesiaUPC" pitchFamily="34" charset="-34"/>
                <a:cs typeface="FreesiaUPC" pitchFamily="34" charset="-34"/>
              </a:rPr>
              <a:t>สิ่งที่คำนึงถึงผลการวัด</a:t>
            </a:r>
            <a:endParaRPr lang="th-TH" dirty="0">
              <a:solidFill>
                <a:schemeClr val="bg2">
                  <a:lumMod val="25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96745" y="5353937"/>
            <a:ext cx="2299389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dirty="0" smtClean="0">
                <a:solidFill>
                  <a:schemeClr val="bg2">
                    <a:lumMod val="25000"/>
                  </a:schemeClr>
                </a:solidFill>
                <a:latin typeface="FreesiaUPC" pitchFamily="34" charset="-34"/>
                <a:cs typeface="FreesiaUPC" pitchFamily="34" charset="-34"/>
              </a:rPr>
              <a:t>การแปรความหมาย</a:t>
            </a:r>
            <a:endParaRPr lang="th-TH" dirty="0">
              <a:solidFill>
                <a:schemeClr val="bg2">
                  <a:lumMod val="25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32" name="สี่เหลี่ยมผืนผ้า 31"/>
          <p:cNvSpPr/>
          <p:nvPr/>
        </p:nvSpPr>
        <p:spPr>
          <a:xfrm>
            <a:off x="467544" y="116632"/>
            <a:ext cx="8053808" cy="92333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FreesiaUPC" pitchFamily="34" charset="-34"/>
                <a:cs typeface="FreesiaUPC" pitchFamily="34" charset="-34"/>
              </a:rPr>
              <a:t>  </a:t>
            </a:r>
            <a:r>
              <a:rPr lang="th-TH" sz="5400" b="1" dirty="0" smtClean="0">
                <a:ln w="18415" cmpd="sng">
                  <a:noFill/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การวัดและการแปลความหมายข้อมูล</a:t>
            </a:r>
            <a:endParaRPr lang="th-TH" sz="5400" b="1" dirty="0">
              <a:ln w="18415" cmpd="sng">
                <a:noFill/>
                <a:prstDash val="solid"/>
              </a:ln>
              <a:solidFill>
                <a:schemeClr val="bg2">
                  <a:lumMod val="25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33" name="วงรี 32"/>
          <p:cNvSpPr/>
          <p:nvPr/>
        </p:nvSpPr>
        <p:spPr>
          <a:xfrm>
            <a:off x="35496" y="103858"/>
            <a:ext cx="863421" cy="948878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 smtClean="0">
                <a:latin typeface="FreesiaUPC" pitchFamily="34" charset="-34"/>
                <a:cs typeface="FreesiaUPC" pitchFamily="34" charset="-34"/>
              </a:rPr>
              <a:t>4</a:t>
            </a:r>
            <a:endParaRPr lang="en-US" sz="8800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051720" y="3930015"/>
            <a:ext cx="1152128" cy="400110"/>
          </a:xfrm>
          <a:prstGeom prst="rect">
            <a:avLst/>
          </a:prstGeom>
          <a:solidFill>
            <a:schemeClr val="bg2">
              <a:lumMod val="50000"/>
            </a:schemeClr>
          </a:solidFill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latin typeface="Angsana New" pitchFamily="18" charset="-34"/>
                <a:cs typeface="Angsana New" pitchFamily="18" charset="-34"/>
              </a:rPr>
              <a:t>องค์ประกอบ</a:t>
            </a:r>
            <a:endParaRPr lang="th-TH" sz="20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7" name="วงรี 66"/>
          <p:cNvSpPr/>
          <p:nvPr/>
        </p:nvSpPr>
        <p:spPr>
          <a:xfrm>
            <a:off x="35496" y="3245689"/>
            <a:ext cx="2016224" cy="1798075"/>
          </a:xfrm>
          <a:prstGeom prst="ellips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chemeClr val="bg2">
                    <a:lumMod val="25000"/>
                  </a:schemeClr>
                </a:solidFill>
                <a:cs typeface="+mj-cs"/>
              </a:rPr>
              <a:t>การวัด</a:t>
            </a:r>
            <a:r>
              <a:rPr lang="th-TH" b="1" dirty="0" smtClean="0">
                <a:solidFill>
                  <a:schemeClr val="bg2">
                    <a:lumMod val="25000"/>
                  </a:schemeClr>
                </a:solidFill>
                <a:cs typeface="+mj-cs"/>
              </a:rPr>
              <a:t>และการแปล</a:t>
            </a:r>
            <a:r>
              <a:rPr lang="th-TH" b="1" dirty="0" smtClean="0">
                <a:solidFill>
                  <a:schemeClr val="bg2">
                    <a:lumMod val="25000"/>
                  </a:schemeClr>
                </a:solidFill>
                <a:cs typeface="+mj-cs"/>
              </a:rPr>
              <a:t>ความหมายข้อมูล</a:t>
            </a:r>
            <a:endParaRPr lang="th-TH" b="1" dirty="0">
              <a:solidFill>
                <a:schemeClr val="bg2">
                  <a:lumMod val="25000"/>
                </a:schemeClr>
              </a:solidFill>
              <a:cs typeface="+mj-cs"/>
            </a:endParaRPr>
          </a:p>
        </p:txBody>
      </p:sp>
      <p:cxnSp>
        <p:nvCxnSpPr>
          <p:cNvPr id="68" name="ตัวเชื่อมต่อตรง 67"/>
          <p:cNvCxnSpPr/>
          <p:nvPr/>
        </p:nvCxnSpPr>
        <p:spPr>
          <a:xfrm flipV="1">
            <a:off x="3434201" y="2060848"/>
            <a:ext cx="0" cy="3816309"/>
          </a:xfrm>
          <a:prstGeom prst="line">
            <a:avLst/>
          </a:prstGeom>
          <a:ln w="571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ชื่อเรื่อง 1"/>
          <p:cNvSpPr txBox="1">
            <a:spLocks/>
          </p:cNvSpPr>
          <p:nvPr/>
        </p:nvSpPr>
        <p:spPr>
          <a:xfrm>
            <a:off x="6248155" y="5331626"/>
            <a:ext cx="988141" cy="47363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2800" dirty="0" smtClean="0">
                <a:solidFill>
                  <a:schemeClr val="bg2">
                    <a:lumMod val="25000"/>
                  </a:schemeClr>
                </a:solidFill>
                <a:latin typeface="Angsana New" pitchFamily="18" charset="-34"/>
                <a:cs typeface="Angsana New" pitchFamily="18" charset="-34"/>
              </a:rPr>
              <a:t>นำเสนอ</a:t>
            </a:r>
          </a:p>
        </p:txBody>
      </p:sp>
      <p:sp>
        <p:nvSpPr>
          <p:cNvPr id="80" name="ชื่อเรื่อง 1"/>
          <p:cNvSpPr txBox="1">
            <a:spLocks/>
          </p:cNvSpPr>
          <p:nvPr/>
        </p:nvSpPr>
        <p:spPr>
          <a:xfrm>
            <a:off x="6248155" y="5835682"/>
            <a:ext cx="727117" cy="47363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2800" dirty="0" smtClean="0">
                <a:solidFill>
                  <a:schemeClr val="bg2">
                    <a:lumMod val="25000"/>
                  </a:schemeClr>
                </a:solidFill>
                <a:latin typeface="Angsana New" pitchFamily="18" charset="-34"/>
                <a:cs typeface="Angsana New" pitchFamily="18" charset="-34"/>
              </a:rPr>
              <a:t>กราฟ</a:t>
            </a:r>
          </a:p>
        </p:txBody>
      </p:sp>
      <p:sp>
        <p:nvSpPr>
          <p:cNvPr id="81" name="ชื่อเรื่อง 1"/>
          <p:cNvSpPr txBox="1">
            <a:spLocks/>
          </p:cNvSpPr>
          <p:nvPr/>
        </p:nvSpPr>
        <p:spPr>
          <a:xfrm>
            <a:off x="6248155" y="6339738"/>
            <a:ext cx="2932357" cy="47363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2800" dirty="0" smtClean="0">
                <a:solidFill>
                  <a:schemeClr val="bg2">
                    <a:lumMod val="25000"/>
                  </a:schemeClr>
                </a:solidFill>
                <a:latin typeface="Angsana New" pitchFamily="18" charset="-34"/>
                <a:cs typeface="Angsana New" pitchFamily="18" charset="-34"/>
              </a:rPr>
              <a:t>วิเคราะห์และแปลความหมาย</a:t>
            </a:r>
          </a:p>
        </p:txBody>
      </p:sp>
      <p:sp>
        <p:nvSpPr>
          <p:cNvPr id="90" name="ชื่อเรื่อง 1"/>
          <p:cNvSpPr txBox="1">
            <a:spLocks/>
          </p:cNvSpPr>
          <p:nvPr/>
        </p:nvSpPr>
        <p:spPr>
          <a:xfrm>
            <a:off x="5494027" y="1196752"/>
            <a:ext cx="1886285" cy="47363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solidFill>
                  <a:schemeClr val="bg2">
                    <a:lumMod val="25000"/>
                  </a:schemeClr>
                </a:solidFill>
                <a:latin typeface="Angsana New" pitchFamily="18" charset="-34"/>
                <a:cs typeface="Angsana New" pitchFamily="18" charset="-34"/>
              </a:rPr>
              <a:t>Analog </a:t>
            </a:r>
            <a:r>
              <a:rPr lang="th-TH" sz="2800" dirty="0" smtClean="0">
                <a:solidFill>
                  <a:schemeClr val="bg2">
                    <a:lumMod val="25000"/>
                  </a:schemeClr>
                </a:solidFill>
                <a:latin typeface="Angsana New" pitchFamily="18" charset="-34"/>
                <a:cs typeface="Angsana New" pitchFamily="18" charset="-34"/>
              </a:rPr>
              <a:t>(ขีดสเกล)</a:t>
            </a:r>
          </a:p>
        </p:txBody>
      </p:sp>
      <p:sp>
        <p:nvSpPr>
          <p:cNvPr id="91" name="ชื่อเรื่อง 1"/>
          <p:cNvSpPr txBox="1">
            <a:spLocks/>
          </p:cNvSpPr>
          <p:nvPr/>
        </p:nvSpPr>
        <p:spPr>
          <a:xfrm>
            <a:off x="5494028" y="1700808"/>
            <a:ext cx="1742268" cy="47363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solidFill>
                  <a:schemeClr val="bg2">
                    <a:lumMod val="25000"/>
                  </a:schemeClr>
                </a:solidFill>
                <a:latin typeface="Angsana New" pitchFamily="18" charset="-34"/>
                <a:cs typeface="Angsana New" pitchFamily="18" charset="-34"/>
              </a:rPr>
              <a:t>Digital </a:t>
            </a:r>
            <a:r>
              <a:rPr lang="th-TH" sz="2800" dirty="0" smtClean="0">
                <a:solidFill>
                  <a:schemeClr val="bg2">
                    <a:lumMod val="25000"/>
                  </a:schemeClr>
                </a:solidFill>
                <a:latin typeface="Angsana New" pitchFamily="18" charset="-34"/>
                <a:cs typeface="Angsana New" pitchFamily="18" charset="-34"/>
              </a:rPr>
              <a:t>(ตัวเลข)</a:t>
            </a:r>
          </a:p>
        </p:txBody>
      </p:sp>
      <p:sp>
        <p:nvSpPr>
          <p:cNvPr id="96" name="ชื่อเรื่อง 1"/>
          <p:cNvSpPr txBox="1">
            <a:spLocks/>
          </p:cNvSpPr>
          <p:nvPr/>
        </p:nvSpPr>
        <p:spPr>
          <a:xfrm>
            <a:off x="5949949" y="2204864"/>
            <a:ext cx="2078436" cy="47363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2800" dirty="0" smtClean="0">
                <a:solidFill>
                  <a:schemeClr val="bg2">
                    <a:lumMod val="25000"/>
                  </a:schemeClr>
                </a:solidFill>
                <a:latin typeface="Angsana New" pitchFamily="18" charset="-34"/>
                <a:cs typeface="Angsana New" pitchFamily="18" charset="-34"/>
              </a:rPr>
              <a:t>ให้เหมาะสมกับงาน</a:t>
            </a:r>
          </a:p>
        </p:txBody>
      </p:sp>
      <p:sp>
        <p:nvSpPr>
          <p:cNvPr id="97" name="ชื่อเรื่อง 1"/>
          <p:cNvSpPr txBox="1">
            <a:spLocks/>
          </p:cNvSpPr>
          <p:nvPr/>
        </p:nvSpPr>
        <p:spPr>
          <a:xfrm>
            <a:off x="6248155" y="2739338"/>
            <a:ext cx="1454236" cy="47363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2800" dirty="0" smtClean="0">
                <a:solidFill>
                  <a:schemeClr val="bg2">
                    <a:lumMod val="25000"/>
                  </a:schemeClr>
                </a:solidFill>
                <a:latin typeface="Angsana New" pitchFamily="18" charset="-34"/>
                <a:cs typeface="Angsana New" pitchFamily="18" charset="-34"/>
              </a:rPr>
              <a:t>เครื่องมือวัด</a:t>
            </a:r>
          </a:p>
        </p:txBody>
      </p:sp>
      <p:sp>
        <p:nvSpPr>
          <p:cNvPr id="102" name="ชื่อเรื่อง 1"/>
          <p:cNvSpPr txBox="1">
            <a:spLocks/>
          </p:cNvSpPr>
          <p:nvPr/>
        </p:nvSpPr>
        <p:spPr>
          <a:xfrm>
            <a:off x="6248155" y="3243394"/>
            <a:ext cx="1132157" cy="47363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2800" dirty="0" smtClean="0">
                <a:solidFill>
                  <a:schemeClr val="bg2">
                    <a:lumMod val="25000"/>
                  </a:schemeClr>
                </a:solidFill>
                <a:latin typeface="Angsana New" pitchFamily="18" charset="-34"/>
                <a:cs typeface="Angsana New" pitchFamily="18" charset="-34"/>
              </a:rPr>
              <a:t>วิธีการวัด</a:t>
            </a:r>
          </a:p>
        </p:txBody>
      </p:sp>
      <p:sp>
        <p:nvSpPr>
          <p:cNvPr id="103" name="ชื่อเรื่อง 1"/>
          <p:cNvSpPr txBox="1">
            <a:spLocks/>
          </p:cNvSpPr>
          <p:nvPr/>
        </p:nvSpPr>
        <p:spPr>
          <a:xfrm>
            <a:off x="6248155" y="3747450"/>
            <a:ext cx="638087" cy="47363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2800" dirty="0" smtClean="0">
                <a:solidFill>
                  <a:schemeClr val="bg2">
                    <a:lumMod val="25000"/>
                  </a:schemeClr>
                </a:solidFill>
                <a:latin typeface="Angsana New" pitchFamily="18" charset="-34"/>
                <a:cs typeface="Angsana New" pitchFamily="18" charset="-34"/>
              </a:rPr>
              <a:t>ผู้วัด</a:t>
            </a:r>
          </a:p>
        </p:txBody>
      </p:sp>
      <p:sp>
        <p:nvSpPr>
          <p:cNvPr id="104" name="ชื่อเรื่อง 1"/>
          <p:cNvSpPr txBox="1">
            <a:spLocks/>
          </p:cNvSpPr>
          <p:nvPr/>
        </p:nvSpPr>
        <p:spPr>
          <a:xfrm>
            <a:off x="6248155" y="4251506"/>
            <a:ext cx="2428301" cy="47363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2800" dirty="0" smtClean="0">
                <a:solidFill>
                  <a:schemeClr val="bg2">
                    <a:lumMod val="25000"/>
                  </a:schemeClr>
                </a:solidFill>
                <a:latin typeface="Angsana New" pitchFamily="18" charset="-34"/>
                <a:cs typeface="Angsana New" pitchFamily="18" charset="-34"/>
              </a:rPr>
              <a:t>สภาพแวดล้อมขณะวัด</a:t>
            </a:r>
          </a:p>
        </p:txBody>
      </p:sp>
    </p:spTree>
    <p:extLst>
      <p:ext uri="{BB962C8B-B14F-4D97-AF65-F5344CB8AC3E}">
        <p14:creationId xmlns:p14="http://schemas.microsoft.com/office/powerpoint/2010/main" val="986217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7" grpId="0" animBg="1"/>
      <p:bldP spid="8" grpId="0" animBg="1"/>
      <p:bldP spid="9" grpId="0" animBg="1"/>
      <p:bldP spid="10" grpId="0" animBg="1"/>
      <p:bldP spid="35" grpId="0" animBg="1"/>
      <p:bldP spid="67" grpId="0" animBg="1"/>
      <p:bldP spid="78" grpId="0" animBg="1"/>
      <p:bldP spid="80" grpId="0" animBg="1"/>
      <p:bldP spid="81" grpId="0" animBg="1"/>
      <p:bldP spid="90" grpId="0" animBg="1"/>
      <p:bldP spid="91" grpId="0" animBg="1"/>
      <p:bldP spid="96" grpId="0" animBg="1"/>
      <p:bldP spid="97" grpId="0" animBg="1"/>
      <p:bldP spid="102" grpId="0" animBg="1"/>
      <p:bldP spid="103" grpId="0" animBg="1"/>
      <p:bldP spid="10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98917" y="4177229"/>
            <a:ext cx="1313332" cy="584775"/>
          </a:xfrm>
          <a:prstGeom prst="rect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>S.I. Unit</a:t>
            </a:r>
            <a:endParaRPr lang="th-TH" sz="3200" dirty="0"/>
          </a:p>
        </p:txBody>
      </p:sp>
      <p:cxnSp>
        <p:nvCxnSpPr>
          <p:cNvPr id="9" name="ตัวเชื่อมต่อตรง 8"/>
          <p:cNvCxnSpPr/>
          <p:nvPr/>
        </p:nvCxnSpPr>
        <p:spPr>
          <a:xfrm>
            <a:off x="3645198" y="3697611"/>
            <a:ext cx="7211" cy="158632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ลูกศรเชื่อมต่อแบบตรง 9"/>
          <p:cNvCxnSpPr/>
          <p:nvPr/>
        </p:nvCxnSpPr>
        <p:spPr>
          <a:xfrm flipV="1">
            <a:off x="3644280" y="3717031"/>
            <a:ext cx="423664" cy="1"/>
          </a:xfrm>
          <a:prstGeom prst="straightConnector1">
            <a:avLst/>
          </a:prstGeom>
          <a:ln w="28575">
            <a:solidFill>
              <a:schemeClr val="bg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ลูกศรเชื่อมต่อแบบตรง 10"/>
          <p:cNvCxnSpPr/>
          <p:nvPr/>
        </p:nvCxnSpPr>
        <p:spPr>
          <a:xfrm flipV="1">
            <a:off x="3652409" y="4208006"/>
            <a:ext cx="423664" cy="2"/>
          </a:xfrm>
          <a:prstGeom prst="straightConnector1">
            <a:avLst/>
          </a:prstGeom>
          <a:ln w="28575">
            <a:solidFill>
              <a:schemeClr val="bg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ลูกศรเชื่อมต่อแบบตรง 11"/>
          <p:cNvCxnSpPr/>
          <p:nvPr/>
        </p:nvCxnSpPr>
        <p:spPr>
          <a:xfrm flipV="1">
            <a:off x="3644280" y="4762002"/>
            <a:ext cx="423664" cy="2"/>
          </a:xfrm>
          <a:prstGeom prst="straightConnector1">
            <a:avLst/>
          </a:prstGeom>
          <a:ln w="28575">
            <a:solidFill>
              <a:schemeClr val="bg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ลูกศรเชื่อมต่อแบบตรง 12"/>
          <p:cNvCxnSpPr/>
          <p:nvPr/>
        </p:nvCxnSpPr>
        <p:spPr>
          <a:xfrm flipV="1">
            <a:off x="3645198" y="5281573"/>
            <a:ext cx="423664" cy="2"/>
          </a:xfrm>
          <a:prstGeom prst="straightConnector1">
            <a:avLst/>
          </a:prstGeom>
          <a:ln w="28575">
            <a:solidFill>
              <a:schemeClr val="bg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4" name="สี่เหลี่ยมผืนผ้ามุมมน 13"/>
          <p:cNvSpPr/>
          <p:nvPr/>
        </p:nvSpPr>
        <p:spPr>
          <a:xfrm>
            <a:off x="1172697" y="1686307"/>
            <a:ext cx="6855687" cy="734581"/>
          </a:xfrm>
          <a:prstGeom prst="roundRect">
            <a:avLst/>
          </a:prstGeom>
          <a:ln w="38100">
            <a:solidFill>
              <a:schemeClr val="bg2">
                <a:lumMod val="25000"/>
              </a:schemeClr>
            </a:solidFill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ตัวแทนเนื้อหา 2"/>
          <p:cNvSpPr txBox="1">
            <a:spLocks/>
          </p:cNvSpPr>
          <p:nvPr/>
        </p:nvSpPr>
        <p:spPr>
          <a:xfrm>
            <a:off x="1403648" y="1826382"/>
            <a:ext cx="6665251" cy="507998"/>
          </a:xfrm>
          <a:prstGeom prst="rect">
            <a:avLst/>
          </a:prstGeom>
          <a:noFill/>
          <a:effectLst>
            <a:glow rad="419100">
              <a:schemeClr val="accent5">
                <a:lumMod val="20000"/>
                <a:lumOff val="80000"/>
              </a:schemeClr>
            </a:glow>
            <a:softEdge rad="0"/>
          </a:effectLst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smtClean="0">
                <a:latin typeface="FreesiaUPC" pitchFamily="34" charset="-34"/>
                <a:cs typeface="FreesiaUPC" pitchFamily="34" charset="-34"/>
              </a:rPr>
              <a:t>S.I. </a:t>
            </a:r>
            <a:r>
              <a:rPr lang="th-TH" dirty="0" smtClean="0">
                <a:latin typeface="FreesiaUPC" pitchFamily="34" charset="-34"/>
                <a:cs typeface="FreesiaUPC" pitchFamily="34" charset="-34"/>
              </a:rPr>
              <a:t>หมายถึง</a:t>
            </a:r>
            <a:r>
              <a:rPr lang="en-US" dirty="0" smtClean="0">
                <a:latin typeface="FreesiaUPC" pitchFamily="34" charset="-34"/>
                <a:cs typeface="FreesiaUPC" pitchFamily="34" charset="-34"/>
              </a:rPr>
              <a:t> </a:t>
            </a:r>
            <a:r>
              <a:rPr lang="th-TH" dirty="0" smtClean="0">
                <a:latin typeface="FreesiaUPC" pitchFamily="34" charset="-34"/>
                <a:cs typeface="FreesiaUPC" pitchFamily="34" charset="-34"/>
              </a:rPr>
              <a:t>ระบบ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หน่วยระหว่างชาติ (</a:t>
            </a:r>
            <a:r>
              <a:rPr lang="en-US" dirty="0">
                <a:latin typeface="FreesiaUPC" pitchFamily="34" charset="-34"/>
                <a:cs typeface="FreesiaUPC" pitchFamily="34" charset="-34"/>
              </a:rPr>
              <a:t>System International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 </a:t>
            </a:r>
            <a:r>
              <a:rPr lang="en-US" dirty="0">
                <a:latin typeface="FreesiaUPC" pitchFamily="34" charset="-34"/>
                <a:cs typeface="FreesiaUPC" pitchFamily="34" charset="-34"/>
              </a:rPr>
              <a:t>Unit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)</a:t>
            </a:r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467544" y="116632"/>
            <a:ext cx="8714245" cy="92333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FreesiaUPC" pitchFamily="34" charset="-34"/>
                <a:cs typeface="FreesiaUPC" pitchFamily="34" charset="-34"/>
              </a:rPr>
              <a:t>  </a:t>
            </a:r>
            <a:r>
              <a:rPr lang="th-TH" sz="5400" b="1" dirty="0" smtClean="0">
                <a:ln w="18415" cmpd="sng">
                  <a:noFill/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หน่วยการวัดระบบมาตรฐานระหว่างชาติ</a:t>
            </a:r>
            <a:endParaRPr lang="th-TH" sz="5400" b="1" dirty="0">
              <a:ln w="18415" cmpd="sng">
                <a:noFill/>
                <a:prstDash val="solid"/>
              </a:ln>
              <a:solidFill>
                <a:schemeClr val="bg2">
                  <a:lumMod val="25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7" name="วงรี 16"/>
          <p:cNvSpPr/>
          <p:nvPr/>
        </p:nvSpPr>
        <p:spPr>
          <a:xfrm>
            <a:off x="35496" y="103858"/>
            <a:ext cx="863421" cy="948878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>
                <a:latin typeface="FreesiaUPC" pitchFamily="34" charset="-34"/>
                <a:cs typeface="FreesiaUPC" pitchFamily="34" charset="-34"/>
              </a:rPr>
              <a:t>5</a:t>
            </a:r>
          </a:p>
        </p:txBody>
      </p:sp>
      <p:sp>
        <p:nvSpPr>
          <p:cNvPr id="19" name="ชื่อเรื่อง 1"/>
          <p:cNvSpPr txBox="1">
            <a:spLocks/>
          </p:cNvSpPr>
          <p:nvPr/>
        </p:nvSpPr>
        <p:spPr>
          <a:xfrm>
            <a:off x="4156803" y="5057800"/>
            <a:ext cx="2890664" cy="4594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h-TH" sz="3200" dirty="0" smtClean="0">
                <a:solidFill>
                  <a:schemeClr val="bg2">
                    <a:lumMod val="25000"/>
                  </a:schemeClr>
                </a:solidFill>
                <a:latin typeface="FreesiaUPC" pitchFamily="34" charset="-34"/>
                <a:cs typeface="FreesiaUPC" pitchFamily="34" charset="-34"/>
              </a:rPr>
              <a:t>คำอุปสรรค (</a:t>
            </a: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  <a:latin typeface="FreesiaUPC" pitchFamily="34" charset="-34"/>
                <a:cs typeface="FreesiaUPC" pitchFamily="34" charset="-34"/>
              </a:rPr>
              <a:t>Prefixes</a:t>
            </a:r>
            <a:r>
              <a:rPr lang="th-TH" sz="3200" dirty="0" smtClean="0">
                <a:solidFill>
                  <a:schemeClr val="bg2">
                    <a:lumMod val="25000"/>
                  </a:schemeClr>
                </a:solidFill>
                <a:latin typeface="FreesiaUPC" pitchFamily="34" charset="-34"/>
                <a:cs typeface="FreesiaUPC" pitchFamily="34" charset="-34"/>
              </a:rPr>
              <a:t>)  </a:t>
            </a:r>
            <a:endParaRPr lang="th-TH" sz="3200" dirty="0">
              <a:solidFill>
                <a:schemeClr val="bg2">
                  <a:lumMod val="25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cxnSp>
        <p:nvCxnSpPr>
          <p:cNvPr id="22" name="ลูกศรเชื่อมต่อแบบตรง 21"/>
          <p:cNvCxnSpPr/>
          <p:nvPr/>
        </p:nvCxnSpPr>
        <p:spPr>
          <a:xfrm>
            <a:off x="3243993" y="4490771"/>
            <a:ext cx="374369" cy="1758"/>
          </a:xfrm>
          <a:prstGeom prst="straightConnector1">
            <a:avLst/>
          </a:prstGeom>
          <a:ln w="76200">
            <a:solidFill>
              <a:schemeClr val="bg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2235881" y="4290716"/>
            <a:ext cx="1152128" cy="400110"/>
          </a:xfrm>
          <a:prstGeom prst="rect">
            <a:avLst/>
          </a:prstGeom>
          <a:solidFill>
            <a:schemeClr val="bg2">
              <a:lumMod val="50000"/>
            </a:schemeClr>
          </a:solidFill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latin typeface="Angsana New" pitchFamily="18" charset="-34"/>
                <a:cs typeface="Angsana New" pitchFamily="18" charset="-34"/>
              </a:rPr>
              <a:t>ประกอบด้วย</a:t>
            </a:r>
            <a:endParaRPr lang="th-TH" sz="20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4" name="ชื่อเรื่อง 1"/>
          <p:cNvSpPr txBox="1">
            <a:spLocks/>
          </p:cNvSpPr>
          <p:nvPr/>
        </p:nvSpPr>
        <p:spPr>
          <a:xfrm>
            <a:off x="4156803" y="4528671"/>
            <a:ext cx="3528392" cy="4666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h-TH" sz="3200" dirty="0" smtClean="0">
                <a:solidFill>
                  <a:schemeClr val="bg2">
                    <a:lumMod val="25000"/>
                  </a:schemeClr>
                </a:solidFill>
                <a:latin typeface="FreesiaUPC" pitchFamily="34" charset="-34"/>
                <a:cs typeface="FreesiaUPC" pitchFamily="34" charset="-34"/>
              </a:rPr>
              <a:t>หน่วยอนุพันธ์ (</a:t>
            </a: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  <a:latin typeface="FreesiaUPC" pitchFamily="34" charset="-34"/>
                <a:cs typeface="FreesiaUPC" pitchFamily="34" charset="-34"/>
              </a:rPr>
              <a:t>Derived Unit</a:t>
            </a:r>
            <a:r>
              <a:rPr lang="th-TH" sz="3200" dirty="0" smtClean="0">
                <a:solidFill>
                  <a:schemeClr val="bg2">
                    <a:lumMod val="25000"/>
                  </a:schemeClr>
                </a:solidFill>
                <a:latin typeface="FreesiaUPC" pitchFamily="34" charset="-34"/>
                <a:cs typeface="FreesiaUPC" pitchFamily="34" charset="-34"/>
              </a:rPr>
              <a:t>)</a:t>
            </a:r>
          </a:p>
        </p:txBody>
      </p:sp>
      <p:sp>
        <p:nvSpPr>
          <p:cNvPr id="25" name="ชื่อเรื่อง 1"/>
          <p:cNvSpPr txBox="1">
            <a:spLocks/>
          </p:cNvSpPr>
          <p:nvPr/>
        </p:nvSpPr>
        <p:spPr>
          <a:xfrm>
            <a:off x="4129608" y="3981240"/>
            <a:ext cx="4114800" cy="3919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h-TH" sz="3200" dirty="0" smtClean="0">
                <a:solidFill>
                  <a:schemeClr val="bg2">
                    <a:lumMod val="25000"/>
                  </a:schemeClr>
                </a:solidFill>
                <a:latin typeface="FreesiaUPC" pitchFamily="34" charset="-34"/>
                <a:cs typeface="FreesiaUPC" pitchFamily="34" charset="-34"/>
              </a:rPr>
              <a:t>หน่วยเสริม (</a:t>
            </a: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  <a:latin typeface="FreesiaUPC" pitchFamily="34" charset="-34"/>
                <a:cs typeface="FreesiaUPC" pitchFamily="34" charset="-34"/>
              </a:rPr>
              <a:t>Supplementary Unit</a:t>
            </a:r>
            <a:r>
              <a:rPr lang="th-TH" sz="3200" dirty="0" smtClean="0">
                <a:solidFill>
                  <a:schemeClr val="bg2">
                    <a:lumMod val="25000"/>
                  </a:schemeClr>
                </a:solidFill>
                <a:latin typeface="FreesiaUPC" pitchFamily="34" charset="-34"/>
                <a:cs typeface="FreesiaUPC" pitchFamily="34" charset="-34"/>
              </a:rPr>
              <a:t>)</a:t>
            </a:r>
          </a:p>
        </p:txBody>
      </p:sp>
      <p:sp>
        <p:nvSpPr>
          <p:cNvPr id="26" name="ชื่อเรื่อง 1"/>
          <p:cNvSpPr txBox="1">
            <a:spLocks/>
          </p:cNvSpPr>
          <p:nvPr/>
        </p:nvSpPr>
        <p:spPr>
          <a:xfrm>
            <a:off x="4097508" y="3450596"/>
            <a:ext cx="3227647" cy="4560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h-TH" sz="3200" dirty="0" smtClean="0">
                <a:solidFill>
                  <a:schemeClr val="bg2">
                    <a:lumMod val="25000"/>
                  </a:schemeClr>
                </a:solidFill>
                <a:latin typeface="FreesiaUPC" pitchFamily="34" charset="-34"/>
                <a:cs typeface="FreesiaUPC" pitchFamily="34" charset="-34"/>
              </a:rPr>
              <a:t>หน่วยมูลฐาน (</a:t>
            </a: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  <a:latin typeface="FreesiaUPC" pitchFamily="34" charset="-34"/>
                <a:cs typeface="FreesiaUPC" pitchFamily="34" charset="-34"/>
              </a:rPr>
              <a:t>Base Unit</a:t>
            </a:r>
            <a:r>
              <a:rPr lang="th-TH" sz="3200" dirty="0" smtClean="0">
                <a:solidFill>
                  <a:schemeClr val="bg2">
                    <a:lumMod val="25000"/>
                  </a:schemeClr>
                </a:solidFill>
                <a:latin typeface="FreesiaUPC" pitchFamily="34" charset="-34"/>
                <a:cs typeface="FreesiaUPC" pitchFamily="34" charset="-34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084008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15" grpId="0" build="p"/>
      <p:bldP spid="19" grpId="0"/>
      <p:bldP spid="23" grpId="0" animBg="1"/>
      <p:bldP spid="24" grpId="0"/>
      <p:bldP spid="25" grpId="0"/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" name="สี่เหลี่ยมผืนผ้ามุมมน 5"/>
          <p:cNvSpPr/>
          <p:nvPr/>
        </p:nvSpPr>
        <p:spPr>
          <a:xfrm>
            <a:off x="251520" y="1686307"/>
            <a:ext cx="6855687" cy="3038837"/>
          </a:xfrm>
          <a:prstGeom prst="roundRect">
            <a:avLst/>
          </a:prstGeom>
          <a:ln w="38100">
            <a:solidFill>
              <a:schemeClr val="bg2">
                <a:lumMod val="25000"/>
              </a:schemeClr>
            </a:solidFill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ตัวแทนเนื้อหา 2"/>
          <p:cNvSpPr txBox="1">
            <a:spLocks/>
          </p:cNvSpPr>
          <p:nvPr/>
        </p:nvSpPr>
        <p:spPr>
          <a:xfrm>
            <a:off x="585972" y="1826382"/>
            <a:ext cx="6233203" cy="1026554"/>
          </a:xfrm>
          <a:prstGeom prst="rect">
            <a:avLst/>
          </a:prstGeom>
          <a:noFill/>
          <a:effectLst>
            <a:glow rad="419100">
              <a:schemeClr val="accent5">
                <a:lumMod val="20000"/>
                <a:lumOff val="80000"/>
              </a:schemeClr>
            </a:glow>
            <a:softEdge rad="0"/>
          </a:effectLst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h-TH" dirty="0"/>
              <a:t>	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เลขที่มีความสำคัญต่อการวัดค่า ซึ่งจะแสดงขนาดของปริมาณนั้นอย่าง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แน่นอน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539552" y="116632"/>
            <a:ext cx="5429693" cy="92333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FreesiaUPC" pitchFamily="34" charset="-34"/>
                <a:cs typeface="FreesiaUPC" pitchFamily="34" charset="-34"/>
              </a:rPr>
              <a:t>  </a:t>
            </a:r>
            <a:r>
              <a:rPr lang="th-TH" sz="5400" b="1" dirty="0" smtClean="0">
                <a:ln w="18415" cmpd="sng">
                  <a:noFill/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เลขนัยสำคัญ</a:t>
            </a:r>
            <a:r>
              <a:rPr lang="en-US" sz="5400" b="1" dirty="0" smtClean="0">
                <a:ln w="18415" cmpd="sng">
                  <a:noFill/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 </a:t>
            </a:r>
            <a:r>
              <a:rPr lang="th-TH" b="1" dirty="0" smtClean="0">
                <a:ln w="18415" cmpd="sng">
                  <a:noFill/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(</a:t>
            </a:r>
            <a:r>
              <a:rPr lang="en-US" b="1" dirty="0" err="1" smtClean="0">
                <a:ln w="18415" cmpd="sng">
                  <a:noFill/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Signiticant</a:t>
            </a:r>
            <a:r>
              <a:rPr lang="en-US" b="1" dirty="0" smtClean="0">
                <a:ln w="18415" cmpd="sng">
                  <a:noFill/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 Figures</a:t>
            </a:r>
            <a:r>
              <a:rPr lang="th-TH" b="1" dirty="0" smtClean="0">
                <a:ln w="18415" cmpd="sng">
                  <a:noFill/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)</a:t>
            </a:r>
            <a:endParaRPr lang="th-TH" b="1" dirty="0">
              <a:ln w="18415" cmpd="sng">
                <a:noFill/>
                <a:prstDash val="solid"/>
              </a:ln>
              <a:solidFill>
                <a:schemeClr val="bg2">
                  <a:lumMod val="25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9" name="วงรี 8"/>
          <p:cNvSpPr/>
          <p:nvPr/>
        </p:nvSpPr>
        <p:spPr>
          <a:xfrm>
            <a:off x="35496" y="103858"/>
            <a:ext cx="863421" cy="948878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 smtClean="0">
                <a:latin typeface="FreesiaUPC" pitchFamily="34" charset="-34"/>
                <a:cs typeface="FreesiaUPC" pitchFamily="34" charset="-34"/>
              </a:rPr>
              <a:t>6</a:t>
            </a:r>
            <a:endParaRPr lang="en-US" sz="8800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4" name="ตัวแทนเนื้อหา 2"/>
          <p:cNvSpPr txBox="1">
            <a:spLocks/>
          </p:cNvSpPr>
          <p:nvPr/>
        </p:nvSpPr>
        <p:spPr>
          <a:xfrm>
            <a:off x="554479" y="3068960"/>
            <a:ext cx="6233203" cy="1728192"/>
          </a:xfrm>
          <a:prstGeom prst="rect">
            <a:avLst/>
          </a:prstGeom>
          <a:noFill/>
          <a:effectLst>
            <a:glow rad="419100">
              <a:schemeClr val="accent5">
                <a:lumMod val="20000"/>
                <a:lumOff val="80000"/>
              </a:schemeClr>
            </a:glow>
            <a:softEdge rad="0"/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h-TH" dirty="0">
                <a:latin typeface="Angsana New" pitchFamily="18" charset="-34"/>
                <a:cs typeface="Angsana New" pitchFamily="18" charset="-34"/>
              </a:rPr>
              <a:t>	จำนวนตัวเลขที่อ่านได้จากการวัดกับตัวเลขที่ได้จากการคาดคะเนเป็นเลขนัยสำคัญ เช่น การวัดกระดาษยาว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เท่าไร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(ไม้บรรทัด) วัดได้ </a:t>
            </a:r>
            <a:r>
              <a:rPr lang="th-TH" u="sng" dirty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8.43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 มีเลขนัยสำคัญ 3 ตัว</a:t>
            </a:r>
          </a:p>
        </p:txBody>
      </p:sp>
      <p:pic>
        <p:nvPicPr>
          <p:cNvPr id="17" name="รูปภาพ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2184572"/>
            <a:ext cx="2699767" cy="46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932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uild="p"/>
      <p:bldP spid="14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2627785" y="288016"/>
            <a:ext cx="6264696" cy="1052736"/>
          </a:xfrm>
          <a:prstGeom prst="rect">
            <a:avLst/>
          </a:prstGeom>
          <a:solidFill>
            <a:srgbClr val="FDCFE7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b="1" dirty="0" smtClean="0">
                <a:solidFill>
                  <a:srgbClr val="D70B76"/>
                </a:solidFill>
                <a:latin typeface="FreesiaUPC" pitchFamily="34" charset="-34"/>
                <a:cs typeface="FreesiaUPC" pitchFamily="34" charset="-34"/>
              </a:rPr>
              <a:t>แรงและการเคลื่อนที่</a:t>
            </a:r>
            <a:endParaRPr lang="th-TH" b="1" i="1" dirty="0">
              <a:solidFill>
                <a:srgbClr val="D70B76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6" name="ชื่อเรื่อง 1"/>
          <p:cNvSpPr txBox="1">
            <a:spLocks/>
          </p:cNvSpPr>
          <p:nvPr/>
        </p:nvSpPr>
        <p:spPr>
          <a:xfrm>
            <a:off x="168263" y="143984"/>
            <a:ext cx="2459521" cy="1340800"/>
          </a:xfrm>
          <a:prstGeom prst="rect">
            <a:avLst/>
          </a:prstGeom>
          <a:solidFill>
            <a:srgbClr val="BF0B69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54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หน่วยที่ </a:t>
            </a:r>
            <a:r>
              <a:rPr lang="en-US" sz="54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3</a:t>
            </a:r>
            <a:endParaRPr lang="th-TH" sz="54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eesiaUPC" pitchFamily="34" charset="-34"/>
              <a:cs typeface="FreesiaUPC" pitchFamily="34" charset="-34"/>
            </a:endParaRPr>
          </a:p>
        </p:txBody>
      </p:sp>
      <p:pic>
        <p:nvPicPr>
          <p:cNvPr id="8" name="รูปภาพ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1814340"/>
            <a:ext cx="3253458" cy="459976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95486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ตัวเชื่อมต่อตรง 23"/>
          <p:cNvCxnSpPr/>
          <p:nvPr/>
        </p:nvCxnSpPr>
        <p:spPr>
          <a:xfrm flipH="1">
            <a:off x="2371038" y="4725144"/>
            <a:ext cx="1294" cy="344881"/>
          </a:xfrm>
          <a:prstGeom prst="line">
            <a:avLst/>
          </a:prstGeom>
          <a:ln w="2857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4" name="สี่เหลี่ยมผืนผ้ามุมมน 3"/>
          <p:cNvSpPr/>
          <p:nvPr/>
        </p:nvSpPr>
        <p:spPr>
          <a:xfrm>
            <a:off x="1259632" y="1412776"/>
            <a:ext cx="6652037" cy="1276859"/>
          </a:xfrm>
          <a:prstGeom prst="roundRect">
            <a:avLst/>
          </a:prstGeom>
          <a:ln w="38100">
            <a:solidFill>
              <a:schemeClr val="accent2">
                <a:lumMod val="50000"/>
              </a:schemeClr>
            </a:solidFill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ตัวแทนเนื้อหา 2"/>
          <p:cNvSpPr txBox="1">
            <a:spLocks/>
          </p:cNvSpPr>
          <p:nvPr/>
        </p:nvSpPr>
        <p:spPr>
          <a:xfrm>
            <a:off x="1349240" y="1484785"/>
            <a:ext cx="6467258" cy="1109494"/>
          </a:xfrm>
          <a:prstGeom prst="rect">
            <a:avLst/>
          </a:prstGeom>
          <a:noFill/>
          <a:effectLst>
            <a:glow rad="419100">
              <a:schemeClr val="accent5">
                <a:lumMod val="20000"/>
                <a:lumOff val="80000"/>
              </a:schemeClr>
            </a:glow>
            <a:softEdge rad="0"/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  <a:latin typeface="FreesiaUPC" pitchFamily="34" charset="-34"/>
                <a:cs typeface="FreesiaUPC" pitchFamily="34" charset="-34"/>
              </a:rPr>
              <a:t>	</a:t>
            </a:r>
            <a:r>
              <a:rPr lang="th-TH" b="1" dirty="0" smtClean="0">
                <a:solidFill>
                  <a:schemeClr val="accent2">
                    <a:lumMod val="50000"/>
                  </a:schemeClr>
                </a:solidFill>
                <a:latin typeface="FreesiaUPC" pitchFamily="34" charset="-34"/>
                <a:cs typeface="FreesiaUPC" pitchFamily="34" charset="-34"/>
              </a:rPr>
              <a:t>การ</a:t>
            </a:r>
            <a:r>
              <a:rPr lang="th-TH" b="1" dirty="0">
                <a:solidFill>
                  <a:schemeClr val="accent2">
                    <a:lumMod val="50000"/>
                  </a:schemeClr>
                </a:solidFill>
                <a:latin typeface="FreesiaUPC" pitchFamily="34" charset="-34"/>
                <a:cs typeface="FreesiaUPC" pitchFamily="34" charset="-34"/>
              </a:rPr>
              <a:t>เคลื่อนที่ </a:t>
            </a: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FreesiaUPC" pitchFamily="34" charset="-34"/>
                <a:cs typeface="FreesiaUPC" pitchFamily="34" charset="-34"/>
              </a:rPr>
              <a:t>หมายถึง การเปลี่ยนตำแหน่งของวัตถุจากที่หนึ่งไปที่หนึ่ง</a:t>
            </a:r>
          </a:p>
          <a:p>
            <a:pPr marL="0" indent="0">
              <a:buNone/>
            </a:pPr>
            <a:endParaRPr lang="th-TH" dirty="0">
              <a:solidFill>
                <a:schemeClr val="accent2">
                  <a:lumMod val="50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508652" y="116632"/>
            <a:ext cx="4639412" cy="923330"/>
          </a:xfrm>
          <a:prstGeom prst="rect">
            <a:avLst/>
          </a:prstGeom>
          <a:solidFill>
            <a:srgbClr val="FDCFE7"/>
          </a:solidFill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FreesiaUPC" pitchFamily="34" charset="-34"/>
                <a:cs typeface="FreesiaUPC" pitchFamily="34" charset="-34"/>
              </a:rPr>
              <a:t>  </a:t>
            </a:r>
            <a:r>
              <a:rPr lang="th-TH" sz="5400" b="1" dirty="0" smtClean="0">
                <a:ln w="18415" cmpd="sng">
                  <a:noFill/>
                  <a:prstDash val="solid"/>
                </a:ln>
                <a:solidFill>
                  <a:srgbClr val="BF0B6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ลักษณะการเคลื่อนที่</a:t>
            </a:r>
            <a:endParaRPr lang="th-TH" sz="5400" b="1" dirty="0">
              <a:ln w="18415" cmpd="sng">
                <a:noFill/>
                <a:prstDash val="solid"/>
              </a:ln>
              <a:solidFill>
                <a:srgbClr val="BF0B69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7" name="วงรี 6"/>
          <p:cNvSpPr/>
          <p:nvPr/>
        </p:nvSpPr>
        <p:spPr>
          <a:xfrm>
            <a:off x="35496" y="103858"/>
            <a:ext cx="863421" cy="948878"/>
          </a:xfrm>
          <a:prstGeom prst="ellipse">
            <a:avLst/>
          </a:prstGeom>
          <a:solidFill>
            <a:srgbClr val="BF0B69"/>
          </a:solidFill>
          <a:ln>
            <a:solidFill>
              <a:srgbClr val="FBB3D9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 smtClean="0">
                <a:latin typeface="FreesiaUPC" pitchFamily="34" charset="-34"/>
                <a:cs typeface="FreesiaUPC" pitchFamily="34" charset="-34"/>
              </a:rPr>
              <a:t>1</a:t>
            </a:r>
            <a:endParaRPr lang="en-US" sz="8800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3345734" y="2996952"/>
            <a:ext cx="3154363" cy="64807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latin typeface="FreesiaUPC" pitchFamily="34" charset="-34"/>
                <a:cs typeface="FreesiaUPC" pitchFamily="34" charset="-34"/>
              </a:rPr>
              <a:t>ลักษณะการเคลื่อนที่</a:t>
            </a:r>
            <a:endParaRPr lang="th-TH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1113486" y="4019641"/>
            <a:ext cx="1124574" cy="50405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accent2">
                    <a:lumMod val="50000"/>
                  </a:schemeClr>
                </a:solidFill>
                <a:latin typeface="FreesiaUPC" pitchFamily="34" charset="-34"/>
                <a:cs typeface="FreesiaUPC" pitchFamily="34" charset="-34"/>
              </a:rPr>
              <a:t>สั่น</a:t>
            </a:r>
            <a:endParaRPr lang="th-TH" dirty="0">
              <a:solidFill>
                <a:schemeClr val="accent2">
                  <a:lumMod val="50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2553646" y="4019641"/>
            <a:ext cx="1124574" cy="50405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accent2">
                    <a:lumMod val="50000"/>
                  </a:schemeClr>
                </a:solidFill>
                <a:latin typeface="FreesiaUPC" pitchFamily="34" charset="-34"/>
                <a:cs typeface="FreesiaUPC" pitchFamily="34" charset="-34"/>
              </a:rPr>
              <a:t>หมุน</a:t>
            </a:r>
            <a:endParaRPr lang="th-TH" dirty="0">
              <a:solidFill>
                <a:schemeClr val="accent2">
                  <a:lumMod val="50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6212065" y="4061575"/>
            <a:ext cx="1973469" cy="50405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accent2">
                    <a:lumMod val="50000"/>
                  </a:schemeClr>
                </a:solidFill>
                <a:latin typeface="FreesiaUPC" pitchFamily="34" charset="-34"/>
                <a:cs typeface="FreesiaUPC" pitchFamily="34" charset="-34"/>
              </a:rPr>
              <a:t>เลื่อนตำแหน่ง</a:t>
            </a:r>
            <a:endParaRPr lang="th-TH" dirty="0">
              <a:solidFill>
                <a:schemeClr val="accent2">
                  <a:lumMod val="50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4" name="สี่เหลี่ยมผืนผ้า 13"/>
          <p:cNvSpPr/>
          <p:nvPr/>
        </p:nvSpPr>
        <p:spPr>
          <a:xfrm>
            <a:off x="955481" y="4962495"/>
            <a:ext cx="2784096" cy="76395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accent2">
                    <a:lumMod val="50000"/>
                  </a:schemeClr>
                </a:solidFill>
                <a:latin typeface="FreesiaUPC" pitchFamily="34" charset="-34"/>
                <a:cs typeface="FreesiaUPC" pitchFamily="34" charset="-34"/>
              </a:rPr>
              <a:t>ซ้ำแนวเดิมตลอดเวลา</a:t>
            </a:r>
            <a:endParaRPr lang="th-TH" dirty="0">
              <a:solidFill>
                <a:schemeClr val="accent2">
                  <a:lumMod val="50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5" name="สี่เหลี่ยมผืนผ้า 14"/>
          <p:cNvSpPr/>
          <p:nvPr/>
        </p:nvSpPr>
        <p:spPr>
          <a:xfrm>
            <a:off x="6080019" y="4962496"/>
            <a:ext cx="1124574" cy="50405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accent2">
                    <a:lumMod val="50000"/>
                  </a:schemeClr>
                </a:solidFill>
                <a:latin typeface="FreesiaUPC" pitchFamily="34" charset="-34"/>
                <a:cs typeface="FreesiaUPC" pitchFamily="34" charset="-34"/>
              </a:rPr>
              <a:t>เส้นโค้ง</a:t>
            </a:r>
            <a:endParaRPr lang="th-TH" dirty="0">
              <a:solidFill>
                <a:schemeClr val="accent2">
                  <a:lumMod val="50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7263850" y="4962496"/>
            <a:ext cx="1124574" cy="50405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accent2">
                    <a:lumMod val="50000"/>
                  </a:schemeClr>
                </a:solidFill>
                <a:latin typeface="FreesiaUPC" pitchFamily="34" charset="-34"/>
                <a:cs typeface="FreesiaUPC" pitchFamily="34" charset="-34"/>
              </a:rPr>
              <a:t>เส้นตรง</a:t>
            </a:r>
            <a:endParaRPr lang="th-TH" dirty="0">
              <a:solidFill>
                <a:schemeClr val="accent2">
                  <a:lumMod val="50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7" name="สี่เหลี่ยมผืนผ้า 16"/>
          <p:cNvSpPr/>
          <p:nvPr/>
        </p:nvSpPr>
        <p:spPr>
          <a:xfrm>
            <a:off x="1247758" y="6110432"/>
            <a:ext cx="1124574" cy="50405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accent2">
                    <a:lumMod val="50000"/>
                  </a:schemeClr>
                </a:solidFill>
                <a:latin typeface="FreesiaUPC" pitchFamily="34" charset="-34"/>
                <a:cs typeface="FreesiaUPC" pitchFamily="34" charset="-34"/>
              </a:rPr>
              <a:t>คาบ</a:t>
            </a:r>
            <a:endParaRPr lang="th-TH" dirty="0">
              <a:solidFill>
                <a:schemeClr val="accent2">
                  <a:lumMod val="50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8" name="สี่เหลี่ยมผืนผ้า 17"/>
          <p:cNvSpPr/>
          <p:nvPr/>
        </p:nvSpPr>
        <p:spPr>
          <a:xfrm>
            <a:off x="2580170" y="6110432"/>
            <a:ext cx="1124574" cy="50405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accent2">
                    <a:lumMod val="50000"/>
                  </a:schemeClr>
                </a:solidFill>
                <a:latin typeface="FreesiaUPC" pitchFamily="34" charset="-34"/>
                <a:cs typeface="FreesiaUPC" pitchFamily="34" charset="-34"/>
              </a:rPr>
              <a:t>ความถี่</a:t>
            </a:r>
            <a:endParaRPr lang="th-TH" dirty="0">
              <a:solidFill>
                <a:schemeClr val="accent2">
                  <a:lumMod val="50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9" name="สี่เหลี่ยมผืนผ้า 18"/>
          <p:cNvSpPr/>
          <p:nvPr/>
        </p:nvSpPr>
        <p:spPr>
          <a:xfrm>
            <a:off x="5394589" y="5866582"/>
            <a:ext cx="1124574" cy="78002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accent2">
                    <a:lumMod val="50000"/>
                  </a:schemeClr>
                </a:solidFill>
                <a:latin typeface="FreesiaUPC" pitchFamily="34" charset="-34"/>
                <a:cs typeface="FreesiaUPC" pitchFamily="34" charset="-34"/>
              </a:rPr>
              <a:t>ส่วนของวงกลม</a:t>
            </a:r>
          </a:p>
        </p:txBody>
      </p:sp>
      <p:sp>
        <p:nvSpPr>
          <p:cNvPr id="20" name="สี่เหลี่ยมผืนผ้า 19"/>
          <p:cNvSpPr/>
          <p:nvPr/>
        </p:nvSpPr>
        <p:spPr>
          <a:xfrm>
            <a:off x="6639458" y="5876677"/>
            <a:ext cx="1541741" cy="79268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accent2">
                    <a:lumMod val="50000"/>
                  </a:schemeClr>
                </a:solidFill>
                <a:latin typeface="FreesiaUPC" pitchFamily="34" charset="-34"/>
                <a:cs typeface="FreesiaUPC" pitchFamily="34" charset="-34"/>
              </a:rPr>
              <a:t>ไม่ใช่ส่วนของวงกลม</a:t>
            </a:r>
            <a:endParaRPr lang="th-TH" dirty="0">
              <a:solidFill>
                <a:schemeClr val="accent2">
                  <a:lumMod val="50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cxnSp>
        <p:nvCxnSpPr>
          <p:cNvPr id="21" name="ตัวเชื่อมต่อตรง 20"/>
          <p:cNvCxnSpPr/>
          <p:nvPr/>
        </p:nvCxnSpPr>
        <p:spPr>
          <a:xfrm>
            <a:off x="1666029" y="3828930"/>
            <a:ext cx="5568192" cy="0"/>
          </a:xfrm>
          <a:prstGeom prst="line">
            <a:avLst/>
          </a:prstGeom>
          <a:ln w="2857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ตัวเชื่อมต่อตรง 21"/>
          <p:cNvCxnSpPr/>
          <p:nvPr/>
        </p:nvCxnSpPr>
        <p:spPr>
          <a:xfrm flipH="1">
            <a:off x="4964620" y="3645024"/>
            <a:ext cx="1294" cy="190711"/>
          </a:xfrm>
          <a:prstGeom prst="line">
            <a:avLst/>
          </a:prstGeom>
          <a:ln w="2857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ตัวเชื่อมต่อตรง 22"/>
          <p:cNvCxnSpPr/>
          <p:nvPr/>
        </p:nvCxnSpPr>
        <p:spPr>
          <a:xfrm flipH="1">
            <a:off x="1675773" y="3828930"/>
            <a:ext cx="1294" cy="190711"/>
          </a:xfrm>
          <a:prstGeom prst="line">
            <a:avLst/>
          </a:prstGeom>
          <a:ln w="2857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กลุ่ม 24"/>
          <p:cNvGrpSpPr/>
          <p:nvPr/>
        </p:nvGrpSpPr>
        <p:grpSpPr>
          <a:xfrm>
            <a:off x="1677067" y="4543405"/>
            <a:ext cx="1443395" cy="190712"/>
            <a:chOff x="1319157" y="3830130"/>
            <a:chExt cx="1443395" cy="190712"/>
          </a:xfrm>
          <a:solidFill>
            <a:schemeClr val="accent5">
              <a:lumMod val="40000"/>
              <a:lumOff val="60000"/>
            </a:schemeClr>
          </a:solidFill>
        </p:grpSpPr>
        <p:cxnSp>
          <p:nvCxnSpPr>
            <p:cNvPr id="26" name="ตัวเชื่อมต่อตรง 25"/>
            <p:cNvCxnSpPr/>
            <p:nvPr/>
          </p:nvCxnSpPr>
          <p:spPr>
            <a:xfrm>
              <a:off x="1319157" y="4011869"/>
              <a:ext cx="1443395" cy="0"/>
            </a:xfrm>
            <a:prstGeom prst="line">
              <a:avLst/>
            </a:prstGeom>
            <a:grpFill/>
            <a:ln w="28575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ตัวเชื่อมต่อตรง 26"/>
            <p:cNvCxnSpPr/>
            <p:nvPr/>
          </p:nvCxnSpPr>
          <p:spPr>
            <a:xfrm flipH="1">
              <a:off x="1319157" y="3830131"/>
              <a:ext cx="1294" cy="190711"/>
            </a:xfrm>
            <a:prstGeom prst="line">
              <a:avLst/>
            </a:prstGeom>
            <a:grpFill/>
            <a:ln w="28575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ตัวเชื่อมต่อตรง 27"/>
            <p:cNvCxnSpPr/>
            <p:nvPr/>
          </p:nvCxnSpPr>
          <p:spPr>
            <a:xfrm flipH="1">
              <a:off x="2756517" y="3830130"/>
              <a:ext cx="1294" cy="190711"/>
            </a:xfrm>
            <a:prstGeom prst="line">
              <a:avLst/>
            </a:prstGeom>
            <a:grpFill/>
            <a:ln w="28575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9" name="ตัวเชื่อมต่อตรง 28"/>
          <p:cNvCxnSpPr/>
          <p:nvPr/>
        </p:nvCxnSpPr>
        <p:spPr>
          <a:xfrm flipH="1">
            <a:off x="3119815" y="3828930"/>
            <a:ext cx="1294" cy="190711"/>
          </a:xfrm>
          <a:prstGeom prst="line">
            <a:avLst/>
          </a:prstGeom>
          <a:ln w="2857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ตัวเชื่อมต่อตรง 29"/>
          <p:cNvCxnSpPr/>
          <p:nvPr/>
        </p:nvCxnSpPr>
        <p:spPr>
          <a:xfrm flipH="1">
            <a:off x="7216786" y="3850488"/>
            <a:ext cx="3391" cy="226584"/>
          </a:xfrm>
          <a:prstGeom prst="line">
            <a:avLst/>
          </a:prstGeom>
          <a:ln w="2857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ตัวเชื่อมต่อตรง 30"/>
          <p:cNvCxnSpPr/>
          <p:nvPr/>
        </p:nvCxnSpPr>
        <p:spPr>
          <a:xfrm flipH="1">
            <a:off x="7176823" y="4550530"/>
            <a:ext cx="1294" cy="190711"/>
          </a:xfrm>
          <a:prstGeom prst="line">
            <a:avLst/>
          </a:prstGeom>
          <a:ln w="2857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ตัวเชื่อมต่อตรง 31"/>
          <p:cNvCxnSpPr/>
          <p:nvPr/>
        </p:nvCxnSpPr>
        <p:spPr>
          <a:xfrm>
            <a:off x="6642306" y="4759443"/>
            <a:ext cx="1183831" cy="0"/>
          </a:xfrm>
          <a:prstGeom prst="line">
            <a:avLst/>
          </a:prstGeom>
          <a:ln w="2857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ตัวเชื่อมต่อตรง 32"/>
          <p:cNvCxnSpPr/>
          <p:nvPr/>
        </p:nvCxnSpPr>
        <p:spPr>
          <a:xfrm flipH="1">
            <a:off x="6642306" y="4758895"/>
            <a:ext cx="1294" cy="190711"/>
          </a:xfrm>
          <a:prstGeom prst="line">
            <a:avLst/>
          </a:prstGeom>
          <a:ln w="2857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ตัวเชื่อมต่อตรง 33"/>
          <p:cNvCxnSpPr/>
          <p:nvPr/>
        </p:nvCxnSpPr>
        <p:spPr>
          <a:xfrm flipH="1">
            <a:off x="7830333" y="4771785"/>
            <a:ext cx="1294" cy="190711"/>
          </a:xfrm>
          <a:prstGeom prst="line">
            <a:avLst/>
          </a:prstGeom>
          <a:ln w="2857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ตัวเชื่อมต่อตรง 34"/>
          <p:cNvCxnSpPr/>
          <p:nvPr/>
        </p:nvCxnSpPr>
        <p:spPr>
          <a:xfrm flipH="1">
            <a:off x="2405477" y="5726450"/>
            <a:ext cx="1294" cy="190711"/>
          </a:xfrm>
          <a:prstGeom prst="line">
            <a:avLst/>
          </a:prstGeom>
          <a:ln w="2857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ตัวเชื่อมต่อตรง 35"/>
          <p:cNvCxnSpPr/>
          <p:nvPr/>
        </p:nvCxnSpPr>
        <p:spPr>
          <a:xfrm>
            <a:off x="1810045" y="5917161"/>
            <a:ext cx="1210471" cy="0"/>
          </a:xfrm>
          <a:prstGeom prst="line">
            <a:avLst/>
          </a:prstGeom>
          <a:ln w="2857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ตัวเชื่อมต่อตรง 36"/>
          <p:cNvCxnSpPr/>
          <p:nvPr/>
        </p:nvCxnSpPr>
        <p:spPr>
          <a:xfrm flipH="1">
            <a:off x="1827324" y="5917161"/>
            <a:ext cx="1294" cy="190711"/>
          </a:xfrm>
          <a:prstGeom prst="line">
            <a:avLst/>
          </a:prstGeom>
          <a:ln w="2857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ตัวเชื่อมต่อตรง 37"/>
          <p:cNvCxnSpPr/>
          <p:nvPr/>
        </p:nvCxnSpPr>
        <p:spPr>
          <a:xfrm flipH="1">
            <a:off x="3009861" y="5926263"/>
            <a:ext cx="1294" cy="190711"/>
          </a:xfrm>
          <a:prstGeom prst="line">
            <a:avLst/>
          </a:prstGeom>
          <a:ln w="2857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ตัวเชื่อมต่อตรง 38"/>
          <p:cNvCxnSpPr/>
          <p:nvPr/>
        </p:nvCxnSpPr>
        <p:spPr>
          <a:xfrm flipH="1">
            <a:off x="6639458" y="5466552"/>
            <a:ext cx="1294" cy="190711"/>
          </a:xfrm>
          <a:prstGeom prst="line">
            <a:avLst/>
          </a:prstGeom>
          <a:ln w="2857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ตัวเชื่อมต่อตรง 39"/>
          <p:cNvCxnSpPr/>
          <p:nvPr/>
        </p:nvCxnSpPr>
        <p:spPr>
          <a:xfrm>
            <a:off x="6017066" y="5660761"/>
            <a:ext cx="1183831" cy="0"/>
          </a:xfrm>
          <a:prstGeom prst="line">
            <a:avLst/>
          </a:prstGeom>
          <a:ln w="2857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ตัวเชื่อมต่อตรง 40"/>
          <p:cNvCxnSpPr/>
          <p:nvPr/>
        </p:nvCxnSpPr>
        <p:spPr>
          <a:xfrm flipH="1">
            <a:off x="6017066" y="5664217"/>
            <a:ext cx="1294" cy="190711"/>
          </a:xfrm>
          <a:prstGeom prst="line">
            <a:avLst/>
          </a:prstGeom>
          <a:ln w="2857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ตัวเชื่อมต่อตรง 41"/>
          <p:cNvCxnSpPr/>
          <p:nvPr/>
        </p:nvCxnSpPr>
        <p:spPr>
          <a:xfrm flipH="1">
            <a:off x="7184744" y="5647140"/>
            <a:ext cx="1294" cy="190711"/>
          </a:xfrm>
          <a:prstGeom prst="line">
            <a:avLst/>
          </a:prstGeom>
          <a:ln w="2857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สามเหลี่ยมหน้าจั่ว 1"/>
          <p:cNvSpPr/>
          <p:nvPr/>
        </p:nvSpPr>
        <p:spPr>
          <a:xfrm rot="10800000">
            <a:off x="1611442" y="3903787"/>
            <a:ext cx="152246" cy="119986"/>
          </a:xfrm>
          <a:prstGeom prst="triangl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สามเหลี่ยมหน้าจั่ว 42"/>
          <p:cNvSpPr/>
          <p:nvPr/>
        </p:nvSpPr>
        <p:spPr>
          <a:xfrm rot="10800000">
            <a:off x="3051602" y="3933056"/>
            <a:ext cx="152246" cy="119986"/>
          </a:xfrm>
          <a:prstGeom prst="triangl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สามเหลี่ยมหน้าจั่ว 43"/>
          <p:cNvSpPr/>
          <p:nvPr/>
        </p:nvSpPr>
        <p:spPr>
          <a:xfrm rot="10800000">
            <a:off x="2296209" y="4862787"/>
            <a:ext cx="152246" cy="119986"/>
          </a:xfrm>
          <a:prstGeom prst="triangl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สามเหลี่ยมหน้าจั่ว 44"/>
          <p:cNvSpPr/>
          <p:nvPr/>
        </p:nvSpPr>
        <p:spPr>
          <a:xfrm rot="10800000">
            <a:off x="1763688" y="6021288"/>
            <a:ext cx="152246" cy="119986"/>
          </a:xfrm>
          <a:prstGeom prst="triangl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สามเหลี่ยมหน้าจั่ว 45"/>
          <p:cNvSpPr/>
          <p:nvPr/>
        </p:nvSpPr>
        <p:spPr>
          <a:xfrm rot="10800000">
            <a:off x="2933738" y="6021288"/>
            <a:ext cx="152246" cy="119986"/>
          </a:xfrm>
          <a:prstGeom prst="triangl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สามเหลี่ยมหน้าจั่ว 46"/>
          <p:cNvSpPr/>
          <p:nvPr/>
        </p:nvSpPr>
        <p:spPr>
          <a:xfrm rot="10800000">
            <a:off x="7140663" y="3944405"/>
            <a:ext cx="152246" cy="119986"/>
          </a:xfrm>
          <a:prstGeom prst="triangl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48" name="สามเหลี่ยมหน้าจั่ว 47"/>
          <p:cNvSpPr/>
          <p:nvPr/>
        </p:nvSpPr>
        <p:spPr>
          <a:xfrm rot="10800000">
            <a:off x="6586640" y="4851626"/>
            <a:ext cx="152246" cy="119986"/>
          </a:xfrm>
          <a:prstGeom prst="triangl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สามเหลี่ยมหน้าจั่ว 48"/>
          <p:cNvSpPr/>
          <p:nvPr/>
        </p:nvSpPr>
        <p:spPr>
          <a:xfrm rot="10800000">
            <a:off x="7750014" y="4854250"/>
            <a:ext cx="152246" cy="119986"/>
          </a:xfrm>
          <a:prstGeom prst="triangl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สามเหลี่ยมหน้าจั่ว 49"/>
          <p:cNvSpPr/>
          <p:nvPr/>
        </p:nvSpPr>
        <p:spPr>
          <a:xfrm rot="10800000">
            <a:off x="5954393" y="5761812"/>
            <a:ext cx="152246" cy="119986"/>
          </a:xfrm>
          <a:prstGeom prst="triangl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สามเหลี่ยมหน้าจั่ว 50"/>
          <p:cNvSpPr/>
          <p:nvPr/>
        </p:nvSpPr>
        <p:spPr>
          <a:xfrm rot="10800000">
            <a:off x="7100700" y="5789021"/>
            <a:ext cx="152246" cy="119986"/>
          </a:xfrm>
          <a:prstGeom prst="triangl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492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p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" name="สี่เหลี่ยมผืนผ้ามุมมน 5"/>
          <p:cNvSpPr/>
          <p:nvPr/>
        </p:nvSpPr>
        <p:spPr>
          <a:xfrm>
            <a:off x="251520" y="1484784"/>
            <a:ext cx="7488832" cy="4104456"/>
          </a:xfrm>
          <a:prstGeom prst="roundRect">
            <a:avLst/>
          </a:prstGeom>
          <a:ln w="38100">
            <a:solidFill>
              <a:schemeClr val="accent2">
                <a:lumMod val="50000"/>
              </a:schemeClr>
            </a:solidFill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ตัวแทนเนื้อหา 2"/>
          <p:cNvSpPr txBox="1">
            <a:spLocks/>
          </p:cNvSpPr>
          <p:nvPr/>
        </p:nvSpPr>
        <p:spPr>
          <a:xfrm>
            <a:off x="413135" y="1628801"/>
            <a:ext cx="7140793" cy="1169528"/>
          </a:xfrm>
          <a:prstGeom prst="rect">
            <a:avLst/>
          </a:prstGeom>
          <a:noFill/>
          <a:effectLst>
            <a:glow rad="419100">
              <a:schemeClr val="accent5">
                <a:lumMod val="20000"/>
                <a:lumOff val="80000"/>
              </a:schemeClr>
            </a:glow>
            <a:softEdge rad="0"/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  <a:latin typeface="FreesiaUPC" pitchFamily="34" charset="-34"/>
                <a:cs typeface="FreesiaUPC" pitchFamily="34" charset="-34"/>
              </a:rPr>
              <a:t>	</a:t>
            </a:r>
            <a:r>
              <a:rPr lang="th-TH" b="1" u="sng" dirty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การเคลื่อนที่</a:t>
            </a:r>
            <a:r>
              <a:rPr lang="th-TH" b="1" dirty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   </a:t>
            </a:r>
            <a:r>
              <a:rPr lang="th-TH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ที่ต้องบอก</a:t>
            </a: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ระยะทาง (ขนาด) และทิศทางที่วัตถุเคลื่อนที่เรียกว่า </a:t>
            </a:r>
            <a:r>
              <a:rPr lang="th-TH" b="1" dirty="0">
                <a:solidFill>
                  <a:srgbClr val="D70B76"/>
                </a:solidFill>
                <a:latin typeface="Angsana New" pitchFamily="18" charset="-34"/>
                <a:cs typeface="Angsana New" pitchFamily="18" charset="-34"/>
              </a:rPr>
              <a:t>การกระจัดหรือระยะกระจัด </a:t>
            </a:r>
            <a:r>
              <a:rPr lang="en-US" b="1" dirty="0">
                <a:solidFill>
                  <a:srgbClr val="D70B76"/>
                </a:solidFill>
                <a:latin typeface="Angsana New" pitchFamily="18" charset="-34"/>
                <a:cs typeface="Angsana New" pitchFamily="18" charset="-34"/>
              </a:rPr>
              <a:t>Displacement</a:t>
            </a:r>
          </a:p>
          <a:p>
            <a:pPr marL="0" indent="0">
              <a:buNone/>
            </a:pPr>
            <a:endParaRPr lang="th-TH" dirty="0">
              <a:solidFill>
                <a:schemeClr val="accent2">
                  <a:lumMod val="50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526772" y="116632"/>
            <a:ext cx="7069564" cy="923330"/>
          </a:xfrm>
          <a:prstGeom prst="rect">
            <a:avLst/>
          </a:prstGeom>
          <a:solidFill>
            <a:srgbClr val="FDCFE7"/>
          </a:solidFill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FreesiaUPC" pitchFamily="34" charset="-34"/>
                <a:cs typeface="FreesiaUPC" pitchFamily="34" charset="-34"/>
              </a:rPr>
              <a:t>  </a:t>
            </a:r>
            <a:r>
              <a:rPr lang="th-TH" sz="5400" b="1" dirty="0" smtClean="0">
                <a:ln w="18415" cmpd="sng">
                  <a:noFill/>
                  <a:prstDash val="solid"/>
                </a:ln>
                <a:solidFill>
                  <a:srgbClr val="BF0B6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การบอกตำแหน่งและการกระจัด</a:t>
            </a:r>
            <a:endParaRPr lang="th-TH" sz="5400" b="1" dirty="0">
              <a:ln w="18415" cmpd="sng">
                <a:noFill/>
                <a:prstDash val="solid"/>
              </a:ln>
              <a:solidFill>
                <a:srgbClr val="BF0B69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9" name="วงรี 8"/>
          <p:cNvSpPr/>
          <p:nvPr/>
        </p:nvSpPr>
        <p:spPr>
          <a:xfrm>
            <a:off x="35496" y="103858"/>
            <a:ext cx="863421" cy="948878"/>
          </a:xfrm>
          <a:prstGeom prst="ellipse">
            <a:avLst/>
          </a:prstGeom>
          <a:solidFill>
            <a:srgbClr val="BF0B69"/>
          </a:solidFill>
          <a:ln>
            <a:solidFill>
              <a:srgbClr val="FBB3D9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 smtClean="0">
                <a:latin typeface="FreesiaUPC" pitchFamily="34" charset="-34"/>
                <a:cs typeface="FreesiaUPC" pitchFamily="34" charset="-34"/>
              </a:rPr>
              <a:t>2</a:t>
            </a:r>
            <a:endParaRPr lang="en-US" sz="8800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1" name="ตัวแทนเนื้อหา 2"/>
          <p:cNvSpPr txBox="1">
            <a:spLocks/>
          </p:cNvSpPr>
          <p:nvPr/>
        </p:nvSpPr>
        <p:spPr>
          <a:xfrm>
            <a:off x="395536" y="2907544"/>
            <a:ext cx="7140793" cy="1169528"/>
          </a:xfrm>
          <a:prstGeom prst="rect">
            <a:avLst/>
          </a:prstGeom>
          <a:noFill/>
          <a:effectLst>
            <a:glow rad="419100">
              <a:schemeClr val="accent5">
                <a:lumMod val="20000"/>
                <a:lumOff val="80000"/>
              </a:schemeClr>
            </a:glow>
            <a:softEdge rad="0"/>
          </a:effec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2800" dirty="0">
                <a:solidFill>
                  <a:schemeClr val="accent2">
                    <a:lumMod val="50000"/>
                  </a:schemeClr>
                </a:solidFill>
                <a:latin typeface="FreesiaUPC" pitchFamily="34" charset="-34"/>
                <a:cs typeface="FreesiaUPC" pitchFamily="34" charset="-34"/>
              </a:rPr>
              <a:t>ปริมาณที่ต้องบอกทั้งหมด และทิศทางเรียกว่า </a:t>
            </a:r>
            <a:r>
              <a:rPr lang="th-TH" sz="2800" b="1" dirty="0">
                <a:solidFill>
                  <a:srgbClr val="D70B76"/>
                </a:solidFill>
                <a:latin typeface="FreesiaUPC" pitchFamily="34" charset="-34"/>
                <a:cs typeface="FreesiaUPC" pitchFamily="34" charset="-34"/>
              </a:rPr>
              <a:t>เวกเตอร์ (</a:t>
            </a:r>
            <a:r>
              <a:rPr lang="en-US" sz="2800" b="1" dirty="0">
                <a:solidFill>
                  <a:srgbClr val="D70B76"/>
                </a:solidFill>
                <a:latin typeface="FreesiaUPC" pitchFamily="34" charset="-34"/>
                <a:cs typeface="FreesiaUPC" pitchFamily="34" charset="-34"/>
              </a:rPr>
              <a:t>Vector</a:t>
            </a:r>
            <a:r>
              <a:rPr lang="th-TH" sz="2800" b="1" dirty="0">
                <a:solidFill>
                  <a:srgbClr val="D70B76"/>
                </a:solidFill>
                <a:latin typeface="FreesiaUPC" pitchFamily="34" charset="-34"/>
                <a:cs typeface="FreesiaUPC" pitchFamily="34" charset="-34"/>
              </a:rPr>
              <a:t>) </a:t>
            </a:r>
            <a:r>
              <a:rPr lang="th-TH" sz="2800" dirty="0">
                <a:solidFill>
                  <a:schemeClr val="accent2">
                    <a:lumMod val="50000"/>
                  </a:schemeClr>
                </a:solidFill>
                <a:latin typeface="FreesiaUPC" pitchFamily="34" charset="-34"/>
                <a:cs typeface="FreesiaUPC" pitchFamily="34" charset="-34"/>
              </a:rPr>
              <a:t>การกระจัดจึงเป็นปริมาณเวกเตอร์ชนิดหนึ่ง ตัวอย่างปริมาณ</a:t>
            </a:r>
            <a:r>
              <a:rPr lang="th-TH" sz="2800" dirty="0" smtClean="0">
                <a:solidFill>
                  <a:schemeClr val="accent2">
                    <a:lumMod val="50000"/>
                  </a:schemeClr>
                </a:solidFill>
                <a:latin typeface="FreesiaUPC" pitchFamily="34" charset="-34"/>
                <a:cs typeface="FreesiaUPC" pitchFamily="34" charset="-34"/>
              </a:rPr>
              <a:t>เวกเตอร์ ได้แก่ </a:t>
            </a:r>
            <a:r>
              <a:rPr lang="th-TH" sz="2800" dirty="0">
                <a:solidFill>
                  <a:schemeClr val="accent2">
                    <a:lumMod val="50000"/>
                  </a:schemeClr>
                </a:solidFill>
                <a:latin typeface="FreesiaUPC" pitchFamily="34" charset="-34"/>
                <a:cs typeface="FreesiaUPC" pitchFamily="34" charset="-34"/>
              </a:rPr>
              <a:t>แรง ความเร็ว ความเร่ง</a:t>
            </a:r>
          </a:p>
        </p:txBody>
      </p:sp>
      <p:sp>
        <p:nvSpPr>
          <p:cNvPr id="12" name="ตัวแทนเนื้อหา 2"/>
          <p:cNvSpPr txBox="1">
            <a:spLocks/>
          </p:cNvSpPr>
          <p:nvPr/>
        </p:nvSpPr>
        <p:spPr>
          <a:xfrm>
            <a:off x="383535" y="4419712"/>
            <a:ext cx="6924769" cy="1169528"/>
          </a:xfrm>
          <a:prstGeom prst="rect">
            <a:avLst/>
          </a:prstGeom>
          <a:noFill/>
          <a:effectLst>
            <a:glow rad="419100">
              <a:schemeClr val="accent5">
                <a:lumMod val="20000"/>
                <a:lumOff val="80000"/>
              </a:schemeClr>
            </a:glow>
            <a:softEdge rad="0"/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2800" dirty="0">
                <a:solidFill>
                  <a:schemeClr val="accent2">
                    <a:lumMod val="50000"/>
                  </a:schemeClr>
                </a:solidFill>
                <a:latin typeface="FreesiaUPC" pitchFamily="34" charset="-34"/>
                <a:cs typeface="FreesiaUPC" pitchFamily="34" charset="-34"/>
              </a:rPr>
              <a:t>ปริมาณที่บอกเพียงขนาดอย่างเดียว เรียกว่า </a:t>
            </a:r>
            <a:r>
              <a:rPr lang="th-TH" sz="2800" b="1" dirty="0" err="1">
                <a:solidFill>
                  <a:srgbClr val="D70B76"/>
                </a:solidFill>
                <a:latin typeface="FreesiaUPC" pitchFamily="34" charset="-34"/>
                <a:cs typeface="FreesiaUPC" pitchFamily="34" charset="-34"/>
              </a:rPr>
              <a:t>สเกลาร์</a:t>
            </a:r>
            <a:r>
              <a:rPr lang="th-TH" sz="2800" b="1" dirty="0">
                <a:solidFill>
                  <a:srgbClr val="D70B76"/>
                </a:solidFill>
                <a:latin typeface="FreesiaUPC" pitchFamily="34" charset="-34"/>
                <a:cs typeface="FreesiaUPC" pitchFamily="34" charset="-34"/>
              </a:rPr>
              <a:t> (</a:t>
            </a:r>
            <a:r>
              <a:rPr lang="en-US" sz="2800" b="1" dirty="0">
                <a:solidFill>
                  <a:srgbClr val="D70B76"/>
                </a:solidFill>
                <a:latin typeface="FreesiaUPC" pitchFamily="34" charset="-34"/>
                <a:cs typeface="FreesiaUPC" pitchFamily="34" charset="-34"/>
              </a:rPr>
              <a:t>Scalar</a:t>
            </a:r>
            <a:r>
              <a:rPr lang="th-TH" sz="2800" b="1" dirty="0" smtClean="0">
                <a:solidFill>
                  <a:srgbClr val="D70B76"/>
                </a:solidFill>
                <a:latin typeface="FreesiaUPC" pitchFamily="34" charset="-34"/>
                <a:cs typeface="FreesiaUPC" pitchFamily="34" charset="-34"/>
              </a:rPr>
              <a:t>)</a:t>
            </a:r>
            <a:r>
              <a:rPr lang="en-US" sz="2800" b="1" dirty="0" smtClean="0">
                <a:solidFill>
                  <a:srgbClr val="D70B76"/>
                </a:solidFill>
                <a:latin typeface="FreesiaUPC" pitchFamily="34" charset="-34"/>
                <a:cs typeface="FreesiaUPC" pitchFamily="34" charset="-34"/>
              </a:rPr>
              <a:t> </a:t>
            </a:r>
            <a:r>
              <a:rPr lang="th-TH" sz="2800" dirty="0" smtClean="0">
                <a:solidFill>
                  <a:schemeClr val="accent2">
                    <a:lumMod val="50000"/>
                  </a:schemeClr>
                </a:solidFill>
                <a:latin typeface="FreesiaUPC" pitchFamily="34" charset="-34"/>
                <a:cs typeface="FreesiaUPC" pitchFamily="34" charset="-34"/>
              </a:rPr>
              <a:t>เช่น </a:t>
            </a:r>
            <a:r>
              <a:rPr lang="th-TH" sz="2800" dirty="0">
                <a:solidFill>
                  <a:schemeClr val="accent2">
                    <a:lumMod val="50000"/>
                  </a:schemeClr>
                </a:solidFill>
                <a:latin typeface="FreesiaUPC" pitchFamily="34" charset="-34"/>
                <a:cs typeface="FreesiaUPC" pitchFamily="34" charset="-34"/>
              </a:rPr>
              <a:t>ระยะทาง เวลา มวล </a:t>
            </a:r>
          </a:p>
        </p:txBody>
      </p:sp>
      <p:pic>
        <p:nvPicPr>
          <p:cNvPr id="13" name="รูปภาพ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521" y="2798328"/>
            <a:ext cx="2362728" cy="4059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290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uild="p"/>
      <p:bldP spid="11" grpId="0" build="p"/>
      <p:bldP spid="1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ชื่อเรื่อง 1"/>
          <p:cNvSpPr txBox="1">
            <a:spLocks/>
          </p:cNvSpPr>
          <p:nvPr/>
        </p:nvSpPr>
        <p:spPr>
          <a:xfrm>
            <a:off x="2627785" y="288016"/>
            <a:ext cx="6264696" cy="105273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b="1" dirty="0" smtClean="0">
                <a:solidFill>
                  <a:schemeClr val="accent5">
                    <a:lumMod val="50000"/>
                  </a:schemeClr>
                </a:solidFill>
              </a:rPr>
              <a:t>ทักษะ</a:t>
            </a:r>
            <a:r>
              <a:rPr lang="th-TH" b="1" dirty="0">
                <a:solidFill>
                  <a:schemeClr val="accent5">
                    <a:lumMod val="50000"/>
                  </a:schemeClr>
                </a:solidFill>
              </a:rPr>
              <a:t>กระบวนการทางวิทยาศาสตร์</a:t>
            </a:r>
            <a:endParaRPr lang="th-TH" b="1" i="1" dirty="0">
              <a:solidFill>
                <a:schemeClr val="accent5">
                  <a:lumMod val="50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7506" y="1628800"/>
            <a:ext cx="3545870" cy="50131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ชื่อเรื่อง 1"/>
          <p:cNvSpPr txBox="1">
            <a:spLocks/>
          </p:cNvSpPr>
          <p:nvPr/>
        </p:nvSpPr>
        <p:spPr>
          <a:xfrm>
            <a:off x="168263" y="143984"/>
            <a:ext cx="2459521" cy="13408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54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หน่วยที่ </a:t>
            </a:r>
            <a:r>
              <a:rPr lang="th-TH" sz="54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1</a:t>
            </a:r>
            <a:endParaRPr lang="th-TH" sz="54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eesiaUPC" pitchFamily="34" charset="-34"/>
              <a:cs typeface="Frees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25336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35696" y="404664"/>
            <a:ext cx="51845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เปรียบเทียบการกระจัดกับระยะทาง</a:t>
            </a:r>
            <a:endParaRPr lang="th-TH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1" name="สี่เหลี่ยมผืนผ้า 20"/>
          <p:cNvSpPr/>
          <p:nvPr/>
        </p:nvSpPr>
        <p:spPr>
          <a:xfrm>
            <a:off x="899592" y="1919259"/>
            <a:ext cx="3231976" cy="347787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effectLst>
            <a:glow rad="596900">
              <a:schemeClr val="accent5">
                <a:lumMod val="60000"/>
                <a:lumOff val="40000"/>
              </a:schemeClr>
            </a:glow>
            <a:softEdge rad="330200"/>
          </a:effectLst>
        </p:spPr>
        <p:txBody>
          <a:bodyPr wrap="square">
            <a:spAutoFit/>
          </a:bodyPr>
          <a:lstStyle/>
          <a:p>
            <a:pPr algn="ctr"/>
            <a:r>
              <a:rPr lang="th-TH" b="1" dirty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จากตำแหน่ง </a:t>
            </a:r>
            <a:r>
              <a:rPr lang="en-US" b="1" dirty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A </a:t>
            </a:r>
            <a:r>
              <a:rPr lang="th-TH" b="1" dirty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ไป 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B</a:t>
            </a:r>
          </a:p>
          <a:p>
            <a:pPr algn="ctr"/>
            <a:endParaRPr lang="en-US" sz="3200" b="1" dirty="0">
              <a:solidFill>
                <a:schemeClr val="accent2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pPr algn="ctr"/>
            <a:endParaRPr lang="en-US" sz="3200" dirty="0">
              <a:latin typeface="Angsana New" pitchFamily="18" charset="-34"/>
              <a:cs typeface="Angsana New" pitchFamily="18" charset="-34"/>
            </a:endParaRPr>
          </a:p>
          <a:p>
            <a:pPr algn="ctr"/>
            <a:endParaRPr lang="en-US" sz="3200" dirty="0" smtClean="0">
              <a:latin typeface="Angsana New" pitchFamily="18" charset="-34"/>
              <a:cs typeface="Angsana New" pitchFamily="18" charset="-34"/>
            </a:endParaRPr>
          </a:p>
          <a:p>
            <a:pPr algn="ctr"/>
            <a:endParaRPr lang="en-US" sz="3200" dirty="0" smtClean="0">
              <a:latin typeface="Angsana New" pitchFamily="18" charset="-34"/>
              <a:cs typeface="Angsana New" pitchFamily="18" charset="-34"/>
            </a:endParaRPr>
          </a:p>
          <a:p>
            <a:pPr algn="ctr"/>
            <a:endParaRPr lang="en-US" sz="3200" dirty="0">
              <a:latin typeface="Angsana New" pitchFamily="18" charset="-34"/>
              <a:cs typeface="Angsana New" pitchFamily="18" charset="-34"/>
            </a:endParaRPr>
          </a:p>
          <a:p>
            <a:pPr algn="ctr"/>
            <a:endParaRPr lang="en-US" sz="32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2" name="สี่เหลี่ยมผืนผ้า 21"/>
          <p:cNvSpPr/>
          <p:nvPr/>
        </p:nvSpPr>
        <p:spPr>
          <a:xfrm>
            <a:off x="5156448" y="1916832"/>
            <a:ext cx="3231976" cy="397031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effectLst>
            <a:glow rad="596900">
              <a:schemeClr val="accent5">
                <a:lumMod val="60000"/>
                <a:lumOff val="40000"/>
              </a:schemeClr>
            </a:glow>
            <a:softEdge rad="330200"/>
          </a:effectLst>
        </p:spPr>
        <p:txBody>
          <a:bodyPr wrap="square">
            <a:spAutoFit/>
          </a:bodyPr>
          <a:lstStyle/>
          <a:p>
            <a:pPr algn="ctr"/>
            <a:r>
              <a:rPr lang="th-TH" b="1" dirty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จากตำแหน่ง </a:t>
            </a:r>
            <a:r>
              <a:rPr lang="en-US" b="1" dirty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A </a:t>
            </a:r>
            <a:r>
              <a:rPr lang="th-TH" b="1" dirty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ไป 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D</a:t>
            </a:r>
          </a:p>
          <a:p>
            <a:pPr algn="ctr"/>
            <a:endParaRPr lang="en-US" sz="3200" dirty="0" smtClean="0">
              <a:latin typeface="Angsana New" pitchFamily="18" charset="-34"/>
              <a:cs typeface="Angsana New" pitchFamily="18" charset="-34"/>
            </a:endParaRPr>
          </a:p>
          <a:p>
            <a:pPr algn="ctr"/>
            <a:endParaRPr lang="en-US" sz="3200" dirty="0">
              <a:latin typeface="Angsana New" pitchFamily="18" charset="-34"/>
              <a:cs typeface="Angsana New" pitchFamily="18" charset="-34"/>
            </a:endParaRPr>
          </a:p>
          <a:p>
            <a:pPr algn="ctr"/>
            <a:endParaRPr lang="en-US" sz="3200" dirty="0">
              <a:latin typeface="Angsana New" pitchFamily="18" charset="-34"/>
              <a:cs typeface="Angsana New" pitchFamily="18" charset="-34"/>
            </a:endParaRPr>
          </a:p>
          <a:p>
            <a:pPr algn="ctr"/>
            <a:endParaRPr lang="en-US" sz="3200" dirty="0" smtClean="0">
              <a:latin typeface="Angsana New" pitchFamily="18" charset="-34"/>
              <a:cs typeface="Angsana New" pitchFamily="18" charset="-34"/>
            </a:endParaRPr>
          </a:p>
          <a:p>
            <a:pPr algn="ctr"/>
            <a:endParaRPr lang="en-US" sz="3200" dirty="0">
              <a:latin typeface="Angsana New" pitchFamily="18" charset="-34"/>
              <a:cs typeface="Angsana New" pitchFamily="18" charset="-34"/>
            </a:endParaRPr>
          </a:p>
          <a:p>
            <a:pPr algn="ctr"/>
            <a:endParaRPr lang="en-US" sz="3200" dirty="0" smtClean="0">
              <a:latin typeface="Angsana New" pitchFamily="18" charset="-34"/>
              <a:cs typeface="Angsana New" pitchFamily="18" charset="-34"/>
            </a:endParaRPr>
          </a:p>
          <a:p>
            <a:pPr algn="ctr"/>
            <a:endParaRPr lang="en-US" sz="3200" dirty="0"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23" name="รูปภาพ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665" y="2754627"/>
            <a:ext cx="3087271" cy="18265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4" name="รูปภาพ 2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42"/>
          <a:stretch/>
        </p:blipFill>
        <p:spPr>
          <a:xfrm>
            <a:off x="5432011" y="2656627"/>
            <a:ext cx="2884405" cy="228454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1635018" y="4653136"/>
            <a:ext cx="2072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dirty="0" smtClean="0">
                <a:solidFill>
                  <a:schemeClr val="accent2">
                    <a:lumMod val="50000"/>
                  </a:schemeClr>
                </a:solidFill>
                <a:latin typeface="FreesiaUPC" pitchFamily="34" charset="-34"/>
                <a:cs typeface="FreesiaUPC" pitchFamily="34" charset="-34"/>
              </a:rPr>
              <a:t>ระยะกระจัดคือ 2</a:t>
            </a:r>
            <a:endParaRPr lang="th-TH" dirty="0">
              <a:solidFill>
                <a:schemeClr val="accent2">
                  <a:lumMod val="50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08104" y="5426060"/>
            <a:ext cx="30053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chemeClr val="accent2">
                    <a:lumMod val="50000"/>
                  </a:schemeClr>
                </a:solidFill>
                <a:latin typeface="FreesiaUPC" pitchFamily="34" charset="-34"/>
                <a:cs typeface="FreesiaUPC" pitchFamily="34" charset="-34"/>
              </a:rPr>
              <a:t>ระยะทางคือ 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FreesiaUPC" pitchFamily="34" charset="-34"/>
                <a:cs typeface="FreesiaUPC" pitchFamily="34" charset="-34"/>
              </a:rPr>
              <a:t>AB+BC+CD</a:t>
            </a:r>
            <a:endParaRPr lang="th-TH" dirty="0">
              <a:solidFill>
                <a:schemeClr val="accent2">
                  <a:lumMod val="50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08104" y="4994012"/>
            <a:ext cx="26515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dirty="0" smtClean="0">
                <a:solidFill>
                  <a:schemeClr val="accent2">
                    <a:lumMod val="50000"/>
                  </a:schemeClr>
                </a:solidFill>
                <a:latin typeface="FreesiaUPC" pitchFamily="34" charset="-34"/>
                <a:cs typeface="FreesiaUPC" pitchFamily="34" charset="-34"/>
              </a:rPr>
              <a:t>ระยะกระจัดคือ 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FreesiaUPC" pitchFamily="34" charset="-34"/>
                <a:cs typeface="FreesiaUPC" pitchFamily="34" charset="-34"/>
              </a:rPr>
              <a:t>AD 4</a:t>
            </a:r>
            <a:endParaRPr lang="th-TH" dirty="0">
              <a:solidFill>
                <a:schemeClr val="accent2">
                  <a:lumMod val="50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598313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1" grpId="0" animBg="1"/>
      <p:bldP spid="22" grpId="0" animBg="1"/>
      <p:bldP spid="9" grpId="0"/>
      <p:bldP spid="12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611560" y="1718811"/>
            <a:ext cx="8128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chemeClr val="accent2">
                    <a:lumMod val="50000"/>
                  </a:schemeClr>
                </a:solidFill>
                <a:latin typeface="FreesiaUPC" pitchFamily="34" charset="-34"/>
                <a:cs typeface="FreesiaUPC" pitchFamily="34" charset="-34"/>
              </a:rPr>
              <a:t>ระยะทาง                การเปลี่ยนตำแหน่งที่เกิดจริงไม่คำนึงถึงทิศทาง  </a:t>
            </a:r>
            <a:endParaRPr lang="th-TH" b="1" dirty="0">
              <a:solidFill>
                <a:schemeClr val="accent2">
                  <a:lumMod val="50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764704"/>
            <a:ext cx="8128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chemeClr val="accent2">
                    <a:lumMod val="50000"/>
                  </a:schemeClr>
                </a:solidFill>
                <a:latin typeface="FreesiaUPC" pitchFamily="34" charset="-34"/>
                <a:cs typeface="FreesiaUPC" pitchFamily="34" charset="-34"/>
              </a:rPr>
              <a:t>การกระจัด             การเปลี่ยนตำแหน่งเมื่อเทียบกับตำแหน่งเดิม (ทิศทาง)</a:t>
            </a:r>
          </a:p>
        </p:txBody>
      </p:sp>
      <p:sp useBgFill="1">
        <p:nvSpPr>
          <p:cNvPr id="6" name="สี่เหลี่ยมผืนผ้ามุมมน 5"/>
          <p:cNvSpPr/>
          <p:nvPr/>
        </p:nvSpPr>
        <p:spPr>
          <a:xfrm>
            <a:off x="1043608" y="2924944"/>
            <a:ext cx="6696744" cy="2664296"/>
          </a:xfrm>
          <a:prstGeom prst="roundRect">
            <a:avLst/>
          </a:prstGeom>
          <a:ln w="38100">
            <a:solidFill>
              <a:schemeClr val="accent2">
                <a:lumMod val="50000"/>
              </a:schemeClr>
            </a:solidFill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รูปภาพ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1800" y="2798328"/>
            <a:ext cx="2362728" cy="4059671"/>
          </a:xfrm>
          <a:prstGeom prst="rect">
            <a:avLst/>
          </a:prstGeom>
        </p:spPr>
      </p:pic>
      <p:cxnSp>
        <p:nvCxnSpPr>
          <p:cNvPr id="11" name="ลูกศรเชื่อมต่อแบบตรง 10"/>
          <p:cNvCxnSpPr/>
          <p:nvPr/>
        </p:nvCxnSpPr>
        <p:spPr>
          <a:xfrm>
            <a:off x="2123728" y="2013400"/>
            <a:ext cx="552102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187624" y="2983592"/>
            <a:ext cx="597666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th-TH" dirty="0" smtClean="0">
                <a:solidFill>
                  <a:schemeClr val="accent2">
                    <a:lumMod val="50000"/>
                  </a:schemeClr>
                </a:solidFill>
                <a:latin typeface="FreesiaUPC" pitchFamily="34" charset="-34"/>
                <a:cs typeface="FreesiaUPC" pitchFamily="34" charset="-34"/>
              </a:rPr>
              <a:t>การกระจัดอาจเป็นศูนย์ได้เมื่อวัตถุเคลื่อนที่มาที่ตำแหน่งเดิม (ไม่เปลี่ยนตำแหน่งเมื่อเทียบกับตำแหน่งเดิม)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th-TH" dirty="0" smtClean="0">
                <a:solidFill>
                  <a:schemeClr val="accent2">
                    <a:lumMod val="50000"/>
                  </a:schemeClr>
                </a:solidFill>
                <a:latin typeface="FreesiaUPC" pitchFamily="34" charset="-34"/>
                <a:cs typeface="FreesiaUPC" pitchFamily="34" charset="-34"/>
              </a:rPr>
              <a:t>ระยะทางเมื่อเกิดการเคลื่อนที่ไม่มีค่าเป็นศูนย์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th-TH" dirty="0" smtClean="0">
                <a:solidFill>
                  <a:schemeClr val="accent2">
                    <a:lumMod val="50000"/>
                  </a:schemeClr>
                </a:solidFill>
                <a:latin typeface="FreesiaUPC" pitchFamily="34" charset="-34"/>
                <a:cs typeface="FreesiaUPC" pitchFamily="34" charset="-34"/>
              </a:rPr>
              <a:t>การกระจัดกับระยะทางเท่ากันได้เมื่อวัตถุเคลื่อนที่เป็นเส้นตรง</a:t>
            </a:r>
            <a:endParaRPr lang="th-TH" dirty="0">
              <a:solidFill>
                <a:schemeClr val="accent2">
                  <a:lumMod val="50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cxnSp>
        <p:nvCxnSpPr>
          <p:cNvPr id="14" name="ลูกศรเชื่อมต่อแบบตรง 13"/>
          <p:cNvCxnSpPr/>
          <p:nvPr/>
        </p:nvCxnSpPr>
        <p:spPr>
          <a:xfrm>
            <a:off x="2123728" y="1006976"/>
            <a:ext cx="552102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2116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" grpId="0"/>
      <p:bldP spid="6" grpId="0" animBg="1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สี่เหลี่ยมผืนผ้า 108"/>
          <p:cNvSpPr/>
          <p:nvPr/>
        </p:nvSpPr>
        <p:spPr>
          <a:xfrm>
            <a:off x="611560" y="2398236"/>
            <a:ext cx="7992888" cy="304698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effectLst>
            <a:glow rad="596900">
              <a:schemeClr val="accent5">
                <a:lumMod val="60000"/>
                <a:lumOff val="40000"/>
              </a:schemeClr>
            </a:glow>
            <a:softEdge rad="330200"/>
          </a:effectLst>
        </p:spPr>
        <p:txBody>
          <a:bodyPr wrap="square">
            <a:spAutoFit/>
          </a:bodyPr>
          <a:lstStyle/>
          <a:p>
            <a:pPr algn="ctr"/>
            <a:endParaRPr lang="en-US" sz="3200" b="1" dirty="0">
              <a:solidFill>
                <a:schemeClr val="accent2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pPr algn="ctr"/>
            <a:endParaRPr lang="en-US" sz="3200" dirty="0">
              <a:latin typeface="Angsana New" pitchFamily="18" charset="-34"/>
              <a:cs typeface="Angsana New" pitchFamily="18" charset="-34"/>
            </a:endParaRPr>
          </a:p>
          <a:p>
            <a:pPr algn="ctr"/>
            <a:endParaRPr lang="en-US" sz="3200" dirty="0" smtClean="0">
              <a:latin typeface="Angsana New" pitchFamily="18" charset="-34"/>
              <a:cs typeface="Angsana New" pitchFamily="18" charset="-34"/>
            </a:endParaRPr>
          </a:p>
          <a:p>
            <a:pPr algn="ctr"/>
            <a:endParaRPr lang="en-US" sz="3200" dirty="0" smtClean="0">
              <a:latin typeface="Angsana New" pitchFamily="18" charset="-34"/>
              <a:cs typeface="Angsana New" pitchFamily="18" charset="-34"/>
            </a:endParaRPr>
          </a:p>
          <a:p>
            <a:pPr algn="ctr"/>
            <a:endParaRPr lang="en-US" sz="3200" dirty="0">
              <a:latin typeface="Angsana New" pitchFamily="18" charset="-34"/>
              <a:cs typeface="Angsana New" pitchFamily="18" charset="-34"/>
            </a:endParaRPr>
          </a:p>
          <a:p>
            <a:pPr algn="ctr"/>
            <a:endParaRPr lang="en-US" sz="32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527761" y="116632"/>
            <a:ext cx="4692311" cy="923330"/>
          </a:xfrm>
          <a:prstGeom prst="rect">
            <a:avLst/>
          </a:prstGeom>
          <a:solidFill>
            <a:srgbClr val="FDCFE7"/>
          </a:solidFill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FreesiaUPC" pitchFamily="34" charset="-34"/>
                <a:cs typeface="FreesiaUPC" pitchFamily="34" charset="-34"/>
              </a:rPr>
              <a:t>  </a:t>
            </a:r>
            <a:r>
              <a:rPr lang="th-TH" sz="5400" b="1" dirty="0" smtClean="0">
                <a:ln w="18415" cmpd="sng">
                  <a:noFill/>
                  <a:prstDash val="solid"/>
                </a:ln>
                <a:solidFill>
                  <a:srgbClr val="BF0B6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การสร้างรูปเวกเตอร์</a:t>
            </a:r>
            <a:endParaRPr lang="th-TH" sz="5400" b="1" dirty="0">
              <a:ln w="18415" cmpd="sng">
                <a:noFill/>
                <a:prstDash val="solid"/>
              </a:ln>
              <a:solidFill>
                <a:srgbClr val="BF0B69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6" name="วงรี 5"/>
          <p:cNvSpPr/>
          <p:nvPr/>
        </p:nvSpPr>
        <p:spPr>
          <a:xfrm>
            <a:off x="35496" y="103858"/>
            <a:ext cx="863421" cy="948878"/>
          </a:xfrm>
          <a:prstGeom prst="ellipse">
            <a:avLst/>
          </a:prstGeom>
          <a:solidFill>
            <a:srgbClr val="BF0B69"/>
          </a:solidFill>
          <a:ln>
            <a:solidFill>
              <a:srgbClr val="FBB3D9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 smtClean="0">
                <a:latin typeface="FreesiaUPC" pitchFamily="34" charset="-34"/>
                <a:cs typeface="FreesiaUPC" pitchFamily="34" charset="-34"/>
              </a:rPr>
              <a:t>3</a:t>
            </a:r>
            <a:endParaRPr lang="en-US" sz="8800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8" name="ตัวแทนเนื้อหา 2"/>
          <p:cNvSpPr>
            <a:spLocks noGrp="1"/>
          </p:cNvSpPr>
          <p:nvPr>
            <p:ph idx="1"/>
          </p:nvPr>
        </p:nvSpPr>
        <p:spPr>
          <a:xfrm>
            <a:off x="2987824" y="1343522"/>
            <a:ext cx="3384376" cy="573310"/>
          </a:xfrm>
        </p:spPr>
        <p:txBody>
          <a:bodyPr/>
          <a:lstStyle/>
          <a:p>
            <a:pPr marL="0" indent="0">
              <a:buNone/>
            </a:pPr>
            <a:r>
              <a:rPr lang="th-TH" sz="28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          อ่านว่า </a:t>
            </a: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Vector A </a:t>
            </a:r>
            <a:r>
              <a:rPr lang="th-TH" sz="2800" b="1" dirty="0" smtClean="0">
                <a:solidFill>
                  <a:schemeClr val="accent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เขียนแทน</a:t>
            </a:r>
          </a:p>
          <a:p>
            <a:pPr marL="0" indent="0">
              <a:buNone/>
            </a:pPr>
            <a:endParaRPr lang="th-TH" b="1" dirty="0">
              <a:solidFill>
                <a:schemeClr val="accent2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grpSp>
        <p:nvGrpSpPr>
          <p:cNvPr id="21" name="กลุ่ม 20"/>
          <p:cNvGrpSpPr/>
          <p:nvPr/>
        </p:nvGrpSpPr>
        <p:grpSpPr>
          <a:xfrm>
            <a:off x="3240407" y="1340768"/>
            <a:ext cx="385037" cy="584775"/>
            <a:chOff x="251520" y="902485"/>
            <a:chExt cx="385037" cy="584775"/>
          </a:xfrm>
        </p:grpSpPr>
        <p:grpSp>
          <p:nvGrpSpPr>
            <p:cNvPr id="22" name="กลุ่ม 21"/>
            <p:cNvGrpSpPr/>
            <p:nvPr/>
          </p:nvGrpSpPr>
          <p:grpSpPr>
            <a:xfrm>
              <a:off x="290756" y="902485"/>
              <a:ext cx="306563" cy="67816"/>
              <a:chOff x="827584" y="1260506"/>
              <a:chExt cx="306563" cy="67816"/>
            </a:xfrm>
          </p:grpSpPr>
          <p:cxnSp>
            <p:nvCxnSpPr>
              <p:cNvPr id="24" name="ตัวเชื่อมต่อตรง 23"/>
              <p:cNvCxnSpPr/>
              <p:nvPr/>
            </p:nvCxnSpPr>
            <p:spPr>
              <a:xfrm>
                <a:off x="827584" y="1328322"/>
                <a:ext cx="288032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ตัวเชื่อมต่อตรง 24"/>
              <p:cNvCxnSpPr/>
              <p:nvPr/>
            </p:nvCxnSpPr>
            <p:spPr>
              <a:xfrm>
                <a:off x="971600" y="1260506"/>
                <a:ext cx="162547" cy="6781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TextBox 22"/>
            <p:cNvSpPr txBox="1"/>
            <p:nvPr/>
          </p:nvSpPr>
          <p:spPr>
            <a:xfrm>
              <a:off x="251520" y="902485"/>
              <a:ext cx="38503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solidFill>
                    <a:schemeClr val="accent2">
                      <a:lumMod val="50000"/>
                    </a:schemeClr>
                  </a:solidFill>
                  <a:latin typeface="Angsana New" pitchFamily="18" charset="-34"/>
                  <a:cs typeface="Angsana New" pitchFamily="18" charset="-34"/>
                </a:rPr>
                <a:t>A</a:t>
              </a:r>
              <a:r>
                <a:rPr lang="en-US" b="1" dirty="0">
                  <a:solidFill>
                    <a:schemeClr val="accent2">
                      <a:lumMod val="50000"/>
                    </a:schemeClr>
                  </a:solidFill>
                  <a:latin typeface="Angsana New" pitchFamily="18" charset="-34"/>
                  <a:cs typeface="Angsana New" pitchFamily="18" charset="-34"/>
                </a:rPr>
                <a:t> </a:t>
              </a:r>
              <a:endParaRPr lang="th-TH" b="1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sp>
        <p:nvSpPr>
          <p:cNvPr id="149" name="วงรี 148"/>
          <p:cNvSpPr/>
          <p:nvPr/>
        </p:nvSpPr>
        <p:spPr>
          <a:xfrm>
            <a:off x="3460520" y="3039487"/>
            <a:ext cx="265047" cy="192653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150" name="กลุ่ม 149"/>
          <p:cNvGrpSpPr/>
          <p:nvPr/>
        </p:nvGrpSpPr>
        <p:grpSpPr>
          <a:xfrm>
            <a:off x="1546062" y="3051221"/>
            <a:ext cx="2085230" cy="218853"/>
            <a:chOff x="721623" y="2515317"/>
            <a:chExt cx="2085230" cy="218853"/>
          </a:xfrm>
        </p:grpSpPr>
        <p:grpSp>
          <p:nvGrpSpPr>
            <p:cNvPr id="151" name="กลุ่ม 150"/>
            <p:cNvGrpSpPr/>
            <p:nvPr/>
          </p:nvGrpSpPr>
          <p:grpSpPr>
            <a:xfrm>
              <a:off x="721623" y="2515317"/>
              <a:ext cx="2085230" cy="218853"/>
              <a:chOff x="2126730" y="2744924"/>
              <a:chExt cx="2085230" cy="218853"/>
            </a:xfrm>
          </p:grpSpPr>
          <p:cxnSp>
            <p:nvCxnSpPr>
              <p:cNvPr id="153" name="ตัวเชื่อมต่อตรง 152"/>
              <p:cNvCxnSpPr/>
              <p:nvPr/>
            </p:nvCxnSpPr>
            <p:spPr>
              <a:xfrm>
                <a:off x="2126730" y="2744924"/>
                <a:ext cx="0" cy="21602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ตัวเชื่อมต่อตรง 153"/>
              <p:cNvCxnSpPr/>
              <p:nvPr/>
            </p:nvCxnSpPr>
            <p:spPr>
              <a:xfrm>
                <a:off x="2431484" y="2744924"/>
                <a:ext cx="0" cy="21602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ตัวเชื่อมต่อตรง 154"/>
              <p:cNvCxnSpPr/>
              <p:nvPr/>
            </p:nvCxnSpPr>
            <p:spPr>
              <a:xfrm>
                <a:off x="2736330" y="2744924"/>
                <a:ext cx="0" cy="21602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ตัวเชื่อมต่อตรง 155"/>
              <p:cNvCxnSpPr/>
              <p:nvPr/>
            </p:nvCxnSpPr>
            <p:spPr>
              <a:xfrm>
                <a:off x="3031985" y="2744924"/>
                <a:ext cx="0" cy="21602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ตัวเชื่อมต่อตรง 156"/>
              <p:cNvCxnSpPr/>
              <p:nvPr/>
            </p:nvCxnSpPr>
            <p:spPr>
              <a:xfrm>
                <a:off x="4211960" y="2744924"/>
                <a:ext cx="0" cy="21602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ตัวเชื่อมต่อตรง 157"/>
              <p:cNvCxnSpPr/>
              <p:nvPr/>
            </p:nvCxnSpPr>
            <p:spPr>
              <a:xfrm>
                <a:off x="3923928" y="2744924"/>
                <a:ext cx="0" cy="21602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ตัวเชื่อมต่อตรง 158"/>
              <p:cNvCxnSpPr/>
              <p:nvPr/>
            </p:nvCxnSpPr>
            <p:spPr>
              <a:xfrm>
                <a:off x="3635896" y="2744924"/>
                <a:ext cx="0" cy="21602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ตัวเชื่อมต่อตรง 159"/>
              <p:cNvCxnSpPr/>
              <p:nvPr/>
            </p:nvCxnSpPr>
            <p:spPr>
              <a:xfrm>
                <a:off x="3347864" y="2747753"/>
                <a:ext cx="0" cy="21602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52" name="ลูกศรเชื่อมต่อแบบตรง 151"/>
            <p:cNvCxnSpPr/>
            <p:nvPr/>
          </p:nvCxnSpPr>
          <p:spPr>
            <a:xfrm>
              <a:off x="721623" y="2623329"/>
              <a:ext cx="2085230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1" name="TextBox 160"/>
          <p:cNvSpPr txBox="1"/>
          <p:nvPr/>
        </p:nvSpPr>
        <p:spPr>
          <a:xfrm>
            <a:off x="629765" y="3319045"/>
            <a:ext cx="4248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หางเวกเตอร์</a:t>
            </a:r>
            <a:endParaRPr lang="th-TH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62" name="TextBox 161"/>
          <p:cNvSpPr txBox="1"/>
          <p:nvPr/>
        </p:nvSpPr>
        <p:spPr>
          <a:xfrm>
            <a:off x="3985423" y="3354302"/>
            <a:ext cx="4248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หัวเวกเตอร์ (แสดงทิศทาง)</a:t>
            </a:r>
            <a:endParaRPr lang="th-TH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63" name="TextBox 162"/>
          <p:cNvSpPr txBox="1"/>
          <p:nvPr/>
        </p:nvSpPr>
        <p:spPr>
          <a:xfrm>
            <a:off x="4977007" y="2901796"/>
            <a:ext cx="4248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เวกเตอร์ </a:t>
            </a:r>
            <a:r>
              <a:rPr lang="en-US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A </a:t>
            </a:r>
            <a:r>
              <a:rPr lang="th-TH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ขนาด 7 หน่วยทิศ ดังรูป</a:t>
            </a:r>
            <a:endParaRPr lang="th-TH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grpSp>
        <p:nvGrpSpPr>
          <p:cNvPr id="164" name="กลุ่ม 163"/>
          <p:cNvGrpSpPr/>
          <p:nvPr/>
        </p:nvGrpSpPr>
        <p:grpSpPr>
          <a:xfrm>
            <a:off x="2248214" y="3298125"/>
            <a:ext cx="385037" cy="584775"/>
            <a:chOff x="251520" y="902485"/>
            <a:chExt cx="385037" cy="584775"/>
          </a:xfrm>
        </p:grpSpPr>
        <p:grpSp>
          <p:nvGrpSpPr>
            <p:cNvPr id="165" name="กลุ่ม 164"/>
            <p:cNvGrpSpPr/>
            <p:nvPr/>
          </p:nvGrpSpPr>
          <p:grpSpPr>
            <a:xfrm>
              <a:off x="290756" y="902485"/>
              <a:ext cx="306563" cy="67816"/>
              <a:chOff x="827584" y="1260506"/>
              <a:chExt cx="306563" cy="67816"/>
            </a:xfrm>
          </p:grpSpPr>
          <p:cxnSp>
            <p:nvCxnSpPr>
              <p:cNvPr id="167" name="ตัวเชื่อมต่อตรง 166"/>
              <p:cNvCxnSpPr/>
              <p:nvPr/>
            </p:nvCxnSpPr>
            <p:spPr>
              <a:xfrm>
                <a:off x="827584" y="1328322"/>
                <a:ext cx="288032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ตัวเชื่อมต่อตรง 167"/>
              <p:cNvCxnSpPr/>
              <p:nvPr/>
            </p:nvCxnSpPr>
            <p:spPr>
              <a:xfrm>
                <a:off x="971600" y="1260506"/>
                <a:ext cx="162547" cy="6781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6" name="TextBox 165"/>
            <p:cNvSpPr txBox="1"/>
            <p:nvPr/>
          </p:nvSpPr>
          <p:spPr>
            <a:xfrm>
              <a:off x="251520" y="902485"/>
              <a:ext cx="38503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>
                  <a:latin typeface="Angsana New" pitchFamily="18" charset="-34"/>
                  <a:cs typeface="Angsana New" pitchFamily="18" charset="-34"/>
                </a:rPr>
                <a:t>A</a:t>
              </a:r>
              <a:r>
                <a:rPr lang="en-US" dirty="0">
                  <a:latin typeface="Angsana New" pitchFamily="18" charset="-34"/>
                  <a:cs typeface="Angsana New" pitchFamily="18" charset="-34"/>
                </a:rPr>
                <a:t> </a:t>
              </a:r>
              <a:endParaRPr lang="th-TH" dirty="0"/>
            </a:p>
          </p:txBody>
        </p:sp>
      </p:grpSp>
      <p:cxnSp>
        <p:nvCxnSpPr>
          <p:cNvPr id="169" name="ลูกศรเชื่อมต่อแบบตรง 168"/>
          <p:cNvCxnSpPr/>
          <p:nvPr/>
        </p:nvCxnSpPr>
        <p:spPr>
          <a:xfrm flipV="1">
            <a:off x="3853991" y="3185998"/>
            <a:ext cx="1080120" cy="282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0" name="TextBox 169"/>
          <p:cNvSpPr txBox="1"/>
          <p:nvPr/>
        </p:nvSpPr>
        <p:spPr>
          <a:xfrm>
            <a:off x="3916614" y="2708920"/>
            <a:ext cx="9921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อ่านว่า</a:t>
            </a:r>
            <a:endParaRPr lang="th-TH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71" name="TextBox 170"/>
          <p:cNvSpPr txBox="1"/>
          <p:nvPr/>
        </p:nvSpPr>
        <p:spPr>
          <a:xfrm>
            <a:off x="5364088" y="4229163"/>
            <a:ext cx="42484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อ่านว่า แรงขนาด 60 </a:t>
            </a:r>
            <a:r>
              <a:rPr lang="en-US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N</a:t>
            </a:r>
          </a:p>
          <a:p>
            <a:r>
              <a:rPr lang="th-TH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ทำมุม 45° กับแกน </a:t>
            </a:r>
            <a:r>
              <a:rPr lang="en-US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X</a:t>
            </a:r>
            <a:endParaRPr lang="th-TH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grpSp>
        <p:nvGrpSpPr>
          <p:cNvPr id="172" name="กลุ่ม 171"/>
          <p:cNvGrpSpPr/>
          <p:nvPr/>
        </p:nvGrpSpPr>
        <p:grpSpPr>
          <a:xfrm>
            <a:off x="2754001" y="4058145"/>
            <a:ext cx="2003184" cy="1369304"/>
            <a:chOff x="2285441" y="4005064"/>
            <a:chExt cx="2003184" cy="1369304"/>
          </a:xfrm>
        </p:grpSpPr>
        <p:cxnSp>
          <p:nvCxnSpPr>
            <p:cNvPr id="173" name="ตัวเชื่อมต่อตรง 172"/>
            <p:cNvCxnSpPr/>
            <p:nvPr/>
          </p:nvCxnSpPr>
          <p:spPr>
            <a:xfrm>
              <a:off x="2861505" y="4005064"/>
              <a:ext cx="0" cy="136930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ตัวเชื่อมต่อตรง 173"/>
            <p:cNvCxnSpPr/>
            <p:nvPr/>
          </p:nvCxnSpPr>
          <p:spPr>
            <a:xfrm flipH="1">
              <a:off x="2285441" y="4833156"/>
              <a:ext cx="200318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75" name="ลูกศรเชื่อมต่อแบบตรง 174"/>
          <p:cNvCxnSpPr/>
          <p:nvPr/>
        </p:nvCxnSpPr>
        <p:spPr>
          <a:xfrm flipV="1">
            <a:off x="1400729" y="3132390"/>
            <a:ext cx="124708" cy="31127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ลูกศรเชื่อมต่อแบบตรง 175"/>
          <p:cNvCxnSpPr/>
          <p:nvPr/>
        </p:nvCxnSpPr>
        <p:spPr>
          <a:xfrm flipH="1" flipV="1">
            <a:off x="3725567" y="3232140"/>
            <a:ext cx="214128" cy="24237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7" name="TextBox 176"/>
          <p:cNvSpPr txBox="1"/>
          <p:nvPr/>
        </p:nvSpPr>
        <p:spPr>
          <a:xfrm>
            <a:off x="4822890" y="4386851"/>
            <a:ext cx="3082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ngsana New" pitchFamily="18" charset="-34"/>
                <a:cs typeface="Angsana New" pitchFamily="18" charset="-34"/>
              </a:rPr>
              <a:t>x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78" name="TextBox 177"/>
          <p:cNvSpPr txBox="1"/>
          <p:nvPr/>
        </p:nvSpPr>
        <p:spPr>
          <a:xfrm>
            <a:off x="3033517" y="3805054"/>
            <a:ext cx="3082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ngsana New" pitchFamily="18" charset="-34"/>
                <a:cs typeface="Angsana New" pitchFamily="18" charset="-34"/>
              </a:rPr>
              <a:t>y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79" name="TextBox 178"/>
          <p:cNvSpPr txBox="1"/>
          <p:nvPr/>
        </p:nvSpPr>
        <p:spPr>
          <a:xfrm>
            <a:off x="1463083" y="4249195"/>
            <a:ext cx="7240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หรือ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180" name="ลูกศรเชื่อมต่อแบบตรง 179"/>
          <p:cNvCxnSpPr/>
          <p:nvPr/>
        </p:nvCxnSpPr>
        <p:spPr>
          <a:xfrm flipV="1">
            <a:off x="3330065" y="4165430"/>
            <a:ext cx="846399" cy="72080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1" name="ส่วนโค้ง 180"/>
          <p:cNvSpPr/>
          <p:nvPr/>
        </p:nvSpPr>
        <p:spPr>
          <a:xfrm>
            <a:off x="2566297" y="4434867"/>
            <a:ext cx="1158088" cy="675096"/>
          </a:xfrm>
          <a:prstGeom prst="arc">
            <a:avLst>
              <a:gd name="adj1" fmla="val 20583465"/>
              <a:gd name="adj2" fmla="val 575369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82" name="TextBox 181"/>
          <p:cNvSpPr txBox="1"/>
          <p:nvPr/>
        </p:nvSpPr>
        <p:spPr>
          <a:xfrm>
            <a:off x="3404782" y="4572360"/>
            <a:ext cx="4274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45°</a:t>
            </a:r>
            <a:endParaRPr lang="th-TH" sz="2000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183" name="ตัวเชื่อมต่อตรง 182"/>
          <p:cNvCxnSpPr/>
          <p:nvPr/>
        </p:nvCxnSpPr>
        <p:spPr>
          <a:xfrm flipH="1" flipV="1">
            <a:off x="4122931" y="4105179"/>
            <a:ext cx="107066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ตัวเชื่อมต่อตรง 183"/>
          <p:cNvCxnSpPr/>
          <p:nvPr/>
        </p:nvCxnSpPr>
        <p:spPr>
          <a:xfrm flipH="1" flipV="1">
            <a:off x="3960320" y="4229163"/>
            <a:ext cx="107066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ตัวเชื่อมต่อตรง 184"/>
          <p:cNvCxnSpPr/>
          <p:nvPr/>
        </p:nvCxnSpPr>
        <p:spPr>
          <a:xfrm flipH="1" flipV="1">
            <a:off x="3610271" y="4522550"/>
            <a:ext cx="107066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ตัวเชื่อมต่อตรง 185"/>
          <p:cNvCxnSpPr/>
          <p:nvPr/>
        </p:nvCxnSpPr>
        <p:spPr>
          <a:xfrm flipH="1" flipV="1">
            <a:off x="3800458" y="4373179"/>
            <a:ext cx="107066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7" name="TextBox 186"/>
          <p:cNvSpPr txBox="1"/>
          <p:nvPr/>
        </p:nvSpPr>
        <p:spPr>
          <a:xfrm>
            <a:off x="4136968" y="3924522"/>
            <a:ext cx="7240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>
                <a:latin typeface="Angsana New" pitchFamily="18" charset="-34"/>
                <a:cs typeface="Angsana New" pitchFamily="18" charset="-34"/>
              </a:rPr>
              <a:t>60 </a:t>
            </a:r>
            <a:r>
              <a:rPr lang="en-US" sz="2000" dirty="0" smtClean="0">
                <a:latin typeface="Angsana New" pitchFamily="18" charset="-34"/>
                <a:cs typeface="Angsana New" pitchFamily="18" charset="-34"/>
              </a:rPr>
              <a:t>N</a:t>
            </a:r>
            <a:endParaRPr lang="th-TH" sz="2000" dirty="0"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69113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" grpId="0" animBg="1"/>
      <p:bldP spid="8" grpId="0" build="p"/>
      <p:bldP spid="149" grpId="0" animBg="1"/>
      <p:bldP spid="161" grpId="0"/>
      <p:bldP spid="162" grpId="0"/>
      <p:bldP spid="163" grpId="0"/>
      <p:bldP spid="170" grpId="0"/>
      <p:bldP spid="171" grpId="0"/>
      <p:bldP spid="177" grpId="0"/>
      <p:bldP spid="178" grpId="0"/>
      <p:bldP spid="179" grpId="0"/>
      <p:bldP spid="181" grpId="0" animBg="1"/>
      <p:bldP spid="182" grpId="0"/>
      <p:bldP spid="18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611560" y="1966188"/>
            <a:ext cx="7992888" cy="304698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effectLst>
            <a:glow rad="596900">
              <a:schemeClr val="accent5">
                <a:lumMod val="60000"/>
                <a:lumOff val="40000"/>
              </a:schemeClr>
            </a:glow>
            <a:softEdge rad="330200"/>
          </a:effectLst>
        </p:spPr>
        <p:txBody>
          <a:bodyPr wrap="square">
            <a:spAutoFit/>
          </a:bodyPr>
          <a:lstStyle/>
          <a:p>
            <a:pPr algn="ctr"/>
            <a:endParaRPr lang="en-US" sz="3200" b="1" dirty="0">
              <a:solidFill>
                <a:schemeClr val="accent2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pPr algn="ctr"/>
            <a:endParaRPr lang="en-US" sz="3200" dirty="0">
              <a:latin typeface="Angsana New" pitchFamily="18" charset="-34"/>
              <a:cs typeface="Angsana New" pitchFamily="18" charset="-34"/>
            </a:endParaRPr>
          </a:p>
          <a:p>
            <a:pPr algn="ctr"/>
            <a:endParaRPr lang="en-US" sz="3200" dirty="0" smtClean="0">
              <a:latin typeface="Angsana New" pitchFamily="18" charset="-34"/>
              <a:cs typeface="Angsana New" pitchFamily="18" charset="-34"/>
            </a:endParaRPr>
          </a:p>
          <a:p>
            <a:pPr algn="ctr"/>
            <a:endParaRPr lang="en-US" sz="3200" dirty="0" smtClean="0">
              <a:latin typeface="Angsana New" pitchFamily="18" charset="-34"/>
              <a:cs typeface="Angsana New" pitchFamily="18" charset="-34"/>
            </a:endParaRPr>
          </a:p>
          <a:p>
            <a:pPr algn="ctr"/>
            <a:endParaRPr lang="en-US" sz="3200" dirty="0">
              <a:latin typeface="Angsana New" pitchFamily="18" charset="-34"/>
              <a:cs typeface="Angsana New" pitchFamily="18" charset="-34"/>
            </a:endParaRPr>
          </a:p>
          <a:p>
            <a:pPr algn="ctr"/>
            <a:endParaRPr lang="en-US" sz="3200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5" name="ลูกศรเชื่อมต่อแบบตรง 4"/>
          <p:cNvCxnSpPr/>
          <p:nvPr/>
        </p:nvCxnSpPr>
        <p:spPr>
          <a:xfrm>
            <a:off x="959970" y="3268612"/>
            <a:ext cx="1834617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ลูกศรเชื่อมต่อแบบตรง 5"/>
          <p:cNvCxnSpPr/>
          <p:nvPr/>
        </p:nvCxnSpPr>
        <p:spPr>
          <a:xfrm>
            <a:off x="959970" y="2791873"/>
            <a:ext cx="1834617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ลูกศรเชื่อมต่อแบบตรง 6"/>
          <p:cNvCxnSpPr/>
          <p:nvPr/>
        </p:nvCxnSpPr>
        <p:spPr>
          <a:xfrm flipH="1">
            <a:off x="927773" y="3734358"/>
            <a:ext cx="1873703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3923928" y="2334110"/>
                <a:ext cx="4536504" cy="22467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dirty="0" smtClean="0">
                    <a:latin typeface="Angsana New" pitchFamily="18" charset="-34"/>
                    <a:cs typeface="Angsana New" pitchFamily="18" charset="-34"/>
                  </a:rPr>
                  <a:t>เวกเตอร์เท่าต้องเท่าทั้งขนาดและทิศทาง</a:t>
                </a:r>
              </a:p>
              <a:p>
                <a:r>
                  <a:rPr lang="en-US" dirty="0" smtClean="0">
                    <a:latin typeface="Angsana New" pitchFamily="18" charset="-34"/>
                    <a:cs typeface="Angsana New" pitchFamily="18" charset="-34"/>
                  </a:rPr>
                  <a:t>                  =         </a:t>
                </a:r>
                <a14:m>
                  <m:oMath xmlns:m="http://schemas.openxmlformats.org/officeDocument/2006/math">
                    <m:r>
                      <a:rPr lang="en-US" sz="1800" i="1" smtClean="0">
                        <a:latin typeface="Cambria Math"/>
                        <a:ea typeface="Cambria Math"/>
                        <a:cs typeface="Angsana New" pitchFamily="18" charset="-34"/>
                      </a:rPr>
                      <m:t>≠</m:t>
                    </m:r>
                  </m:oMath>
                </a14:m>
                <a:endParaRPr lang="th-TH" sz="1800" dirty="0" smtClean="0">
                  <a:latin typeface="Angsana New" pitchFamily="18" charset="-34"/>
                  <a:cs typeface="Angsana New" pitchFamily="18" charset="-34"/>
                </a:endParaRPr>
              </a:p>
              <a:p>
                <a:r>
                  <a:rPr lang="th-TH" dirty="0" smtClean="0">
                    <a:latin typeface="Angsana New" pitchFamily="18" charset="-34"/>
                    <a:cs typeface="Angsana New" pitchFamily="18" charset="-34"/>
                  </a:rPr>
                  <a:t>เวกเตอร์ที่ขนาดเท่ากันแต่ทิศทางตรงกันข้าม เรียกว่า เวกเตอร์นิเสธ</a:t>
                </a:r>
              </a:p>
              <a:p>
                <a:r>
                  <a:rPr lang="en-US" dirty="0" smtClean="0">
                    <a:latin typeface="Angsana New" pitchFamily="18" charset="-34"/>
                    <a:cs typeface="Angsana New" pitchFamily="18" charset="-34"/>
                  </a:rPr>
                  <a:t>       </a:t>
                </a:r>
                <a:r>
                  <a:rPr lang="th-TH" dirty="0" smtClean="0">
                    <a:latin typeface="Angsana New" pitchFamily="18" charset="-34"/>
                    <a:cs typeface="Angsana New" pitchFamily="18" charset="-34"/>
                  </a:rPr>
                  <a:t>และ        เป็นเวกเตอร์นิเสธกับ </a:t>
                </a:r>
                <a:endParaRPr lang="th-TH" dirty="0">
                  <a:latin typeface="Angsana New" pitchFamily="18" charset="-34"/>
                  <a:cs typeface="Angsana New" pitchFamily="18" charset="-34"/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23928" y="2334110"/>
                <a:ext cx="4536504" cy="2246769"/>
              </a:xfrm>
              <a:prstGeom prst="rect">
                <a:avLst/>
              </a:prstGeom>
              <a:blipFill rotWithShape="1">
                <a:blip r:embed="rId2"/>
                <a:stretch>
                  <a:fillRect l="-2823" t="-2717" b="-67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" name="กลุ่ม 8"/>
          <p:cNvGrpSpPr/>
          <p:nvPr/>
        </p:nvGrpSpPr>
        <p:grpSpPr>
          <a:xfrm>
            <a:off x="4631003" y="2722079"/>
            <a:ext cx="385037" cy="523220"/>
            <a:chOff x="251520" y="902485"/>
            <a:chExt cx="385037" cy="523220"/>
          </a:xfrm>
        </p:grpSpPr>
        <p:grpSp>
          <p:nvGrpSpPr>
            <p:cNvPr id="10" name="กลุ่ม 9"/>
            <p:cNvGrpSpPr/>
            <p:nvPr/>
          </p:nvGrpSpPr>
          <p:grpSpPr>
            <a:xfrm>
              <a:off x="290756" y="902485"/>
              <a:ext cx="306563" cy="67816"/>
              <a:chOff x="827584" y="1260506"/>
              <a:chExt cx="306563" cy="67816"/>
            </a:xfrm>
          </p:grpSpPr>
          <p:cxnSp>
            <p:nvCxnSpPr>
              <p:cNvPr id="12" name="ตัวเชื่อมต่อตรง 11"/>
              <p:cNvCxnSpPr/>
              <p:nvPr/>
            </p:nvCxnSpPr>
            <p:spPr>
              <a:xfrm>
                <a:off x="827584" y="1328322"/>
                <a:ext cx="288032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ตัวเชื่อมต่อตรง 12"/>
              <p:cNvCxnSpPr/>
              <p:nvPr/>
            </p:nvCxnSpPr>
            <p:spPr>
              <a:xfrm>
                <a:off x="971600" y="1260506"/>
                <a:ext cx="162547" cy="6781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TextBox 10"/>
            <p:cNvSpPr txBox="1"/>
            <p:nvPr/>
          </p:nvSpPr>
          <p:spPr>
            <a:xfrm>
              <a:off x="251520" y="902485"/>
              <a:ext cx="38503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ngsana New" pitchFamily="18" charset="-34"/>
                  <a:cs typeface="Angsana New" pitchFamily="18" charset="-34"/>
                </a:rPr>
                <a:t>A </a:t>
              </a:r>
              <a:endParaRPr lang="th-TH" dirty="0"/>
            </a:p>
          </p:txBody>
        </p:sp>
      </p:grpSp>
      <p:grpSp>
        <p:nvGrpSpPr>
          <p:cNvPr id="14" name="กลุ่ม 13"/>
          <p:cNvGrpSpPr/>
          <p:nvPr/>
        </p:nvGrpSpPr>
        <p:grpSpPr>
          <a:xfrm>
            <a:off x="5343843" y="2745392"/>
            <a:ext cx="385037" cy="523220"/>
            <a:chOff x="251520" y="902485"/>
            <a:chExt cx="385037" cy="523220"/>
          </a:xfrm>
        </p:grpSpPr>
        <p:grpSp>
          <p:nvGrpSpPr>
            <p:cNvPr id="15" name="กลุ่ม 14"/>
            <p:cNvGrpSpPr/>
            <p:nvPr/>
          </p:nvGrpSpPr>
          <p:grpSpPr>
            <a:xfrm>
              <a:off x="290756" y="902485"/>
              <a:ext cx="306563" cy="67816"/>
              <a:chOff x="827584" y="1260506"/>
              <a:chExt cx="306563" cy="67816"/>
            </a:xfrm>
          </p:grpSpPr>
          <p:cxnSp>
            <p:nvCxnSpPr>
              <p:cNvPr id="17" name="ตัวเชื่อมต่อตรง 16"/>
              <p:cNvCxnSpPr/>
              <p:nvPr/>
            </p:nvCxnSpPr>
            <p:spPr>
              <a:xfrm>
                <a:off x="827584" y="1328322"/>
                <a:ext cx="288032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ตัวเชื่อมต่อตรง 17"/>
              <p:cNvCxnSpPr/>
              <p:nvPr/>
            </p:nvCxnSpPr>
            <p:spPr>
              <a:xfrm>
                <a:off x="971600" y="1260506"/>
                <a:ext cx="162547" cy="6781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TextBox 15"/>
            <p:cNvSpPr txBox="1"/>
            <p:nvPr/>
          </p:nvSpPr>
          <p:spPr>
            <a:xfrm>
              <a:off x="251520" y="902485"/>
              <a:ext cx="38503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ngsana New" pitchFamily="18" charset="-34"/>
                  <a:cs typeface="Angsana New" pitchFamily="18" charset="-34"/>
                </a:rPr>
                <a:t>B</a:t>
              </a:r>
              <a:r>
                <a:rPr lang="en-US" dirty="0" smtClean="0">
                  <a:latin typeface="Angsana New" pitchFamily="18" charset="-34"/>
                  <a:cs typeface="Angsana New" pitchFamily="18" charset="-34"/>
                </a:rPr>
                <a:t> </a:t>
              </a:r>
              <a:endParaRPr lang="th-TH" dirty="0"/>
            </a:p>
          </p:txBody>
        </p:sp>
      </p:grpSp>
      <p:grpSp>
        <p:nvGrpSpPr>
          <p:cNvPr id="19" name="กลุ่ม 18"/>
          <p:cNvGrpSpPr/>
          <p:nvPr/>
        </p:nvGrpSpPr>
        <p:grpSpPr>
          <a:xfrm>
            <a:off x="4059853" y="4022206"/>
            <a:ext cx="385037" cy="523220"/>
            <a:chOff x="251520" y="902485"/>
            <a:chExt cx="385037" cy="523220"/>
          </a:xfrm>
        </p:grpSpPr>
        <p:grpSp>
          <p:nvGrpSpPr>
            <p:cNvPr id="20" name="กลุ่ม 19"/>
            <p:cNvGrpSpPr/>
            <p:nvPr/>
          </p:nvGrpSpPr>
          <p:grpSpPr>
            <a:xfrm>
              <a:off x="290756" y="902485"/>
              <a:ext cx="306563" cy="67816"/>
              <a:chOff x="827584" y="1260506"/>
              <a:chExt cx="306563" cy="67816"/>
            </a:xfrm>
          </p:grpSpPr>
          <p:cxnSp>
            <p:nvCxnSpPr>
              <p:cNvPr id="22" name="ตัวเชื่อมต่อตรง 21"/>
              <p:cNvCxnSpPr/>
              <p:nvPr/>
            </p:nvCxnSpPr>
            <p:spPr>
              <a:xfrm>
                <a:off x="827584" y="1328322"/>
                <a:ext cx="288032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ตัวเชื่อมต่อตรง 22"/>
              <p:cNvCxnSpPr/>
              <p:nvPr/>
            </p:nvCxnSpPr>
            <p:spPr>
              <a:xfrm>
                <a:off x="971600" y="1260506"/>
                <a:ext cx="162547" cy="6781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TextBox 20"/>
            <p:cNvSpPr txBox="1"/>
            <p:nvPr/>
          </p:nvSpPr>
          <p:spPr>
            <a:xfrm>
              <a:off x="251520" y="902485"/>
              <a:ext cx="38503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ngsana New" pitchFamily="18" charset="-34"/>
                  <a:cs typeface="Angsana New" pitchFamily="18" charset="-34"/>
                </a:rPr>
                <a:t>A </a:t>
              </a:r>
              <a:endParaRPr lang="th-TH" dirty="0"/>
            </a:p>
          </p:txBody>
        </p:sp>
      </p:grpSp>
      <p:grpSp>
        <p:nvGrpSpPr>
          <p:cNvPr id="24" name="กลุ่ม 23"/>
          <p:cNvGrpSpPr/>
          <p:nvPr/>
        </p:nvGrpSpPr>
        <p:grpSpPr>
          <a:xfrm>
            <a:off x="4844699" y="4045519"/>
            <a:ext cx="385037" cy="523220"/>
            <a:chOff x="251520" y="902485"/>
            <a:chExt cx="385037" cy="523220"/>
          </a:xfrm>
        </p:grpSpPr>
        <p:grpSp>
          <p:nvGrpSpPr>
            <p:cNvPr id="25" name="กลุ่ม 24"/>
            <p:cNvGrpSpPr/>
            <p:nvPr/>
          </p:nvGrpSpPr>
          <p:grpSpPr>
            <a:xfrm>
              <a:off x="290756" y="902485"/>
              <a:ext cx="306563" cy="67816"/>
              <a:chOff x="827584" y="1260506"/>
              <a:chExt cx="306563" cy="67816"/>
            </a:xfrm>
          </p:grpSpPr>
          <p:cxnSp>
            <p:nvCxnSpPr>
              <p:cNvPr id="27" name="ตัวเชื่อมต่อตรง 26"/>
              <p:cNvCxnSpPr/>
              <p:nvPr/>
            </p:nvCxnSpPr>
            <p:spPr>
              <a:xfrm>
                <a:off x="827584" y="1328322"/>
                <a:ext cx="288032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ตัวเชื่อมต่อตรง 27"/>
              <p:cNvCxnSpPr/>
              <p:nvPr/>
            </p:nvCxnSpPr>
            <p:spPr>
              <a:xfrm>
                <a:off x="971600" y="1260506"/>
                <a:ext cx="162547" cy="6781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TextBox 25"/>
            <p:cNvSpPr txBox="1"/>
            <p:nvPr/>
          </p:nvSpPr>
          <p:spPr>
            <a:xfrm>
              <a:off x="251520" y="902485"/>
              <a:ext cx="38503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ngsana New" pitchFamily="18" charset="-34"/>
                  <a:cs typeface="Angsana New" pitchFamily="18" charset="-34"/>
                </a:rPr>
                <a:t>B</a:t>
              </a:r>
              <a:r>
                <a:rPr lang="en-US" dirty="0" smtClean="0">
                  <a:latin typeface="Angsana New" pitchFamily="18" charset="-34"/>
                  <a:cs typeface="Angsana New" pitchFamily="18" charset="-34"/>
                </a:rPr>
                <a:t> </a:t>
              </a:r>
              <a:endParaRPr lang="th-TH" dirty="0"/>
            </a:p>
          </p:txBody>
        </p:sp>
      </p:grpSp>
      <p:grpSp>
        <p:nvGrpSpPr>
          <p:cNvPr id="29" name="กลุ่ม 28"/>
          <p:cNvGrpSpPr/>
          <p:nvPr/>
        </p:nvGrpSpPr>
        <p:grpSpPr>
          <a:xfrm>
            <a:off x="5961715" y="2732809"/>
            <a:ext cx="385037" cy="523220"/>
            <a:chOff x="251520" y="902485"/>
            <a:chExt cx="385037" cy="523220"/>
          </a:xfrm>
        </p:grpSpPr>
        <p:grpSp>
          <p:nvGrpSpPr>
            <p:cNvPr id="30" name="กลุ่ม 29"/>
            <p:cNvGrpSpPr/>
            <p:nvPr/>
          </p:nvGrpSpPr>
          <p:grpSpPr>
            <a:xfrm>
              <a:off x="290756" y="902485"/>
              <a:ext cx="306563" cy="67816"/>
              <a:chOff x="827584" y="1260506"/>
              <a:chExt cx="306563" cy="67816"/>
            </a:xfrm>
          </p:grpSpPr>
          <p:cxnSp>
            <p:nvCxnSpPr>
              <p:cNvPr id="32" name="ตัวเชื่อมต่อตรง 31"/>
              <p:cNvCxnSpPr/>
              <p:nvPr/>
            </p:nvCxnSpPr>
            <p:spPr>
              <a:xfrm>
                <a:off x="827584" y="1328322"/>
                <a:ext cx="288032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ตัวเชื่อมต่อตรง 32"/>
              <p:cNvCxnSpPr/>
              <p:nvPr/>
            </p:nvCxnSpPr>
            <p:spPr>
              <a:xfrm>
                <a:off x="971600" y="1260506"/>
                <a:ext cx="162547" cy="6781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" name="TextBox 30"/>
            <p:cNvSpPr txBox="1"/>
            <p:nvPr/>
          </p:nvSpPr>
          <p:spPr>
            <a:xfrm>
              <a:off x="251520" y="902485"/>
              <a:ext cx="38503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ngsana New" pitchFamily="18" charset="-34"/>
                  <a:cs typeface="Angsana New" pitchFamily="18" charset="-34"/>
                </a:rPr>
                <a:t>C</a:t>
              </a:r>
              <a:r>
                <a:rPr lang="en-US" dirty="0" smtClean="0">
                  <a:latin typeface="Angsana New" pitchFamily="18" charset="-34"/>
                  <a:cs typeface="Angsana New" pitchFamily="18" charset="-34"/>
                </a:rPr>
                <a:t> </a:t>
              </a:r>
              <a:endParaRPr lang="th-TH" dirty="0"/>
            </a:p>
          </p:txBody>
        </p:sp>
      </p:grpSp>
      <p:grpSp>
        <p:nvGrpSpPr>
          <p:cNvPr id="34" name="กลุ่ม 33"/>
          <p:cNvGrpSpPr/>
          <p:nvPr/>
        </p:nvGrpSpPr>
        <p:grpSpPr>
          <a:xfrm>
            <a:off x="7452320" y="4022206"/>
            <a:ext cx="385037" cy="523220"/>
            <a:chOff x="-141292" y="902485"/>
            <a:chExt cx="385037" cy="523220"/>
          </a:xfrm>
        </p:grpSpPr>
        <p:grpSp>
          <p:nvGrpSpPr>
            <p:cNvPr id="35" name="กลุ่ม 34"/>
            <p:cNvGrpSpPr/>
            <p:nvPr/>
          </p:nvGrpSpPr>
          <p:grpSpPr>
            <a:xfrm>
              <a:off x="-141292" y="902485"/>
              <a:ext cx="288032" cy="67816"/>
              <a:chOff x="395536" y="1260506"/>
              <a:chExt cx="288032" cy="67816"/>
            </a:xfrm>
          </p:grpSpPr>
          <p:cxnSp>
            <p:nvCxnSpPr>
              <p:cNvPr id="37" name="ตัวเชื่อมต่อตรง 36"/>
              <p:cNvCxnSpPr/>
              <p:nvPr/>
            </p:nvCxnSpPr>
            <p:spPr>
              <a:xfrm>
                <a:off x="395536" y="1328322"/>
                <a:ext cx="288032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ตัวเชื่อมต่อตรง 37"/>
              <p:cNvCxnSpPr/>
              <p:nvPr/>
            </p:nvCxnSpPr>
            <p:spPr>
              <a:xfrm>
                <a:off x="521021" y="1260506"/>
                <a:ext cx="162547" cy="6781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" name="TextBox 35"/>
            <p:cNvSpPr txBox="1"/>
            <p:nvPr/>
          </p:nvSpPr>
          <p:spPr>
            <a:xfrm>
              <a:off x="-141292" y="902485"/>
              <a:ext cx="38503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ngsana New" pitchFamily="18" charset="-34"/>
                  <a:cs typeface="Angsana New" pitchFamily="18" charset="-34"/>
                </a:rPr>
                <a:t>C</a:t>
              </a:r>
              <a:r>
                <a:rPr lang="en-US" dirty="0" smtClean="0">
                  <a:latin typeface="Angsana New" pitchFamily="18" charset="-34"/>
                  <a:cs typeface="Angsana New" pitchFamily="18" charset="-34"/>
                </a:rPr>
                <a:t> </a:t>
              </a:r>
              <a:endParaRPr lang="th-TH" dirty="0"/>
            </a:p>
          </p:txBody>
        </p:sp>
      </p:grpSp>
      <p:grpSp>
        <p:nvGrpSpPr>
          <p:cNvPr id="39" name="กลุ่ม 38"/>
          <p:cNvGrpSpPr/>
          <p:nvPr/>
        </p:nvGrpSpPr>
        <p:grpSpPr>
          <a:xfrm>
            <a:off x="1485320" y="2339556"/>
            <a:ext cx="385037" cy="523220"/>
            <a:chOff x="251520" y="902485"/>
            <a:chExt cx="385037" cy="523220"/>
          </a:xfrm>
        </p:grpSpPr>
        <p:grpSp>
          <p:nvGrpSpPr>
            <p:cNvPr id="40" name="กลุ่ม 39"/>
            <p:cNvGrpSpPr/>
            <p:nvPr/>
          </p:nvGrpSpPr>
          <p:grpSpPr>
            <a:xfrm>
              <a:off x="290756" y="902485"/>
              <a:ext cx="306563" cy="67816"/>
              <a:chOff x="827584" y="1260506"/>
              <a:chExt cx="306563" cy="67816"/>
            </a:xfrm>
          </p:grpSpPr>
          <p:cxnSp>
            <p:nvCxnSpPr>
              <p:cNvPr id="42" name="ตัวเชื่อมต่อตรง 41"/>
              <p:cNvCxnSpPr/>
              <p:nvPr/>
            </p:nvCxnSpPr>
            <p:spPr>
              <a:xfrm>
                <a:off x="827584" y="1328322"/>
                <a:ext cx="288032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ตัวเชื่อมต่อตรง 42"/>
              <p:cNvCxnSpPr/>
              <p:nvPr/>
            </p:nvCxnSpPr>
            <p:spPr>
              <a:xfrm>
                <a:off x="971600" y="1260506"/>
                <a:ext cx="162547" cy="6781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TextBox 40"/>
            <p:cNvSpPr txBox="1"/>
            <p:nvPr/>
          </p:nvSpPr>
          <p:spPr>
            <a:xfrm>
              <a:off x="251520" y="902485"/>
              <a:ext cx="38503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ngsana New" pitchFamily="18" charset="-34"/>
                  <a:cs typeface="Angsana New" pitchFamily="18" charset="-34"/>
                </a:rPr>
                <a:t>A </a:t>
              </a:r>
              <a:endParaRPr lang="th-TH" dirty="0"/>
            </a:p>
          </p:txBody>
        </p:sp>
      </p:grpSp>
      <p:grpSp>
        <p:nvGrpSpPr>
          <p:cNvPr id="44" name="กลุ่ม 43"/>
          <p:cNvGrpSpPr/>
          <p:nvPr/>
        </p:nvGrpSpPr>
        <p:grpSpPr>
          <a:xfrm>
            <a:off x="1476053" y="3336428"/>
            <a:ext cx="385037" cy="523220"/>
            <a:chOff x="251520" y="902485"/>
            <a:chExt cx="385037" cy="523220"/>
          </a:xfrm>
        </p:grpSpPr>
        <p:grpSp>
          <p:nvGrpSpPr>
            <p:cNvPr id="45" name="กลุ่ม 44"/>
            <p:cNvGrpSpPr/>
            <p:nvPr/>
          </p:nvGrpSpPr>
          <p:grpSpPr>
            <a:xfrm>
              <a:off x="290756" y="902485"/>
              <a:ext cx="306563" cy="67816"/>
              <a:chOff x="827584" y="1260506"/>
              <a:chExt cx="306563" cy="67816"/>
            </a:xfrm>
          </p:grpSpPr>
          <p:cxnSp>
            <p:nvCxnSpPr>
              <p:cNvPr id="47" name="ตัวเชื่อมต่อตรง 46"/>
              <p:cNvCxnSpPr/>
              <p:nvPr/>
            </p:nvCxnSpPr>
            <p:spPr>
              <a:xfrm>
                <a:off x="827584" y="1328322"/>
                <a:ext cx="288032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ตัวเชื่อมต่อตรง 47"/>
              <p:cNvCxnSpPr/>
              <p:nvPr/>
            </p:nvCxnSpPr>
            <p:spPr>
              <a:xfrm>
                <a:off x="971600" y="1260506"/>
                <a:ext cx="162547" cy="6781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" name="TextBox 45"/>
            <p:cNvSpPr txBox="1"/>
            <p:nvPr/>
          </p:nvSpPr>
          <p:spPr>
            <a:xfrm>
              <a:off x="251520" y="902485"/>
              <a:ext cx="38503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ngsana New" pitchFamily="18" charset="-34"/>
                  <a:cs typeface="Angsana New" pitchFamily="18" charset="-34"/>
                </a:rPr>
                <a:t>B</a:t>
              </a:r>
              <a:r>
                <a:rPr lang="en-US" dirty="0" smtClean="0">
                  <a:latin typeface="Angsana New" pitchFamily="18" charset="-34"/>
                  <a:cs typeface="Angsana New" pitchFamily="18" charset="-34"/>
                </a:rPr>
                <a:t> </a:t>
              </a:r>
              <a:endParaRPr lang="th-TH" dirty="0"/>
            </a:p>
          </p:txBody>
        </p:sp>
      </p:grpSp>
      <p:cxnSp>
        <p:nvCxnSpPr>
          <p:cNvPr id="49" name="ตัวเชื่อมต่อตรง 48"/>
          <p:cNvCxnSpPr/>
          <p:nvPr/>
        </p:nvCxnSpPr>
        <p:spPr>
          <a:xfrm>
            <a:off x="959970" y="2789895"/>
            <a:ext cx="0" cy="944463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ตัวเชื่อมต่อตรง 49"/>
          <p:cNvCxnSpPr/>
          <p:nvPr/>
        </p:nvCxnSpPr>
        <p:spPr>
          <a:xfrm>
            <a:off x="1412918" y="2791873"/>
            <a:ext cx="0" cy="944463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ตัวเชื่อมต่อตรง 50"/>
          <p:cNvCxnSpPr/>
          <p:nvPr/>
        </p:nvCxnSpPr>
        <p:spPr>
          <a:xfrm>
            <a:off x="1889174" y="2800625"/>
            <a:ext cx="0" cy="944463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ตัวเชื่อมต่อตรง 51"/>
          <p:cNvCxnSpPr/>
          <p:nvPr/>
        </p:nvCxnSpPr>
        <p:spPr>
          <a:xfrm>
            <a:off x="2349022" y="2791873"/>
            <a:ext cx="0" cy="944463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ตัวเชื่อมต่อตรง 52"/>
          <p:cNvCxnSpPr/>
          <p:nvPr/>
        </p:nvCxnSpPr>
        <p:spPr>
          <a:xfrm>
            <a:off x="2801476" y="2779300"/>
            <a:ext cx="0" cy="957036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กลุ่ม 53"/>
          <p:cNvGrpSpPr/>
          <p:nvPr/>
        </p:nvGrpSpPr>
        <p:grpSpPr>
          <a:xfrm>
            <a:off x="1476052" y="3828412"/>
            <a:ext cx="385037" cy="523220"/>
            <a:chOff x="251520" y="902485"/>
            <a:chExt cx="385037" cy="523220"/>
          </a:xfrm>
        </p:grpSpPr>
        <p:grpSp>
          <p:nvGrpSpPr>
            <p:cNvPr id="55" name="กลุ่ม 54"/>
            <p:cNvGrpSpPr/>
            <p:nvPr/>
          </p:nvGrpSpPr>
          <p:grpSpPr>
            <a:xfrm>
              <a:off x="290756" y="902485"/>
              <a:ext cx="306563" cy="67816"/>
              <a:chOff x="827584" y="1260506"/>
              <a:chExt cx="306563" cy="67816"/>
            </a:xfrm>
          </p:grpSpPr>
          <p:cxnSp>
            <p:nvCxnSpPr>
              <p:cNvPr id="57" name="ตัวเชื่อมต่อตรง 56"/>
              <p:cNvCxnSpPr/>
              <p:nvPr/>
            </p:nvCxnSpPr>
            <p:spPr>
              <a:xfrm>
                <a:off x="827584" y="1328322"/>
                <a:ext cx="288032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ตัวเชื่อมต่อตรง 57"/>
              <p:cNvCxnSpPr/>
              <p:nvPr/>
            </p:nvCxnSpPr>
            <p:spPr>
              <a:xfrm>
                <a:off x="971600" y="1260506"/>
                <a:ext cx="162547" cy="6781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6" name="TextBox 55"/>
            <p:cNvSpPr txBox="1"/>
            <p:nvPr/>
          </p:nvSpPr>
          <p:spPr>
            <a:xfrm>
              <a:off x="251520" y="902485"/>
              <a:ext cx="38503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ngsana New" pitchFamily="18" charset="-34"/>
                  <a:cs typeface="Angsana New" pitchFamily="18" charset="-34"/>
                </a:rPr>
                <a:t>C</a:t>
              </a:r>
              <a:r>
                <a:rPr lang="en-US" dirty="0" smtClean="0">
                  <a:latin typeface="Angsana New" pitchFamily="18" charset="-34"/>
                  <a:cs typeface="Angsana New" pitchFamily="18" charset="-34"/>
                </a:rPr>
                <a:t> </a:t>
              </a:r>
              <a:endParaRPr lang="th-TH" dirty="0"/>
            </a:p>
          </p:txBody>
        </p:sp>
      </p:grpSp>
    </p:spTree>
    <p:extLst>
      <p:ext uri="{BB962C8B-B14F-4D97-AF65-F5344CB8AC3E}">
        <p14:creationId xmlns:p14="http://schemas.microsoft.com/office/powerpoint/2010/main" val="428079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3548032" y="5086172"/>
                <a:ext cx="554461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2400" dirty="0" smtClean="0">
                    <a:latin typeface="Angsana New" pitchFamily="18" charset="-34"/>
                    <a:cs typeface="Angsana New" pitchFamily="18" charset="-34"/>
                  </a:rPr>
                  <a:t>ใช้สูตร </a:t>
                </a:r>
                <a:r>
                  <a:rPr lang="en-US" sz="2400" dirty="0" smtClean="0">
                    <a:latin typeface="Angsana New" pitchFamily="18" charset="-34"/>
                    <a:cs typeface="Angsana New" pitchFamily="18" charset="-34"/>
                  </a:rPr>
                  <a:t>R 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1800" i="1" smtClean="0">
                            <a:latin typeface="Cambria Math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sz="180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1800" b="0" i="1" smtClean="0">
                                <a:latin typeface="Cambria Math"/>
                              </a:rPr>
                              <m:t>𝐴</m:t>
                            </m:r>
                          </m:e>
                          <m:sup>
                            <m:r>
                              <a:rPr lang="en-US" sz="180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sz="1800" i="1" smtClean="0"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en-US" sz="180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1800" b="0" i="1" smtClean="0">
                                <a:latin typeface="Cambria Math"/>
                              </a:rPr>
                              <m:t>𝐵</m:t>
                            </m:r>
                          </m:e>
                          <m:sup>
                            <m:r>
                              <a:rPr lang="en-US" sz="180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sz="1800" b="0" i="1" smtClean="0">
                            <a:latin typeface="Cambria Math"/>
                          </a:rPr>
                          <m:t>+</m:t>
                        </m:r>
                        <m:r>
                          <a:rPr lang="en-US" sz="1800" b="0" i="1" smtClean="0">
                            <a:latin typeface="Cambria Math"/>
                          </a:rPr>
                          <m:t>2</m:t>
                        </m:r>
                        <m:r>
                          <a:rPr lang="en-US" sz="1800" b="0" i="1" smtClean="0">
                            <a:latin typeface="Cambria Math"/>
                          </a:rPr>
                          <m:t>𝐴</m:t>
                        </m:r>
                        <m:r>
                          <a:rPr lang="en-US" sz="1800" b="0" i="1" smtClean="0">
                            <a:latin typeface="Cambria Math"/>
                          </a:rPr>
                          <m:t>.</m:t>
                        </m:r>
                        <m:r>
                          <a:rPr lang="en-US" sz="1800" b="0" i="1" smtClean="0">
                            <a:latin typeface="Cambria Math"/>
                          </a:rPr>
                          <m:t>𝐵</m:t>
                        </m:r>
                        <m:func>
                          <m:funcPr>
                            <m:ctrlPr>
                              <a:rPr lang="en-US" sz="1800" b="0" i="1" smtClean="0">
                                <a:latin typeface="Cambria Math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1800" b="0" i="0" smtClean="0">
                                <a:latin typeface="Cambria Math"/>
                              </a:rPr>
                              <m:t>cos</m:t>
                            </m:r>
                          </m:fName>
                          <m:e>
                            <m:r>
                              <a:rPr lang="en-US" sz="1800" b="0" i="1" smtClean="0">
                                <a:latin typeface="Cambria Math"/>
                                <a:ea typeface="Cambria Math"/>
                              </a:rPr>
                              <m:t>𝜃</m:t>
                            </m:r>
                          </m:e>
                        </m:func>
                      </m:e>
                    </m:rad>
                  </m:oMath>
                </a14:m>
                <a:endParaRPr lang="th-TH" sz="2400" dirty="0">
                  <a:latin typeface="Angsana New" pitchFamily="18" charset="-34"/>
                  <a:cs typeface="Angsana New" pitchFamily="18" charset="-34"/>
                </a:endParaRPr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8032" y="5086172"/>
                <a:ext cx="5544616" cy="461665"/>
              </a:xfrm>
              <a:prstGeom prst="rect">
                <a:avLst/>
              </a:prstGeom>
              <a:blipFill rotWithShape="1">
                <a:blip r:embed="rId2"/>
                <a:stretch>
                  <a:fillRect l="-1648" t="-10526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สี่เหลี่ยมผืนผ้า 1"/>
          <p:cNvSpPr/>
          <p:nvPr/>
        </p:nvSpPr>
        <p:spPr>
          <a:xfrm>
            <a:off x="539552" y="116632"/>
            <a:ext cx="3910045" cy="923330"/>
          </a:xfrm>
          <a:prstGeom prst="rect">
            <a:avLst/>
          </a:prstGeom>
          <a:solidFill>
            <a:srgbClr val="FDCFE7"/>
          </a:solidFill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FreesiaUPC" pitchFamily="34" charset="-34"/>
                <a:cs typeface="FreesiaUPC" pitchFamily="34" charset="-34"/>
              </a:rPr>
              <a:t>  </a:t>
            </a:r>
            <a:r>
              <a:rPr lang="th-TH" sz="5400" b="1" dirty="0" smtClean="0">
                <a:ln w="18415" cmpd="sng">
                  <a:noFill/>
                  <a:prstDash val="solid"/>
                </a:ln>
                <a:solidFill>
                  <a:srgbClr val="BF0B6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การรวมเวกเตอร์</a:t>
            </a:r>
            <a:endParaRPr lang="th-TH" sz="5400" b="1" dirty="0">
              <a:ln w="18415" cmpd="sng">
                <a:noFill/>
                <a:prstDash val="solid"/>
              </a:ln>
              <a:solidFill>
                <a:srgbClr val="BF0B69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3" name="วงรี 2"/>
          <p:cNvSpPr/>
          <p:nvPr/>
        </p:nvSpPr>
        <p:spPr>
          <a:xfrm>
            <a:off x="35496" y="103858"/>
            <a:ext cx="863421" cy="948878"/>
          </a:xfrm>
          <a:prstGeom prst="ellipse">
            <a:avLst/>
          </a:prstGeom>
          <a:solidFill>
            <a:srgbClr val="BF0B69"/>
          </a:solidFill>
          <a:ln>
            <a:solidFill>
              <a:srgbClr val="FBB3D9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>
                <a:latin typeface="FreesiaUPC" pitchFamily="34" charset="-34"/>
                <a:cs typeface="FreesiaUPC" pitchFamily="34" charset="-34"/>
              </a:rPr>
              <a:t>4</a:t>
            </a:r>
          </a:p>
        </p:txBody>
      </p:sp>
      <p:sp>
        <p:nvSpPr>
          <p:cNvPr id="4" name="ตัวแทนเนื้อหา 2"/>
          <p:cNvSpPr>
            <a:spLocks noGrp="1"/>
          </p:cNvSpPr>
          <p:nvPr>
            <p:ph idx="1"/>
          </p:nvPr>
        </p:nvSpPr>
        <p:spPr>
          <a:xfrm>
            <a:off x="288034" y="1153879"/>
            <a:ext cx="7236294" cy="10509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2400" b="1" dirty="0" smtClean="0">
                <a:solidFill>
                  <a:srgbClr val="002060"/>
                </a:solidFill>
                <a:latin typeface="FreesiaUPC" pitchFamily="34" charset="-34"/>
                <a:ea typeface="FangSong" pitchFamily="49" charset="-122"/>
                <a:cs typeface="FreesiaUPC" pitchFamily="34" charset="-34"/>
              </a:rPr>
              <a:t>เวกเตอร์ตั้งแต่ 2 เวกเตอร์ขึ้นไปอยู่ระนาบเดียวกัน รวมกัน หรือบวกกัน </a:t>
            </a:r>
            <a:endParaRPr lang="en-US" sz="2400" b="1" dirty="0" smtClean="0">
              <a:solidFill>
                <a:srgbClr val="002060"/>
              </a:solidFill>
              <a:latin typeface="FreesiaUPC" pitchFamily="34" charset="-34"/>
              <a:ea typeface="FangSong" pitchFamily="49" charset="-122"/>
              <a:cs typeface="FreesiaUPC" pitchFamily="34" charset="-34"/>
            </a:endParaRPr>
          </a:p>
          <a:p>
            <a:pPr marL="0" indent="0">
              <a:buNone/>
            </a:pPr>
            <a:r>
              <a:rPr lang="th-TH" sz="2400" b="1" dirty="0" smtClean="0">
                <a:solidFill>
                  <a:srgbClr val="002060"/>
                </a:solidFill>
                <a:latin typeface="FreesiaUPC" pitchFamily="34" charset="-34"/>
                <a:ea typeface="FangSong" pitchFamily="49" charset="-122"/>
                <a:cs typeface="FreesiaUPC" pitchFamily="34" charset="-34"/>
              </a:rPr>
              <a:t>เรียกว่า   เวกเตอร์ลัพธ์ (     )</a:t>
            </a:r>
            <a:endParaRPr lang="th-TH" sz="2400" b="1" dirty="0">
              <a:solidFill>
                <a:srgbClr val="002060"/>
              </a:solidFill>
              <a:latin typeface="FreesiaUPC" pitchFamily="34" charset="-34"/>
              <a:ea typeface="FangSong" pitchFamily="49" charset="-122"/>
              <a:cs typeface="FreesiaUPC" pitchFamily="34" charset="-34"/>
            </a:endParaRPr>
          </a:p>
        </p:txBody>
      </p:sp>
      <p:grpSp>
        <p:nvGrpSpPr>
          <p:cNvPr id="5" name="กลุ่ม 4"/>
          <p:cNvGrpSpPr/>
          <p:nvPr/>
        </p:nvGrpSpPr>
        <p:grpSpPr>
          <a:xfrm>
            <a:off x="2627784" y="1577446"/>
            <a:ext cx="385037" cy="523220"/>
            <a:chOff x="827584" y="902485"/>
            <a:chExt cx="385037" cy="523220"/>
          </a:xfrm>
        </p:grpSpPr>
        <p:grpSp>
          <p:nvGrpSpPr>
            <p:cNvPr id="6" name="กลุ่ม 5"/>
            <p:cNvGrpSpPr/>
            <p:nvPr/>
          </p:nvGrpSpPr>
          <p:grpSpPr>
            <a:xfrm>
              <a:off x="827584" y="902485"/>
              <a:ext cx="288032" cy="67816"/>
              <a:chOff x="1364412" y="1260506"/>
              <a:chExt cx="288032" cy="67816"/>
            </a:xfrm>
          </p:grpSpPr>
          <p:cxnSp>
            <p:nvCxnSpPr>
              <p:cNvPr id="8" name="ตัวเชื่อมต่อตรง 7"/>
              <p:cNvCxnSpPr/>
              <p:nvPr/>
            </p:nvCxnSpPr>
            <p:spPr>
              <a:xfrm>
                <a:off x="1364412" y="1328322"/>
                <a:ext cx="288032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ตัวเชื่อมต่อตรง 8"/>
              <p:cNvCxnSpPr/>
              <p:nvPr/>
            </p:nvCxnSpPr>
            <p:spPr>
              <a:xfrm>
                <a:off x="1489897" y="1260506"/>
                <a:ext cx="162547" cy="6781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TextBox 6"/>
            <p:cNvSpPr txBox="1"/>
            <p:nvPr/>
          </p:nvSpPr>
          <p:spPr>
            <a:xfrm>
              <a:off x="827584" y="902485"/>
              <a:ext cx="38503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latin typeface="Angsana New" pitchFamily="18" charset="-34"/>
                  <a:cs typeface="Angsana New" pitchFamily="18" charset="-34"/>
                </a:rPr>
                <a:t>R</a:t>
              </a:r>
              <a:r>
                <a:rPr lang="en-US" dirty="0" smtClean="0">
                  <a:latin typeface="Angsana New" pitchFamily="18" charset="-34"/>
                  <a:cs typeface="Angsana New" pitchFamily="18" charset="-34"/>
                </a:rPr>
                <a:t> </a:t>
              </a:r>
              <a:endParaRPr lang="th-TH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187624" y="2272346"/>
            <a:ext cx="2088232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สร้างรูปหรือโพลิ</a:t>
            </a:r>
            <a:r>
              <a:rPr lang="th-TH" sz="2400" dirty="0" err="1" smtClean="0">
                <a:latin typeface="Angsana New" pitchFamily="18" charset="-34"/>
                <a:cs typeface="Angsana New" pitchFamily="18" charset="-34"/>
              </a:rPr>
              <a:t>กอน</a:t>
            </a:r>
            <a:endParaRPr lang="th-TH" sz="24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87624" y="4280145"/>
            <a:ext cx="1224136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การคำนวณ</a:t>
            </a:r>
            <a:endParaRPr lang="th-TH" sz="24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9512" y="3181323"/>
            <a:ext cx="1224136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รวมเวกเตอร์</a:t>
            </a:r>
            <a:endParaRPr lang="th-TH" sz="2400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14" name="ตัวเชื่อมต่อตรง 13"/>
          <p:cNvCxnSpPr/>
          <p:nvPr/>
        </p:nvCxnSpPr>
        <p:spPr>
          <a:xfrm>
            <a:off x="3509035" y="1772816"/>
            <a:ext cx="0" cy="235942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ตัวเชื่อมต่อตรง 14"/>
          <p:cNvCxnSpPr/>
          <p:nvPr/>
        </p:nvCxnSpPr>
        <p:spPr>
          <a:xfrm>
            <a:off x="3491880" y="1772816"/>
            <a:ext cx="20223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ตัวเชื่อมต่อตรง 15"/>
          <p:cNvCxnSpPr/>
          <p:nvPr/>
        </p:nvCxnSpPr>
        <p:spPr>
          <a:xfrm>
            <a:off x="3509035" y="2272346"/>
            <a:ext cx="20223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ตัวเชื่อมต่อตรง 16"/>
          <p:cNvCxnSpPr/>
          <p:nvPr/>
        </p:nvCxnSpPr>
        <p:spPr>
          <a:xfrm>
            <a:off x="3505674" y="2780928"/>
            <a:ext cx="20223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ตัวเชื่อมต่อตรง 17"/>
          <p:cNvCxnSpPr/>
          <p:nvPr/>
        </p:nvCxnSpPr>
        <p:spPr>
          <a:xfrm>
            <a:off x="3504108" y="3225201"/>
            <a:ext cx="20223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ตัวเชื่อมต่อตรง 18"/>
          <p:cNvCxnSpPr/>
          <p:nvPr/>
        </p:nvCxnSpPr>
        <p:spPr>
          <a:xfrm>
            <a:off x="3503456" y="4132236"/>
            <a:ext cx="20223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ตัวเชื่อมต่อตรง 19"/>
          <p:cNvCxnSpPr/>
          <p:nvPr/>
        </p:nvCxnSpPr>
        <p:spPr>
          <a:xfrm>
            <a:off x="3275856" y="2519761"/>
            <a:ext cx="20223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ตัวเชื่อมต่อตรง 20"/>
          <p:cNvCxnSpPr/>
          <p:nvPr/>
        </p:nvCxnSpPr>
        <p:spPr>
          <a:xfrm>
            <a:off x="1717702" y="2734011"/>
            <a:ext cx="0" cy="1542241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ตัวเชื่อมต่อตรง 21"/>
          <p:cNvCxnSpPr>
            <a:stCxn id="13" idx="3"/>
          </p:cNvCxnSpPr>
          <p:nvPr/>
        </p:nvCxnSpPr>
        <p:spPr>
          <a:xfrm flipV="1">
            <a:off x="1403648" y="3412155"/>
            <a:ext cx="314054" cy="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ลูกศรเชื่อมต่อแบบตรง 23"/>
          <p:cNvCxnSpPr>
            <a:stCxn id="12" idx="3"/>
          </p:cNvCxnSpPr>
          <p:nvPr/>
        </p:nvCxnSpPr>
        <p:spPr>
          <a:xfrm>
            <a:off x="2411760" y="4510978"/>
            <a:ext cx="1181235" cy="659611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95536" y="4939757"/>
            <a:ext cx="2880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กรณีที่ 2 เวกเตอร์ทำมุมกัน</a:t>
            </a:r>
            <a:endParaRPr lang="th-TH" sz="2400" dirty="0">
              <a:latin typeface="Angsana New" pitchFamily="18" charset="-34"/>
              <a:cs typeface="Angsana New" pitchFamily="18" charset="-34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4064162" y="5937864"/>
                <a:ext cx="2880320" cy="6473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2400" dirty="0" smtClean="0">
                    <a:latin typeface="Angsana New" pitchFamily="18" charset="-34"/>
                    <a:cs typeface="Angsana New" pitchFamily="18" charset="-34"/>
                  </a:rPr>
                  <a:t>หา </a:t>
                </a:r>
                <a:r>
                  <a:rPr lang="en-US" sz="2400" dirty="0" smtClean="0">
                    <a:latin typeface="Angsana New" pitchFamily="18" charset="-34"/>
                    <a:cs typeface="Angsana New" pitchFamily="18" charset="-34"/>
                  </a:rPr>
                  <a:t>tan </a:t>
                </a:r>
                <a14:m>
                  <m:oMath xmlns:m="http://schemas.openxmlformats.org/officeDocument/2006/math">
                    <m:r>
                      <a:rPr lang="en-US" sz="2400" i="1" smtClean="0">
                        <a:latin typeface="Cambria Math"/>
                        <a:ea typeface="Cambria Math"/>
                        <a:cs typeface="Angsana New" pitchFamily="18" charset="-34"/>
                      </a:rPr>
                      <m:t>∝</m:t>
                    </m:r>
                    <m:r>
                      <a:rPr lang="en-US" sz="2400" b="0" i="1" smtClean="0">
                        <a:latin typeface="Cambria Math"/>
                        <a:ea typeface="Cambria Math"/>
                        <a:cs typeface="Angsana New" pitchFamily="18" charset="-34"/>
                      </a:rPr>
                      <m:t> = </m:t>
                    </m:r>
                    <m:f>
                      <m:fPr>
                        <m:ctrlPr>
                          <a:rPr lang="en-US" sz="2400" b="0" i="1" smtClean="0">
                            <a:latin typeface="Cambria Math"/>
                            <a:ea typeface="Cambria Math"/>
                            <a:cs typeface="Angsana New" pitchFamily="18" charset="-34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/>
                            <a:ea typeface="Cambria Math"/>
                            <a:cs typeface="Angsana New" pitchFamily="18" charset="-34"/>
                          </a:rPr>
                          <m:t>𝐵</m:t>
                        </m:r>
                        <m:func>
                          <m:funcPr>
                            <m:ctrlPr>
                              <a:rPr lang="en-US" sz="2400" b="0" i="1" smtClean="0">
                                <a:latin typeface="Cambria Math"/>
                                <a:ea typeface="Cambria Math"/>
                                <a:cs typeface="Angsana New" pitchFamily="18" charset="-34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/>
                                <a:ea typeface="Cambria Math"/>
                                <a:cs typeface="Angsana New" pitchFamily="18" charset="-34"/>
                              </a:rPr>
                              <m:t>sin</m:t>
                            </m:r>
                          </m:fName>
                          <m:e>
                            <m:r>
                              <a:rPr lang="en-US" sz="2400" b="0" i="1" smtClean="0">
                                <a:latin typeface="Cambria Math"/>
                                <a:ea typeface="Cambria Math"/>
                                <a:cs typeface="Angsana New" pitchFamily="18" charset="-34"/>
                              </a:rPr>
                              <m:t>𝜃</m:t>
                            </m:r>
                          </m:e>
                        </m:func>
                      </m:num>
                      <m:den>
                        <m:r>
                          <a:rPr lang="en-US" sz="2400" b="0" i="1" smtClean="0">
                            <a:latin typeface="Cambria Math"/>
                            <a:ea typeface="Cambria Math"/>
                            <a:cs typeface="Angsana New" pitchFamily="18" charset="-34"/>
                          </a:rPr>
                          <m:t>𝐴</m:t>
                        </m:r>
                        <m:r>
                          <a:rPr lang="en-US" sz="2400" b="0" i="1" smtClean="0">
                            <a:latin typeface="Cambria Math"/>
                            <a:ea typeface="Cambria Math"/>
                            <a:cs typeface="Angsana New" pitchFamily="18" charset="-34"/>
                          </a:rPr>
                          <m:t>+</m:t>
                        </m:r>
                        <m:r>
                          <a:rPr lang="en-US" sz="2400" b="0" i="1" smtClean="0">
                            <a:latin typeface="Cambria Math"/>
                            <a:ea typeface="Cambria Math"/>
                            <a:cs typeface="Angsana New" pitchFamily="18" charset="-34"/>
                          </a:rPr>
                          <m:t>𝐵</m:t>
                        </m:r>
                        <m:func>
                          <m:funcPr>
                            <m:ctrlPr>
                              <a:rPr lang="en-US" sz="2400" b="0" i="1" smtClean="0">
                                <a:latin typeface="Cambria Math"/>
                                <a:ea typeface="Cambria Math"/>
                                <a:cs typeface="Angsana New" pitchFamily="18" charset="-34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/>
                                <a:ea typeface="Cambria Math"/>
                                <a:cs typeface="Angsana New" pitchFamily="18" charset="-34"/>
                              </a:rPr>
                              <m:t>cos</m:t>
                            </m:r>
                          </m:fName>
                          <m:e>
                            <m:r>
                              <a:rPr lang="en-US" sz="2400" b="0" i="1" smtClean="0">
                                <a:latin typeface="Cambria Math"/>
                                <a:ea typeface="Cambria Math"/>
                                <a:cs typeface="Angsana New" pitchFamily="18" charset="-34"/>
                              </a:rPr>
                              <m:t>𝜃</m:t>
                            </m:r>
                          </m:e>
                        </m:func>
                      </m:den>
                    </m:f>
                    <m:r>
                      <a:rPr lang="en-US" sz="2400" b="0" i="1" smtClean="0">
                        <a:latin typeface="Cambria Math"/>
                        <a:ea typeface="Cambria Math"/>
                        <a:cs typeface="Angsana New" pitchFamily="18" charset="-34"/>
                      </a:rPr>
                      <m:t>  </m:t>
                    </m:r>
                  </m:oMath>
                </a14:m>
                <a:endParaRPr lang="th-TH" sz="2400" dirty="0">
                  <a:latin typeface="Angsana New" pitchFamily="18" charset="-34"/>
                  <a:cs typeface="Angsana New" pitchFamily="18" charset="-34"/>
                </a:endParaRPr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4162" y="5937864"/>
                <a:ext cx="2880320" cy="647357"/>
              </a:xfrm>
              <a:prstGeom prst="rect">
                <a:avLst/>
              </a:prstGeom>
              <a:blipFill rotWithShape="1">
                <a:blip r:embed="rId3"/>
                <a:stretch>
                  <a:fillRect l="-3390" b="-122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สี่เหลี่ยมผืนผ้า 26"/>
          <p:cNvSpPr/>
          <p:nvPr/>
        </p:nvSpPr>
        <p:spPr>
          <a:xfrm>
            <a:off x="3969122" y="4879500"/>
            <a:ext cx="640849" cy="318164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000" dirty="0" smtClean="0">
                <a:solidFill>
                  <a:srgbClr val="FF0000"/>
                </a:solidFill>
              </a:rPr>
              <a:t>ขนาด</a:t>
            </a:r>
            <a:endParaRPr lang="th-TH" sz="2000" dirty="0">
              <a:solidFill>
                <a:srgbClr val="FF0000"/>
              </a:solidFill>
            </a:endParaRPr>
          </a:p>
        </p:txBody>
      </p:sp>
      <p:sp>
        <p:nvSpPr>
          <p:cNvPr id="28" name="สี่เหลี่ยมผืนผ้า 27"/>
          <p:cNvSpPr/>
          <p:nvPr/>
        </p:nvSpPr>
        <p:spPr>
          <a:xfrm>
            <a:off x="4609971" y="5841626"/>
            <a:ext cx="720080" cy="290652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000" dirty="0" smtClean="0">
                <a:solidFill>
                  <a:srgbClr val="FF0000"/>
                </a:solidFill>
              </a:rPr>
              <a:t>ทิศทาง</a:t>
            </a:r>
            <a:endParaRPr lang="th-TH" sz="2000" dirty="0">
              <a:solidFill>
                <a:srgbClr val="FF0000"/>
              </a:solidFill>
            </a:endParaRPr>
          </a:p>
        </p:txBody>
      </p:sp>
      <p:grpSp>
        <p:nvGrpSpPr>
          <p:cNvPr id="29" name="กลุ่ม 28"/>
          <p:cNvGrpSpPr/>
          <p:nvPr/>
        </p:nvGrpSpPr>
        <p:grpSpPr>
          <a:xfrm>
            <a:off x="1326754" y="5348386"/>
            <a:ext cx="2194233" cy="1094531"/>
            <a:chOff x="1393183" y="5502823"/>
            <a:chExt cx="2194233" cy="1094531"/>
          </a:xfrm>
        </p:grpSpPr>
        <p:cxnSp>
          <p:nvCxnSpPr>
            <p:cNvPr id="30" name="ลูกศรเชื่อมต่อแบบตรง 29"/>
            <p:cNvCxnSpPr/>
            <p:nvPr/>
          </p:nvCxnSpPr>
          <p:spPr>
            <a:xfrm flipV="1">
              <a:off x="1681995" y="5502823"/>
              <a:ext cx="1905421" cy="938464"/>
            </a:xfrm>
            <a:prstGeom prst="straightConnector1">
              <a:avLst/>
            </a:prstGeom>
            <a:ln w="19050" cap="rnd" cmpd="dbl">
              <a:solidFill>
                <a:schemeClr val="tx1"/>
              </a:solidFill>
              <a:prstDash val="solid"/>
              <a:headEnd type="none"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ตัวเชื่อมต่อตรง 30"/>
            <p:cNvCxnSpPr/>
            <p:nvPr/>
          </p:nvCxnSpPr>
          <p:spPr>
            <a:xfrm flipV="1">
              <a:off x="2987824" y="5502826"/>
              <a:ext cx="577881" cy="96763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ลูกศรเชื่อมต่อแบบตรง 31"/>
            <p:cNvCxnSpPr/>
            <p:nvPr/>
          </p:nvCxnSpPr>
          <p:spPr>
            <a:xfrm flipV="1">
              <a:off x="1393183" y="5683528"/>
              <a:ext cx="652829" cy="913826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ลูกศรเชื่อมต่อแบบตรง 32"/>
            <p:cNvCxnSpPr/>
            <p:nvPr/>
          </p:nvCxnSpPr>
          <p:spPr>
            <a:xfrm flipV="1">
              <a:off x="1393183" y="6470463"/>
              <a:ext cx="1594641" cy="12689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ตัวเชื่อมต่อตรง 33"/>
            <p:cNvCxnSpPr/>
            <p:nvPr/>
          </p:nvCxnSpPr>
          <p:spPr>
            <a:xfrm flipV="1">
              <a:off x="2046012" y="5502823"/>
              <a:ext cx="1440289" cy="19486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2045416" y="5653201"/>
            <a:ext cx="5096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ngsana New" pitchFamily="18" charset="-34"/>
                <a:cs typeface="Angsana New" pitchFamily="18" charset="-34"/>
              </a:rPr>
              <a:t>R</a:t>
            </a:r>
            <a:endParaRPr lang="th-TH" sz="2000" dirty="0">
              <a:latin typeface="Angsana New" pitchFamily="18" charset="-34"/>
              <a:cs typeface="Angsana New" pitchFamily="18" charset="-34"/>
            </a:endParaRPr>
          </a:p>
        </p:txBody>
      </p:sp>
      <p:grpSp>
        <p:nvGrpSpPr>
          <p:cNvPr id="36" name="กลุ่ม 35"/>
          <p:cNvGrpSpPr/>
          <p:nvPr/>
        </p:nvGrpSpPr>
        <p:grpSpPr>
          <a:xfrm>
            <a:off x="1410743" y="5767608"/>
            <a:ext cx="240978" cy="487386"/>
            <a:chOff x="251520" y="902485"/>
            <a:chExt cx="385037" cy="523220"/>
          </a:xfrm>
        </p:grpSpPr>
        <p:grpSp>
          <p:nvGrpSpPr>
            <p:cNvPr id="37" name="กลุ่ม 36"/>
            <p:cNvGrpSpPr/>
            <p:nvPr/>
          </p:nvGrpSpPr>
          <p:grpSpPr>
            <a:xfrm>
              <a:off x="290756" y="902485"/>
              <a:ext cx="306563" cy="67816"/>
              <a:chOff x="827584" y="1260506"/>
              <a:chExt cx="306563" cy="67816"/>
            </a:xfrm>
          </p:grpSpPr>
          <p:cxnSp>
            <p:nvCxnSpPr>
              <p:cNvPr id="39" name="ตัวเชื่อมต่อตรง 38"/>
              <p:cNvCxnSpPr/>
              <p:nvPr/>
            </p:nvCxnSpPr>
            <p:spPr>
              <a:xfrm>
                <a:off x="827584" y="1328322"/>
                <a:ext cx="288032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ตัวเชื่อมต่อตรง 39"/>
              <p:cNvCxnSpPr/>
              <p:nvPr/>
            </p:nvCxnSpPr>
            <p:spPr>
              <a:xfrm>
                <a:off x="971600" y="1260506"/>
                <a:ext cx="162547" cy="6781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TextBox 37"/>
            <p:cNvSpPr txBox="1"/>
            <p:nvPr/>
          </p:nvSpPr>
          <p:spPr>
            <a:xfrm>
              <a:off x="251520" y="902485"/>
              <a:ext cx="38503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latin typeface="Angsana New" pitchFamily="18" charset="-34"/>
                  <a:cs typeface="Angsana New" pitchFamily="18" charset="-34"/>
                </a:rPr>
                <a:t>B</a:t>
              </a:r>
              <a:r>
                <a:rPr lang="en-US" dirty="0" smtClean="0">
                  <a:latin typeface="Angsana New" pitchFamily="18" charset="-34"/>
                  <a:cs typeface="Angsana New" pitchFamily="18" charset="-34"/>
                </a:rPr>
                <a:t> </a:t>
              </a:r>
              <a:endParaRPr lang="th-TH" dirty="0"/>
            </a:p>
          </p:txBody>
        </p:sp>
      </p:grpSp>
      <p:grpSp>
        <p:nvGrpSpPr>
          <p:cNvPr id="41" name="กลุ่ม 40"/>
          <p:cNvGrpSpPr/>
          <p:nvPr/>
        </p:nvGrpSpPr>
        <p:grpSpPr>
          <a:xfrm>
            <a:off x="1937865" y="6379471"/>
            <a:ext cx="310561" cy="495574"/>
            <a:chOff x="251520" y="902485"/>
            <a:chExt cx="385037" cy="461665"/>
          </a:xfrm>
        </p:grpSpPr>
        <p:grpSp>
          <p:nvGrpSpPr>
            <p:cNvPr id="42" name="กลุ่ม 41"/>
            <p:cNvGrpSpPr/>
            <p:nvPr/>
          </p:nvGrpSpPr>
          <p:grpSpPr>
            <a:xfrm>
              <a:off x="290756" y="902485"/>
              <a:ext cx="306563" cy="67816"/>
              <a:chOff x="827584" y="1260506"/>
              <a:chExt cx="306563" cy="67816"/>
            </a:xfrm>
          </p:grpSpPr>
          <p:cxnSp>
            <p:nvCxnSpPr>
              <p:cNvPr id="44" name="ตัวเชื่อมต่อตรง 43"/>
              <p:cNvCxnSpPr/>
              <p:nvPr/>
            </p:nvCxnSpPr>
            <p:spPr>
              <a:xfrm>
                <a:off x="827584" y="1328322"/>
                <a:ext cx="288032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ตัวเชื่อมต่อตรง 44"/>
              <p:cNvCxnSpPr/>
              <p:nvPr/>
            </p:nvCxnSpPr>
            <p:spPr>
              <a:xfrm>
                <a:off x="971600" y="1260506"/>
                <a:ext cx="162547" cy="6781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TextBox 42"/>
            <p:cNvSpPr txBox="1"/>
            <p:nvPr/>
          </p:nvSpPr>
          <p:spPr>
            <a:xfrm>
              <a:off x="251520" y="902485"/>
              <a:ext cx="3850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latin typeface="Angsana New" pitchFamily="18" charset="-34"/>
                  <a:cs typeface="Angsana New" pitchFamily="18" charset="-34"/>
                </a:rPr>
                <a:t>A</a:t>
              </a:r>
              <a:endParaRPr lang="th-TH" dirty="0"/>
            </a:p>
          </p:txBody>
        </p:sp>
      </p:grpSp>
      <p:sp>
        <p:nvSpPr>
          <p:cNvPr id="46" name="ส่วนโค้ง 45"/>
          <p:cNvSpPr/>
          <p:nvPr/>
        </p:nvSpPr>
        <p:spPr>
          <a:xfrm rot="955424">
            <a:off x="1211494" y="6194373"/>
            <a:ext cx="447609" cy="327070"/>
          </a:xfrm>
          <a:prstGeom prst="arc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47" name="ส่วนโค้ง 46"/>
          <p:cNvSpPr/>
          <p:nvPr/>
        </p:nvSpPr>
        <p:spPr>
          <a:xfrm rot="1848618">
            <a:off x="1611891" y="6123315"/>
            <a:ext cx="447609" cy="327070"/>
          </a:xfrm>
          <a:prstGeom prst="arc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ysClr val="windowText" lastClr="000000"/>
                </a:solidFill>
              </a:ln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8" name="สี่เหลี่ยมผืนผ้า 47"/>
              <p:cNvSpPr/>
              <p:nvPr/>
            </p:nvSpPr>
            <p:spPr>
              <a:xfrm>
                <a:off x="1627164" y="6181209"/>
                <a:ext cx="373901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>
                          <a:latin typeface="Cambria Math"/>
                          <a:ea typeface="Cambria Math"/>
                          <a:cs typeface="Angsana New" pitchFamily="18" charset="-34"/>
                        </a:rPr>
                        <m:t>∝</m:t>
                      </m:r>
                    </m:oMath>
                  </m:oMathPara>
                </a14:m>
                <a:endParaRPr lang="th-TH" sz="1800" dirty="0"/>
              </a:p>
            </p:txBody>
          </p:sp>
        </mc:Choice>
        <mc:Fallback xmlns="">
          <p:sp>
            <p:nvSpPr>
              <p:cNvPr id="48" name="สี่เหลี่ยมผืนผ้า 4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7164" y="6181209"/>
                <a:ext cx="373901" cy="36933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สี่เหลี่ยมผืนผ้า 48"/>
              <p:cNvSpPr/>
              <p:nvPr/>
            </p:nvSpPr>
            <p:spPr>
              <a:xfrm>
                <a:off x="1352405" y="6221324"/>
                <a:ext cx="342978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i="1">
                          <a:latin typeface="Cambria Math"/>
                          <a:ea typeface="Cambria Math"/>
                        </a:rPr>
                        <m:t>𝜃</m:t>
                      </m:r>
                    </m:oMath>
                  </m:oMathPara>
                </a14:m>
                <a:endParaRPr lang="th-TH" sz="1600" dirty="0"/>
              </a:p>
            </p:txBody>
          </p:sp>
        </mc:Choice>
        <mc:Fallback xmlns="">
          <p:sp>
            <p:nvSpPr>
              <p:cNvPr id="49" name="สี่เหลี่ยมผืนผ้า 4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2405" y="6221324"/>
                <a:ext cx="342978" cy="338554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ตัวแทนเนื้อหา 2"/>
          <p:cNvSpPr txBox="1">
            <a:spLocks/>
          </p:cNvSpPr>
          <p:nvPr/>
        </p:nvSpPr>
        <p:spPr>
          <a:xfrm>
            <a:off x="3707904" y="3890183"/>
            <a:ext cx="5472608" cy="10509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th-TH" sz="2400" dirty="0" smtClean="0">
                <a:latin typeface="FreesiaUPC" pitchFamily="34" charset="-34"/>
                <a:cs typeface="FreesiaUPC" pitchFamily="34" charset="-34"/>
              </a:rPr>
              <a:t>เวกเตอร์ลัพธ์ลากจากจุดเริ่มต้นถึงหัวเวกเตอร์สุดท้าย </a:t>
            </a:r>
          </a:p>
          <a:p>
            <a:pPr marL="0" indent="0">
              <a:buFont typeface="Arial" pitchFamily="34" charset="0"/>
              <a:buNone/>
            </a:pPr>
            <a:r>
              <a:rPr lang="th-TH" sz="2400" dirty="0" smtClean="0">
                <a:latin typeface="FreesiaUPC" pitchFamily="34" charset="-34"/>
                <a:cs typeface="FreesiaUPC" pitchFamily="34" charset="-34"/>
              </a:rPr>
              <a:t>(หางต่อหาง หัวต่อหัว)</a:t>
            </a:r>
          </a:p>
          <a:p>
            <a:pPr marL="0" indent="0">
              <a:buFont typeface="Arial" pitchFamily="34" charset="0"/>
              <a:buNone/>
            </a:pPr>
            <a:endParaRPr lang="th-TH" sz="2800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51" name="ตัวแทนเนื้อหา 2"/>
          <p:cNvSpPr txBox="1">
            <a:spLocks/>
          </p:cNvSpPr>
          <p:nvPr/>
        </p:nvSpPr>
        <p:spPr>
          <a:xfrm>
            <a:off x="3701585" y="1556792"/>
            <a:ext cx="1806519" cy="4320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th-TH" sz="2400" dirty="0" smtClean="0">
                <a:latin typeface="FreesiaUPC" pitchFamily="34" charset="-34"/>
                <a:cs typeface="FreesiaUPC" pitchFamily="34" charset="-34"/>
              </a:rPr>
              <a:t>กำหนดมาตราส่วน</a:t>
            </a:r>
          </a:p>
        </p:txBody>
      </p:sp>
      <p:sp>
        <p:nvSpPr>
          <p:cNvPr id="52" name="สี่เหลี่ยมผืนผ้า 51"/>
          <p:cNvSpPr/>
          <p:nvPr/>
        </p:nvSpPr>
        <p:spPr>
          <a:xfrm>
            <a:off x="3715158" y="2031231"/>
            <a:ext cx="67614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dirty="0">
                <a:latin typeface="FreesiaUPC" pitchFamily="34" charset="-34"/>
                <a:cs typeface="FreesiaUPC" pitchFamily="34" charset="-34"/>
              </a:rPr>
              <a:t>เขียนเส้นตรงแทนขนาดและลูกศรแทนทิศทางตามมาตราส่วน</a:t>
            </a:r>
          </a:p>
        </p:txBody>
      </p:sp>
      <p:sp>
        <p:nvSpPr>
          <p:cNvPr id="53" name="สี่เหลี่ยมผืนผ้า 52"/>
          <p:cNvSpPr/>
          <p:nvPr/>
        </p:nvSpPr>
        <p:spPr>
          <a:xfrm>
            <a:off x="3712101" y="2535287"/>
            <a:ext cx="69805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dirty="0" smtClean="0">
                <a:latin typeface="FreesiaUPC" pitchFamily="34" charset="-34"/>
                <a:cs typeface="FreesiaUPC" pitchFamily="34" charset="-34"/>
              </a:rPr>
              <a:t>นำเวกเตอร์</a:t>
            </a:r>
            <a:r>
              <a:rPr lang="th-TH" sz="2400" dirty="0">
                <a:latin typeface="FreesiaUPC" pitchFamily="34" charset="-34"/>
                <a:cs typeface="FreesiaUPC" pitchFamily="34" charset="-34"/>
              </a:rPr>
              <a:t>ตัวที่ต้องการบวก โดยนำหางมาต่อหัวของตัวแรก</a:t>
            </a:r>
          </a:p>
        </p:txBody>
      </p:sp>
      <p:sp>
        <p:nvSpPr>
          <p:cNvPr id="57" name="ตัวแทนเนื้อหา 2"/>
          <p:cNvSpPr txBox="1">
            <a:spLocks/>
          </p:cNvSpPr>
          <p:nvPr/>
        </p:nvSpPr>
        <p:spPr>
          <a:xfrm>
            <a:off x="3707904" y="2996952"/>
            <a:ext cx="5472608" cy="10509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th-TH" sz="2400" dirty="0" smtClean="0">
                <a:latin typeface="FreesiaUPC" pitchFamily="34" charset="-34"/>
                <a:cs typeface="FreesiaUPC" pitchFamily="34" charset="-34"/>
              </a:rPr>
              <a:t>ถ้ามีมากกว่า 2 เวกเตอร์ ทำเช่นนี้ตลอดไป (หางต่อหัว) </a:t>
            </a:r>
          </a:p>
          <a:p>
            <a:pPr marL="0" indent="0">
              <a:buFont typeface="Arial" pitchFamily="34" charset="0"/>
              <a:buNone/>
            </a:pPr>
            <a:r>
              <a:rPr lang="th-TH" sz="2400" dirty="0" smtClean="0">
                <a:latin typeface="FreesiaUPC" pitchFamily="34" charset="-34"/>
                <a:cs typeface="FreesiaUPC" pitchFamily="34" charset="-34"/>
              </a:rPr>
              <a:t>จนถึงเวกเตอร์สุดท้าย</a:t>
            </a:r>
          </a:p>
        </p:txBody>
      </p:sp>
    </p:spTree>
    <p:extLst>
      <p:ext uri="{BB962C8B-B14F-4D97-AF65-F5344CB8AC3E}">
        <p14:creationId xmlns:p14="http://schemas.microsoft.com/office/powerpoint/2010/main" val="2082103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4" grpId="0" build="p"/>
      <p:bldP spid="11" grpId="0" animBg="1"/>
      <p:bldP spid="12" grpId="0" animBg="1"/>
      <p:bldP spid="13" grpId="0" animBg="1"/>
      <p:bldP spid="25" grpId="0"/>
      <p:bldP spid="26" grpId="0"/>
      <p:bldP spid="27" grpId="0" animBg="1"/>
      <p:bldP spid="28" grpId="0" animBg="1"/>
      <p:bldP spid="35" grpId="0"/>
      <p:bldP spid="46" grpId="0" animBg="1"/>
      <p:bldP spid="47" grpId="0" animBg="1"/>
      <p:bldP spid="48" grpId="0"/>
      <p:bldP spid="49" grpId="0"/>
      <p:bldP spid="50" grpId="0"/>
      <p:bldP spid="51" grpId="0"/>
      <p:bldP spid="52" grpId="0"/>
      <p:bldP spid="53" grpId="0"/>
      <p:bldP spid="5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สี่เหลี่ยมผืนผ้ามุมมน 3"/>
          <p:cNvSpPr/>
          <p:nvPr/>
        </p:nvSpPr>
        <p:spPr>
          <a:xfrm>
            <a:off x="539552" y="548679"/>
            <a:ext cx="7848872" cy="638429"/>
          </a:xfrm>
          <a:prstGeom prst="roundRect">
            <a:avLst/>
          </a:prstGeom>
          <a:ln w="38100">
            <a:solidFill>
              <a:schemeClr val="accent2">
                <a:lumMod val="50000"/>
              </a:schemeClr>
            </a:solidFill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ตัวแทนเนื้อหา 2"/>
          <p:cNvSpPr txBox="1">
            <a:spLocks/>
          </p:cNvSpPr>
          <p:nvPr/>
        </p:nvSpPr>
        <p:spPr>
          <a:xfrm>
            <a:off x="1146729" y="620688"/>
            <a:ext cx="6940201" cy="554747"/>
          </a:xfrm>
          <a:prstGeom prst="rect">
            <a:avLst/>
          </a:prstGeom>
          <a:noFill/>
          <a:effectLst>
            <a:glow rad="419100">
              <a:schemeClr val="accent5">
                <a:lumMod val="20000"/>
                <a:lumOff val="80000"/>
              </a:schemeClr>
            </a:glow>
            <a:softEdge rad="0"/>
          </a:effectLst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h-TH" b="1" dirty="0">
                <a:latin typeface="FreesiaUPC" pitchFamily="34" charset="-34"/>
                <a:cs typeface="FreesiaUPC" pitchFamily="34" charset="-34"/>
              </a:rPr>
              <a:t>การแยกเวกเตอร์เป็นเวกเตอร์องค์ประกอบตั้งฉากกัน</a:t>
            </a:r>
            <a:endParaRPr lang="th-TH" dirty="0">
              <a:solidFill>
                <a:schemeClr val="accent2">
                  <a:lumMod val="50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228142" y="5224406"/>
                <a:ext cx="6048672" cy="10129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latin typeface="Angsana New" pitchFamily="18" charset="-34"/>
                    <a:cs typeface="Angsana New" pitchFamily="18" charset="-34"/>
                  </a:rPr>
                  <a:t>Ax = A </a:t>
                </a:r>
                <a:r>
                  <a:rPr lang="en-US" dirty="0" err="1" smtClean="0">
                    <a:latin typeface="Angsana New" pitchFamily="18" charset="-34"/>
                    <a:cs typeface="Angsana New" pitchFamily="18" charset="-34"/>
                  </a:rPr>
                  <a:t>cos</a:t>
                </a:r>
                <a:r>
                  <a:rPr lang="en-US" dirty="0" smtClean="0">
                    <a:latin typeface="Angsana New" pitchFamily="18" charset="-34"/>
                    <a:cs typeface="Angsana New" pitchFamily="18" charset="-34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smtClean="0">
                        <a:latin typeface="Cambria Math"/>
                        <a:ea typeface="Cambria Math"/>
                      </a:rPr>
                      <m:t>𝜃</m:t>
                    </m:r>
                    <m:r>
                      <a:rPr lang="en-US" sz="2000" b="0" i="1" smtClean="0">
                        <a:latin typeface="Cambria Math"/>
                        <a:ea typeface="Cambria Math"/>
                      </a:rPr>
                      <m:t>=</m:t>
                    </m:r>
                    <m:r>
                      <a:rPr lang="en-US" sz="2000" b="0" i="1" smtClean="0">
                        <a:latin typeface="Cambria Math"/>
                        <a:ea typeface="Cambria Math"/>
                      </a:rPr>
                      <m:t>100</m:t>
                    </m:r>
                    <m:func>
                      <m:funcPr>
                        <m:ctrlPr>
                          <a:rPr lang="en-US" sz="2000" b="0" i="1" smtClean="0">
                            <a:latin typeface="Cambria Math"/>
                            <a:ea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/>
                            <a:ea typeface="Cambria Math"/>
                          </a:rPr>
                          <m:t>cos</m:t>
                        </m:r>
                      </m:fName>
                      <m:e>
                        <m:r>
                          <a:rPr lang="en-US" sz="2000" b="0" i="1" smtClean="0">
                            <a:latin typeface="Cambria Math"/>
                            <a:ea typeface="Cambria Math"/>
                          </a:rPr>
                          <m:t>30</m:t>
                        </m:r>
                        <m:r>
                          <a:rPr lang="en-US" sz="2000" b="0" i="1" smtClean="0">
                            <a:latin typeface="Cambria Math"/>
                            <a:ea typeface="Cambria Math"/>
                          </a:rPr>
                          <m:t>°=</m:t>
                        </m:r>
                        <m:r>
                          <a:rPr lang="en-US" sz="2000" b="0" i="1" smtClean="0">
                            <a:latin typeface="Cambria Math"/>
                            <a:ea typeface="Cambria Math"/>
                          </a:rPr>
                          <m:t>100</m:t>
                        </m:r>
                        <m:r>
                          <a:rPr lang="en-US" sz="2000" b="0" i="1" smtClean="0">
                            <a:latin typeface="Cambria Math"/>
                            <a:ea typeface="Cambria Math"/>
                          </a:rPr>
                          <m:t> </m:t>
                        </m:r>
                        <m:f>
                          <m:fPr>
                            <m:ctrlPr>
                              <a:rPr lang="en-US" sz="2000" b="0" i="1" smtClean="0">
                                <a:latin typeface="Cambria Math"/>
                                <a:ea typeface="Cambria Math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en-US" sz="2000" b="0" i="1" smtClean="0">
                                    <a:latin typeface="Cambria Math"/>
                                    <a:ea typeface="Cambria Math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sz="2000" b="0" i="1" smtClean="0">
                                    <a:latin typeface="Cambria Math"/>
                                    <a:ea typeface="Cambria Math"/>
                                  </a:rPr>
                                  <m:t>3</m:t>
                                </m:r>
                              </m:e>
                            </m:rad>
                          </m:num>
                          <m:den>
                            <m:r>
                              <a:rPr lang="en-US" sz="2000" b="0" i="1" smtClean="0"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den>
                        </m:f>
                      </m:e>
                    </m:func>
                    <m:r>
                      <a:rPr lang="th-TH" sz="2000" b="0" i="1" smtClean="0">
                        <a:latin typeface="Cambria Math"/>
                        <a:ea typeface="Cambria Math"/>
                      </a:rPr>
                      <m:t>  </m:t>
                    </m:r>
                    <m:r>
                      <a:rPr lang="th-TH" sz="2000" i="1">
                        <a:latin typeface="Cambria Math"/>
                        <a:ea typeface="Cambria Math"/>
                        <a:cs typeface="+mj-cs"/>
                      </a:rPr>
                      <m:t>หน่วย</m:t>
                    </m:r>
                  </m:oMath>
                </a14:m>
                <a:endParaRPr lang="th-TH" dirty="0">
                  <a:latin typeface="AngsanaUPC" pitchFamily="18" charset="-34"/>
                  <a:cs typeface="+mj-cs"/>
                </a:endParaRPr>
              </a:p>
              <a:p>
                <a:r>
                  <a:rPr lang="en-US" dirty="0" smtClean="0">
                    <a:latin typeface="Angsana New" pitchFamily="18" charset="-34"/>
                    <a:cs typeface="Angsana New" pitchFamily="18" charset="-34"/>
                  </a:rPr>
                  <a:t>Ay </a:t>
                </a:r>
                <a:r>
                  <a:rPr lang="en-US" dirty="0">
                    <a:latin typeface="Angsana New" pitchFamily="18" charset="-34"/>
                    <a:cs typeface="Angsana New" pitchFamily="18" charset="-34"/>
                  </a:rPr>
                  <a:t>= A </a:t>
                </a:r>
                <a:r>
                  <a:rPr lang="en-US" dirty="0" smtClean="0">
                    <a:latin typeface="Angsana New" pitchFamily="18" charset="-34"/>
                    <a:cs typeface="Angsana New" pitchFamily="18" charset="-34"/>
                  </a:rPr>
                  <a:t>sin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/>
                        <a:ea typeface="Cambria Math"/>
                      </a:rPr>
                      <m:t>𝜃</m:t>
                    </m:r>
                    <m:r>
                      <a:rPr lang="en-US" sz="2000" i="1">
                        <a:latin typeface="Cambria Math"/>
                        <a:ea typeface="Cambria Math"/>
                      </a:rPr>
                      <m:t>=</m:t>
                    </m:r>
                    <m:r>
                      <a:rPr lang="en-US" sz="2000" i="1">
                        <a:latin typeface="Cambria Math"/>
                        <a:ea typeface="Cambria Math"/>
                      </a:rPr>
                      <m:t>100</m:t>
                    </m:r>
                    <m:func>
                      <m:funcPr>
                        <m:ctrlPr>
                          <a:rPr lang="en-US" sz="2000" i="1">
                            <a:latin typeface="Cambria Math"/>
                            <a:ea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/>
                            <a:ea typeface="Cambria Math"/>
                          </a:rPr>
                          <m:t>sin</m:t>
                        </m:r>
                      </m:fName>
                      <m:e>
                        <m:r>
                          <a:rPr lang="en-US" sz="2000" i="1">
                            <a:latin typeface="Cambria Math"/>
                            <a:ea typeface="Cambria Math"/>
                          </a:rPr>
                          <m:t>30</m:t>
                        </m:r>
                        <m:r>
                          <a:rPr lang="en-US" sz="2000" i="1">
                            <a:latin typeface="Cambria Math"/>
                            <a:ea typeface="Cambria Math"/>
                          </a:rPr>
                          <m:t>°=</m:t>
                        </m:r>
                        <m:r>
                          <a:rPr lang="en-US" sz="2000" b="0" i="1" smtClean="0">
                            <a:latin typeface="Cambria Math"/>
                            <a:ea typeface="Cambria Math"/>
                          </a:rPr>
                          <m:t>50</m:t>
                        </m:r>
                      </m:e>
                    </m:func>
                    <m:r>
                      <a:rPr lang="th-TH" sz="2000" i="1">
                        <a:latin typeface="Cambria Math"/>
                        <a:ea typeface="Cambria Math"/>
                      </a:rPr>
                      <m:t>  </m:t>
                    </m:r>
                    <m:r>
                      <a:rPr lang="th-TH" sz="2000" i="1">
                        <a:latin typeface="Cambria Math"/>
                        <a:ea typeface="Cambria Math"/>
                      </a:rPr>
                      <m:t>หน่วย</m:t>
                    </m:r>
                  </m:oMath>
                </a14:m>
                <a:endParaRPr lang="th-TH" sz="3200" dirty="0">
                  <a:latin typeface="AngsanaUPC" pitchFamily="18" charset="-34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8142" y="5224406"/>
                <a:ext cx="6048672" cy="1012906"/>
              </a:xfrm>
              <a:prstGeom prst="rect">
                <a:avLst/>
              </a:prstGeom>
              <a:blipFill rotWithShape="1">
                <a:blip r:embed="rId2"/>
                <a:stretch>
                  <a:fillRect l="-2014" t="-602" b="-156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228142" y="4038184"/>
                <a:ext cx="1815810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latin typeface="Angsana New" pitchFamily="18" charset="-34"/>
                    <a:cs typeface="Angsana New" pitchFamily="18" charset="-34"/>
                  </a:rPr>
                  <a:t>Ax = </a:t>
                </a:r>
                <a:r>
                  <a:rPr lang="en-US" dirty="0">
                    <a:latin typeface="Angsana New" pitchFamily="18" charset="-34"/>
                    <a:cs typeface="Angsana New" pitchFamily="18" charset="-34"/>
                  </a:rPr>
                  <a:t>A </a:t>
                </a:r>
                <a:r>
                  <a:rPr lang="en-US" dirty="0" err="1">
                    <a:latin typeface="Angsana New" pitchFamily="18" charset="-34"/>
                    <a:cs typeface="Angsana New" pitchFamily="18" charset="-34"/>
                  </a:rPr>
                  <a:t>cos</a:t>
                </a:r>
                <a:r>
                  <a:rPr lang="en-US" dirty="0">
                    <a:latin typeface="Angsana New" pitchFamily="18" charset="-34"/>
                    <a:cs typeface="Angsana New" pitchFamily="18" charset="-34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/>
                        <a:ea typeface="Cambria Math"/>
                      </a:rPr>
                      <m:t>𝜃</m:t>
                    </m:r>
                  </m:oMath>
                </a14:m>
                <a:endParaRPr lang="th-TH" dirty="0">
                  <a:latin typeface="AngsanaUPC" pitchFamily="18" charset="-34"/>
                  <a:cs typeface="+mj-cs"/>
                </a:endParaRPr>
              </a:p>
              <a:p>
                <a:r>
                  <a:rPr lang="en-US" dirty="0" smtClean="0">
                    <a:latin typeface="Angsana New" pitchFamily="18" charset="-34"/>
                    <a:cs typeface="Angsana New" pitchFamily="18" charset="-34"/>
                  </a:rPr>
                  <a:t>Ay</a:t>
                </a:r>
                <a:r>
                  <a:rPr lang="en-US" sz="3200" dirty="0" smtClean="0">
                    <a:latin typeface="Angsana New" pitchFamily="18" charset="-34"/>
                    <a:cs typeface="Angsana New" pitchFamily="18" charset="-34"/>
                  </a:rPr>
                  <a:t> = A </a:t>
                </a:r>
                <a:r>
                  <a:rPr lang="en-US" sz="3200" dirty="0">
                    <a:latin typeface="Angsana New" pitchFamily="18" charset="-34"/>
                    <a:cs typeface="Angsana New" pitchFamily="18" charset="-34"/>
                  </a:rPr>
                  <a:t>sin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/>
                        <a:ea typeface="Cambria Math"/>
                      </a:rPr>
                      <m:t>𝜃</m:t>
                    </m:r>
                  </m:oMath>
                </a14:m>
                <a:endParaRPr lang="th-TH" sz="3200" dirty="0">
                  <a:latin typeface="AngsanaUPC" pitchFamily="18" charset="-34"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8142" y="4038184"/>
                <a:ext cx="1815810" cy="1015663"/>
              </a:xfrm>
              <a:prstGeom prst="rect">
                <a:avLst/>
              </a:prstGeom>
              <a:blipFill rotWithShape="1">
                <a:blip r:embed="rId3"/>
                <a:stretch>
                  <a:fillRect l="-6711" t="-5988" b="-185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" name="กลุ่ม 7"/>
          <p:cNvGrpSpPr/>
          <p:nvPr/>
        </p:nvGrpSpPr>
        <p:grpSpPr>
          <a:xfrm>
            <a:off x="1642743" y="1727004"/>
            <a:ext cx="2246188" cy="1936958"/>
            <a:chOff x="722519" y="1151166"/>
            <a:chExt cx="2246188" cy="1936958"/>
          </a:xfrm>
        </p:grpSpPr>
        <p:grpSp>
          <p:nvGrpSpPr>
            <p:cNvPr id="9" name="กลุ่ม 8"/>
            <p:cNvGrpSpPr/>
            <p:nvPr/>
          </p:nvGrpSpPr>
          <p:grpSpPr>
            <a:xfrm>
              <a:off x="1019170" y="1412776"/>
              <a:ext cx="1663913" cy="1322186"/>
              <a:chOff x="1019170" y="1412776"/>
              <a:chExt cx="1663913" cy="1322186"/>
            </a:xfrm>
          </p:grpSpPr>
          <p:cxnSp>
            <p:nvCxnSpPr>
              <p:cNvPr id="19" name="ตัวเชื่อมต่อตรง 18"/>
              <p:cNvCxnSpPr/>
              <p:nvPr/>
            </p:nvCxnSpPr>
            <p:spPr>
              <a:xfrm>
                <a:off x="1027495" y="1412776"/>
                <a:ext cx="0" cy="129614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ตัวเชื่อมต่อตรง 19"/>
              <p:cNvCxnSpPr/>
              <p:nvPr/>
            </p:nvCxnSpPr>
            <p:spPr>
              <a:xfrm flipH="1">
                <a:off x="1019170" y="2708920"/>
                <a:ext cx="1663913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ลูกศรเชื่อมต่อแบบตรง 20"/>
              <p:cNvCxnSpPr/>
              <p:nvPr/>
            </p:nvCxnSpPr>
            <p:spPr>
              <a:xfrm flipV="1">
                <a:off x="1019170" y="1628800"/>
                <a:ext cx="1104558" cy="108012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ส่วนโค้ง 21"/>
              <p:cNvSpPr/>
              <p:nvPr/>
            </p:nvSpPr>
            <p:spPr>
              <a:xfrm rot="1848618">
                <a:off x="1023545" y="2407892"/>
                <a:ext cx="447609" cy="327070"/>
              </a:xfrm>
              <a:prstGeom prst="arc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th-TH">
                  <a:ln>
                    <a:solidFill>
                      <a:sysClr val="windowText" lastClr="000000"/>
                    </a:solidFill>
                  </a:ln>
                </a:endParaRPr>
              </a:p>
            </p:txBody>
          </p:sp>
        </p:grpSp>
        <p:grpSp>
          <p:nvGrpSpPr>
            <p:cNvPr id="10" name="กลุ่ม 9"/>
            <p:cNvGrpSpPr/>
            <p:nvPr/>
          </p:nvGrpSpPr>
          <p:grpSpPr>
            <a:xfrm>
              <a:off x="722519" y="1151166"/>
              <a:ext cx="2246188" cy="1936958"/>
              <a:chOff x="722519" y="1151166"/>
              <a:chExt cx="2246188" cy="1936958"/>
            </a:xfrm>
          </p:grpSpPr>
          <p:sp>
            <p:nvSpPr>
              <p:cNvPr id="11" name="TextBox 10"/>
              <p:cNvSpPr txBox="1"/>
              <p:nvPr/>
            </p:nvSpPr>
            <p:spPr>
              <a:xfrm>
                <a:off x="2660473" y="2564904"/>
                <a:ext cx="30823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latin typeface="Angsana New" pitchFamily="18" charset="-34"/>
                    <a:cs typeface="Angsana New" pitchFamily="18" charset="-34"/>
                  </a:rPr>
                  <a:t>x</a:t>
                </a:r>
                <a:endParaRPr lang="th-TH" dirty="0">
                  <a:latin typeface="Angsana New" pitchFamily="18" charset="-34"/>
                  <a:cs typeface="Angsana New" pitchFamily="18" charset="-34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722519" y="1151166"/>
                <a:ext cx="30823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Angsana New" pitchFamily="18" charset="-34"/>
                    <a:cs typeface="Angsana New" pitchFamily="18" charset="-34"/>
                  </a:rPr>
                  <a:t>y</a:t>
                </a:r>
                <a:endParaRPr lang="th-TH" dirty="0">
                  <a:latin typeface="Angsana New" pitchFamily="18" charset="-34"/>
                  <a:cs typeface="Angsana New" pitchFamily="18" charset="-34"/>
                </a:endParaRPr>
              </a:p>
            </p:txBody>
          </p:sp>
          <p:grpSp>
            <p:nvGrpSpPr>
              <p:cNvPr id="13" name="กลุ่ม 12"/>
              <p:cNvGrpSpPr/>
              <p:nvPr/>
            </p:nvGrpSpPr>
            <p:grpSpPr>
              <a:xfrm>
                <a:off x="1431993" y="1674386"/>
                <a:ext cx="278912" cy="445208"/>
                <a:chOff x="251520" y="902485"/>
                <a:chExt cx="385037" cy="523220"/>
              </a:xfrm>
            </p:grpSpPr>
            <p:grpSp>
              <p:nvGrpSpPr>
                <p:cNvPr id="15" name="กลุ่ม 14"/>
                <p:cNvGrpSpPr/>
                <p:nvPr/>
              </p:nvGrpSpPr>
              <p:grpSpPr>
                <a:xfrm>
                  <a:off x="290756" y="902485"/>
                  <a:ext cx="306563" cy="67816"/>
                  <a:chOff x="827584" y="1260506"/>
                  <a:chExt cx="306563" cy="67816"/>
                </a:xfrm>
              </p:grpSpPr>
              <p:cxnSp>
                <p:nvCxnSpPr>
                  <p:cNvPr id="17" name="ตัวเชื่อมต่อตรง 16"/>
                  <p:cNvCxnSpPr/>
                  <p:nvPr/>
                </p:nvCxnSpPr>
                <p:spPr>
                  <a:xfrm>
                    <a:off x="827584" y="1328322"/>
                    <a:ext cx="288032" cy="0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" name="ตัวเชื่อมต่อตรง 17"/>
                  <p:cNvCxnSpPr/>
                  <p:nvPr/>
                </p:nvCxnSpPr>
                <p:spPr>
                  <a:xfrm>
                    <a:off x="971600" y="1260506"/>
                    <a:ext cx="162547" cy="67816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6" name="TextBox 15"/>
                <p:cNvSpPr txBox="1"/>
                <p:nvPr/>
              </p:nvSpPr>
              <p:spPr>
                <a:xfrm>
                  <a:off x="251520" y="902485"/>
                  <a:ext cx="385037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latin typeface="Angsana New" pitchFamily="18" charset="-34"/>
                      <a:cs typeface="Angsana New" pitchFamily="18" charset="-34"/>
                    </a:rPr>
                    <a:t>A </a:t>
                  </a:r>
                  <a:endParaRPr lang="th-TH" dirty="0"/>
                </a:p>
              </p:txBody>
            </p: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4" name="สี่เหลี่ยมผืนผ้า 13"/>
                  <p:cNvSpPr/>
                  <p:nvPr/>
                </p:nvSpPr>
                <p:spPr>
                  <a:xfrm>
                    <a:off x="1138187" y="2419970"/>
                    <a:ext cx="362920" cy="36933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800" i="1">
                              <a:latin typeface="Cambria Math"/>
                              <a:ea typeface="Cambria Math"/>
                            </a:rPr>
                            <m:t>𝜃</m:t>
                          </m:r>
                        </m:oMath>
                      </m:oMathPara>
                    </a14:m>
                    <a:endParaRPr lang="th-TH" sz="2400" dirty="0">
                      <a:latin typeface="AngsanaUPC" pitchFamily="18" charset="-34"/>
                    </a:endParaRPr>
                  </a:p>
                </p:txBody>
              </p:sp>
            </mc:Choice>
            <mc:Fallback xmlns="">
              <p:sp>
                <p:nvSpPr>
                  <p:cNvPr id="21" name="สี่เหลี่ยมผืนผ้า 20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138187" y="2419970"/>
                    <a:ext cx="362920" cy="369332"/>
                  </a:xfrm>
                  <a:prstGeom prst="rect">
                    <a:avLst/>
                  </a:prstGeom>
                  <a:blipFill rotWithShape="1">
                    <a:blip r:embed="rId4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th-TH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sp>
        <p:nvSpPr>
          <p:cNvPr id="23" name="ลูกศรขวา 22"/>
          <p:cNvSpPr/>
          <p:nvPr/>
        </p:nvSpPr>
        <p:spPr>
          <a:xfrm>
            <a:off x="4012804" y="2636686"/>
            <a:ext cx="792088" cy="359122"/>
          </a:xfrm>
          <a:prstGeom prst="rightArrow">
            <a:avLst/>
          </a:prstGeom>
          <a:solidFill>
            <a:srgbClr val="E20000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4" name="TextBox 23"/>
          <p:cNvSpPr txBox="1"/>
          <p:nvPr/>
        </p:nvSpPr>
        <p:spPr>
          <a:xfrm>
            <a:off x="5236940" y="1784709"/>
            <a:ext cx="5472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ngsana New" pitchFamily="18" charset="-34"/>
                <a:cs typeface="Angsana New" pitchFamily="18" charset="-34"/>
              </a:rPr>
              <a:t>Ay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470341" y="3180474"/>
            <a:ext cx="5472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ngsana New" pitchFamily="18" charset="-34"/>
                <a:cs typeface="Angsana New" pitchFamily="18" charset="-34"/>
              </a:rPr>
              <a:t>Ax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สี่เหลี่ยมผืนผ้า 25"/>
              <p:cNvSpPr/>
              <p:nvPr/>
            </p:nvSpPr>
            <p:spPr>
              <a:xfrm>
                <a:off x="5664364" y="3033020"/>
                <a:ext cx="36292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>
                          <a:latin typeface="Cambria Math"/>
                          <a:ea typeface="Cambria Math"/>
                        </a:rPr>
                        <m:t>𝜃</m:t>
                      </m:r>
                    </m:oMath>
                  </m:oMathPara>
                </a14:m>
                <a:endParaRPr lang="th-TH" sz="2400" dirty="0">
                  <a:latin typeface="AngsanaUPC" pitchFamily="18" charset="-34"/>
                </a:endParaRPr>
              </a:p>
            </p:txBody>
          </p:sp>
        </mc:Choice>
        <mc:Fallback xmlns="">
          <p:sp>
            <p:nvSpPr>
              <p:cNvPr id="26" name="สี่เหลี่ยมผืนผ้า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64364" y="3033020"/>
                <a:ext cx="362920" cy="369332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7" name="ลูกศรเชื่อมต่อแบบตรง 26"/>
          <p:cNvCxnSpPr/>
          <p:nvPr/>
        </p:nvCxnSpPr>
        <p:spPr>
          <a:xfrm flipV="1">
            <a:off x="5640160" y="2204638"/>
            <a:ext cx="1104558" cy="108012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ส่วนโค้ง 27"/>
          <p:cNvSpPr/>
          <p:nvPr/>
        </p:nvSpPr>
        <p:spPr>
          <a:xfrm rot="1848618">
            <a:off x="5622020" y="2989243"/>
            <a:ext cx="447609" cy="327070"/>
          </a:xfrm>
          <a:prstGeom prst="arc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504617" y="2402624"/>
            <a:ext cx="278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ngsana New" pitchFamily="18" charset="-34"/>
                <a:cs typeface="Angsana New" pitchFamily="18" charset="-34"/>
              </a:rPr>
              <a:t> </a:t>
            </a:r>
            <a:endParaRPr lang="th-TH" dirty="0"/>
          </a:p>
        </p:txBody>
      </p:sp>
      <p:grpSp>
        <p:nvGrpSpPr>
          <p:cNvPr id="30" name="กลุ่ม 29"/>
          <p:cNvGrpSpPr/>
          <p:nvPr/>
        </p:nvGrpSpPr>
        <p:grpSpPr>
          <a:xfrm>
            <a:off x="5982850" y="2395399"/>
            <a:ext cx="385037" cy="523220"/>
            <a:chOff x="251520" y="902485"/>
            <a:chExt cx="385037" cy="523220"/>
          </a:xfrm>
        </p:grpSpPr>
        <p:grpSp>
          <p:nvGrpSpPr>
            <p:cNvPr id="31" name="กลุ่ม 30"/>
            <p:cNvGrpSpPr/>
            <p:nvPr/>
          </p:nvGrpSpPr>
          <p:grpSpPr>
            <a:xfrm>
              <a:off x="290756" y="902485"/>
              <a:ext cx="306563" cy="67816"/>
              <a:chOff x="827584" y="1260506"/>
              <a:chExt cx="306563" cy="67816"/>
            </a:xfrm>
          </p:grpSpPr>
          <p:cxnSp>
            <p:nvCxnSpPr>
              <p:cNvPr id="33" name="ตัวเชื่อมต่อตรง 32"/>
              <p:cNvCxnSpPr/>
              <p:nvPr/>
            </p:nvCxnSpPr>
            <p:spPr>
              <a:xfrm>
                <a:off x="827584" y="1328322"/>
                <a:ext cx="288032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ตัวเชื่อมต่อตรง 33"/>
              <p:cNvCxnSpPr/>
              <p:nvPr/>
            </p:nvCxnSpPr>
            <p:spPr>
              <a:xfrm>
                <a:off x="971600" y="1260506"/>
                <a:ext cx="162547" cy="6781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TextBox 31"/>
            <p:cNvSpPr txBox="1"/>
            <p:nvPr/>
          </p:nvSpPr>
          <p:spPr>
            <a:xfrm>
              <a:off x="251520" y="902485"/>
              <a:ext cx="38503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ngsana New" pitchFamily="18" charset="-34"/>
                  <a:cs typeface="Angsana New" pitchFamily="18" charset="-34"/>
                </a:rPr>
                <a:t>A </a:t>
              </a:r>
              <a:endParaRPr lang="th-TH" dirty="0"/>
            </a:p>
          </p:txBody>
        </p:sp>
      </p:grpSp>
      <p:grpSp>
        <p:nvGrpSpPr>
          <p:cNvPr id="35" name="กลุ่ม 34"/>
          <p:cNvGrpSpPr/>
          <p:nvPr/>
        </p:nvGrpSpPr>
        <p:grpSpPr>
          <a:xfrm>
            <a:off x="5628973" y="2008390"/>
            <a:ext cx="1451983" cy="1287071"/>
            <a:chOff x="5396081" y="1399206"/>
            <a:chExt cx="1451983" cy="1287071"/>
          </a:xfrm>
        </p:grpSpPr>
        <p:grpSp>
          <p:nvGrpSpPr>
            <p:cNvPr id="36" name="กลุ่ม 35"/>
            <p:cNvGrpSpPr/>
            <p:nvPr/>
          </p:nvGrpSpPr>
          <p:grpSpPr>
            <a:xfrm>
              <a:off x="5396081" y="1399206"/>
              <a:ext cx="1136431" cy="1287071"/>
              <a:chOff x="5292080" y="1595454"/>
              <a:chExt cx="954036" cy="1160504"/>
            </a:xfrm>
          </p:grpSpPr>
          <p:cxnSp>
            <p:nvCxnSpPr>
              <p:cNvPr id="38" name="ตัวเชื่อมต่อตรง 37"/>
              <p:cNvCxnSpPr/>
              <p:nvPr/>
            </p:nvCxnSpPr>
            <p:spPr>
              <a:xfrm>
                <a:off x="5292080" y="1595454"/>
                <a:ext cx="0" cy="116050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ลูกศรเชื่อมต่อแบบตรง 38"/>
              <p:cNvCxnSpPr/>
              <p:nvPr/>
            </p:nvCxnSpPr>
            <p:spPr>
              <a:xfrm flipV="1">
                <a:off x="5292080" y="2755957"/>
                <a:ext cx="954036" cy="1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7" name="ตัวเชื่อมต่อตรง 36"/>
            <p:cNvCxnSpPr/>
            <p:nvPr/>
          </p:nvCxnSpPr>
          <p:spPr>
            <a:xfrm flipH="1">
              <a:off x="6498045" y="2675574"/>
              <a:ext cx="35001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กลุ่ม 39"/>
          <p:cNvGrpSpPr/>
          <p:nvPr/>
        </p:nvGrpSpPr>
        <p:grpSpPr>
          <a:xfrm>
            <a:off x="5503577" y="5053346"/>
            <a:ext cx="1416150" cy="501"/>
            <a:chOff x="5396086" y="2385704"/>
            <a:chExt cx="1416150" cy="501"/>
          </a:xfrm>
        </p:grpSpPr>
        <p:cxnSp>
          <p:nvCxnSpPr>
            <p:cNvPr id="41" name="ลูกศรเชื่อมต่อแบบตรง 40"/>
            <p:cNvCxnSpPr/>
            <p:nvPr/>
          </p:nvCxnSpPr>
          <p:spPr>
            <a:xfrm>
              <a:off x="5396086" y="2385704"/>
              <a:ext cx="1121989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ตัวเชื่อมต่อตรง 41"/>
            <p:cNvCxnSpPr/>
            <p:nvPr/>
          </p:nvCxnSpPr>
          <p:spPr>
            <a:xfrm flipH="1">
              <a:off x="6462217" y="2386205"/>
              <a:ext cx="35001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extBox 42"/>
          <p:cNvSpPr txBox="1"/>
          <p:nvPr/>
        </p:nvSpPr>
        <p:spPr>
          <a:xfrm>
            <a:off x="5022470" y="3890504"/>
            <a:ext cx="5472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ngsana New" pitchFamily="18" charset="-34"/>
                <a:cs typeface="Angsana New" pitchFamily="18" charset="-34"/>
              </a:rPr>
              <a:t>Ay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122938" y="3544769"/>
            <a:ext cx="3082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ngsana New" pitchFamily="18" charset="-34"/>
                <a:cs typeface="Angsana New" pitchFamily="18" charset="-34"/>
              </a:rPr>
              <a:t>y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45" name="ลูกศรเชื่อมต่อแบบตรง 44"/>
          <p:cNvCxnSpPr/>
          <p:nvPr/>
        </p:nvCxnSpPr>
        <p:spPr>
          <a:xfrm flipV="1">
            <a:off x="5478189" y="3966542"/>
            <a:ext cx="1104558" cy="108012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ส่วนโค้ง 45"/>
          <p:cNvSpPr/>
          <p:nvPr/>
        </p:nvSpPr>
        <p:spPr>
          <a:xfrm rot="1848618">
            <a:off x="5440559" y="4777809"/>
            <a:ext cx="447609" cy="327070"/>
          </a:xfrm>
          <a:prstGeom prst="arc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>
              <a:ln>
                <a:solidFill>
                  <a:sysClr val="windowText" lastClr="000000"/>
                </a:solidFill>
              </a:ln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7" name="สี่เหลี่ยมผืนผ้า 46"/>
              <p:cNvSpPr/>
              <p:nvPr/>
            </p:nvSpPr>
            <p:spPr>
              <a:xfrm>
                <a:off x="5523142" y="4849415"/>
                <a:ext cx="345002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200" b="0" i="1" smtClean="0">
                          <a:latin typeface="Cambria Math"/>
                          <a:ea typeface="Cambria Math"/>
                        </a:rPr>
                        <m:t>30</m:t>
                      </m:r>
                      <m:r>
                        <a:rPr lang="en-US" sz="1200" b="0" i="1" smtClean="0">
                          <a:latin typeface="Cambria Math"/>
                          <a:ea typeface="Cambria Math"/>
                        </a:rPr>
                        <m:t>°</m:t>
                      </m:r>
                    </m:oMath>
                  </m:oMathPara>
                </a14:m>
                <a:endParaRPr lang="th-TH" sz="1200" dirty="0">
                  <a:latin typeface="AngsanaUPC" pitchFamily="18" charset="-34"/>
                </a:endParaRPr>
              </a:p>
            </p:txBody>
          </p:sp>
        </mc:Choice>
        <mc:Fallback xmlns="">
          <p:sp>
            <p:nvSpPr>
              <p:cNvPr id="47" name="สี่เหลี่ยมผืนผ้า 4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23142" y="4849415"/>
                <a:ext cx="345002" cy="276999"/>
              </a:xfrm>
              <a:prstGeom prst="rect">
                <a:avLst/>
              </a:prstGeom>
              <a:blipFill rotWithShape="1">
                <a:blip r:embed="rId6"/>
                <a:stretch>
                  <a:fillRect r="-877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8" name="TextBox 47"/>
          <p:cNvSpPr txBox="1"/>
          <p:nvPr/>
        </p:nvSpPr>
        <p:spPr>
          <a:xfrm>
            <a:off x="6310118" y="3645024"/>
            <a:ext cx="13582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latin typeface="Angsana New" pitchFamily="18" charset="-34"/>
                <a:cs typeface="Angsana New" pitchFamily="18" charset="-34"/>
              </a:rPr>
              <a:t>100 </a:t>
            </a:r>
            <a:r>
              <a:rPr lang="th-TH" sz="1800" dirty="0" smtClean="0">
                <a:latin typeface="Angsana New" pitchFamily="18" charset="-34"/>
                <a:cs typeface="Angsana New" pitchFamily="18" charset="-34"/>
              </a:rPr>
              <a:t>หน่วย</a:t>
            </a:r>
            <a:endParaRPr lang="th-TH" sz="1800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49" name="ตัวเชื่อมต่อตรง 48"/>
          <p:cNvCxnSpPr/>
          <p:nvPr/>
        </p:nvCxnSpPr>
        <p:spPr>
          <a:xfrm>
            <a:off x="6743200" y="2270547"/>
            <a:ext cx="1518" cy="1014211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ตัวเชื่อมต่อตรง 49"/>
          <p:cNvCxnSpPr/>
          <p:nvPr/>
        </p:nvCxnSpPr>
        <p:spPr>
          <a:xfrm>
            <a:off x="6581988" y="3999496"/>
            <a:ext cx="1518" cy="1054351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6358710" y="4884826"/>
            <a:ext cx="5472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ngsana New" pitchFamily="18" charset="-34"/>
                <a:cs typeface="Angsana New" pitchFamily="18" charset="-34"/>
              </a:rPr>
              <a:t>Ax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863460" y="4877676"/>
            <a:ext cx="3082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ngsana New" pitchFamily="18" charset="-34"/>
                <a:cs typeface="Angsana New" pitchFamily="18" charset="-34"/>
              </a:rPr>
              <a:t>x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53" name="ตัวเชื่อมต่อตรง 52"/>
          <p:cNvCxnSpPr/>
          <p:nvPr/>
        </p:nvCxnSpPr>
        <p:spPr>
          <a:xfrm flipH="1">
            <a:off x="5581425" y="2204638"/>
            <a:ext cx="1206245" cy="0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ตัวเชื่อมต่อตรง 53"/>
          <p:cNvCxnSpPr/>
          <p:nvPr/>
        </p:nvCxnSpPr>
        <p:spPr>
          <a:xfrm flipH="1">
            <a:off x="5460001" y="4002383"/>
            <a:ext cx="1076126" cy="0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ลูกศรเชื่อมต่อแบบตรง 54"/>
          <p:cNvCxnSpPr/>
          <p:nvPr/>
        </p:nvCxnSpPr>
        <p:spPr>
          <a:xfrm flipV="1">
            <a:off x="5464559" y="3978272"/>
            <a:ext cx="0" cy="109679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ตัวเชื่อมต่อตรง 55"/>
          <p:cNvCxnSpPr/>
          <p:nvPr/>
        </p:nvCxnSpPr>
        <p:spPr>
          <a:xfrm>
            <a:off x="5464559" y="3769671"/>
            <a:ext cx="1" cy="24166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165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p"/>
      <p:bldP spid="6" grpId="0"/>
      <p:bldP spid="7" grpId="0"/>
      <p:bldP spid="23" grpId="0" animBg="1"/>
      <p:bldP spid="24" grpId="0"/>
      <p:bldP spid="25" grpId="0"/>
      <p:bldP spid="26" grpId="0"/>
      <p:bldP spid="28" grpId="0" animBg="1"/>
      <p:bldP spid="29" grpId="0"/>
      <p:bldP spid="43" grpId="0"/>
      <p:bldP spid="44" grpId="0"/>
      <p:bldP spid="46" grpId="0" animBg="1"/>
      <p:bldP spid="47" grpId="0"/>
      <p:bldP spid="48" grpId="0"/>
      <p:bldP spid="51" grpId="0"/>
      <p:bldP spid="5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วงรี 4"/>
          <p:cNvSpPr/>
          <p:nvPr/>
        </p:nvSpPr>
        <p:spPr>
          <a:xfrm>
            <a:off x="3069711" y="3192439"/>
            <a:ext cx="1512168" cy="936104"/>
          </a:xfrm>
          <a:prstGeom prst="ellipse">
            <a:avLst/>
          </a:prstGeom>
          <a:solidFill>
            <a:srgbClr val="73BED3"/>
          </a:solidFill>
          <a:ln w="762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แรง</a:t>
            </a:r>
            <a:endParaRPr lang="th-TH" sz="32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" name="วงรี 5"/>
          <p:cNvSpPr/>
          <p:nvPr/>
        </p:nvSpPr>
        <p:spPr>
          <a:xfrm>
            <a:off x="1582374" y="1556792"/>
            <a:ext cx="1512168" cy="936104"/>
          </a:xfrm>
          <a:prstGeom prst="ellipse">
            <a:avLst/>
          </a:prstGeom>
          <a:ln>
            <a:solidFill>
              <a:srgbClr val="D70B7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แรงกล</a:t>
            </a:r>
            <a:endParaRPr lang="th-TH" sz="32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" name="วงรี 6"/>
          <p:cNvSpPr/>
          <p:nvPr/>
        </p:nvSpPr>
        <p:spPr>
          <a:xfrm>
            <a:off x="4427984" y="1556792"/>
            <a:ext cx="2664296" cy="936104"/>
          </a:xfrm>
          <a:prstGeom prst="ellipse">
            <a:avLst/>
          </a:prstGeom>
          <a:ln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แรงแม่เหล็ก</a:t>
            </a:r>
            <a:endParaRPr lang="th-TH" sz="32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8" name="วงรี 7"/>
          <p:cNvSpPr/>
          <p:nvPr/>
        </p:nvSpPr>
        <p:spPr>
          <a:xfrm>
            <a:off x="5508104" y="3429000"/>
            <a:ext cx="2376264" cy="936104"/>
          </a:xfrm>
          <a:prstGeom prst="ellips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แรงไฟฟ้า</a:t>
            </a:r>
            <a:endParaRPr lang="th-TH" sz="32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" name="วงรี 8"/>
          <p:cNvSpPr/>
          <p:nvPr/>
        </p:nvSpPr>
        <p:spPr>
          <a:xfrm>
            <a:off x="2699792" y="4869160"/>
            <a:ext cx="2268252" cy="936104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แรงโน้มถ่วง</a:t>
            </a:r>
            <a:endParaRPr lang="th-TH" sz="32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0" name="วงรี 9"/>
          <p:cNvSpPr/>
          <p:nvPr/>
        </p:nvSpPr>
        <p:spPr>
          <a:xfrm>
            <a:off x="143508" y="3341814"/>
            <a:ext cx="2124236" cy="936104"/>
          </a:xfrm>
          <a:prstGeom prst="ellips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นิวเคลียร์</a:t>
            </a:r>
            <a:endParaRPr lang="th-TH" sz="3200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11" name="ลูกศรเชื่อมต่อแบบตรง 10"/>
          <p:cNvCxnSpPr/>
          <p:nvPr/>
        </p:nvCxnSpPr>
        <p:spPr>
          <a:xfrm flipV="1">
            <a:off x="4299428" y="2409924"/>
            <a:ext cx="781433" cy="848917"/>
          </a:xfrm>
          <a:prstGeom prst="straightConnector1">
            <a:avLst/>
          </a:prstGeom>
          <a:ln w="5715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ลูกศรเชื่อมต่อแบบตรง 11"/>
          <p:cNvCxnSpPr/>
          <p:nvPr/>
        </p:nvCxnSpPr>
        <p:spPr>
          <a:xfrm flipH="1" flipV="1">
            <a:off x="2975371" y="2292929"/>
            <a:ext cx="578107" cy="899510"/>
          </a:xfrm>
          <a:prstGeom prst="straightConnector1">
            <a:avLst/>
          </a:prstGeom>
          <a:ln w="57150">
            <a:solidFill>
              <a:srgbClr val="D70B7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ลูกศรเชื่อมต่อแบบตรง 12"/>
          <p:cNvCxnSpPr>
            <a:endCxn id="9" idx="0"/>
          </p:cNvCxnSpPr>
          <p:nvPr/>
        </p:nvCxnSpPr>
        <p:spPr>
          <a:xfrm>
            <a:off x="3833918" y="4157183"/>
            <a:ext cx="0" cy="711977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ลูกศรเชื่อมต่อแบบตรง 13"/>
          <p:cNvCxnSpPr/>
          <p:nvPr/>
        </p:nvCxnSpPr>
        <p:spPr>
          <a:xfrm>
            <a:off x="4581879" y="3735179"/>
            <a:ext cx="926225" cy="74687"/>
          </a:xfrm>
          <a:prstGeom prst="straightConnector1">
            <a:avLst/>
          </a:prstGeom>
          <a:ln w="5715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ลูกศรเชื่อมต่อแบบตรง 14"/>
          <p:cNvCxnSpPr/>
          <p:nvPr/>
        </p:nvCxnSpPr>
        <p:spPr>
          <a:xfrm flipH="1">
            <a:off x="2240381" y="3809866"/>
            <a:ext cx="829330" cy="25751"/>
          </a:xfrm>
          <a:prstGeom prst="straightConnector1">
            <a:avLst/>
          </a:prstGeom>
          <a:ln w="57150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สี่เหลี่ยมผืนผ้า 15"/>
          <p:cNvSpPr/>
          <p:nvPr/>
        </p:nvSpPr>
        <p:spPr>
          <a:xfrm>
            <a:off x="467544" y="116632"/>
            <a:ext cx="3095720" cy="923330"/>
          </a:xfrm>
          <a:prstGeom prst="rect">
            <a:avLst/>
          </a:prstGeom>
          <a:solidFill>
            <a:srgbClr val="FDCFE7"/>
          </a:solidFill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FreesiaUPC" pitchFamily="34" charset="-34"/>
                <a:cs typeface="FreesiaUPC" pitchFamily="34" charset="-34"/>
              </a:rPr>
              <a:t>  </a:t>
            </a:r>
            <a:r>
              <a:rPr lang="th-TH" sz="5400" b="1" dirty="0" smtClean="0">
                <a:ln w="18415" cmpd="sng">
                  <a:noFill/>
                  <a:prstDash val="solid"/>
                </a:ln>
                <a:solidFill>
                  <a:srgbClr val="BF0B6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ชนิดของแรง</a:t>
            </a:r>
            <a:endParaRPr lang="th-TH" sz="5400" b="1" dirty="0">
              <a:ln w="18415" cmpd="sng">
                <a:noFill/>
                <a:prstDash val="solid"/>
              </a:ln>
              <a:solidFill>
                <a:srgbClr val="BF0B69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7" name="วงรี 16"/>
          <p:cNvSpPr/>
          <p:nvPr/>
        </p:nvSpPr>
        <p:spPr>
          <a:xfrm>
            <a:off x="35496" y="103858"/>
            <a:ext cx="863421" cy="948878"/>
          </a:xfrm>
          <a:prstGeom prst="ellipse">
            <a:avLst/>
          </a:prstGeom>
          <a:solidFill>
            <a:srgbClr val="BF0B69"/>
          </a:solidFill>
          <a:ln>
            <a:solidFill>
              <a:srgbClr val="FBB3D9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>
                <a:latin typeface="FreesiaUPC" pitchFamily="34" charset="-34"/>
                <a:cs typeface="FreesiaUPC" pitchFamily="34" charset="-34"/>
              </a:rPr>
              <a:t>5</a:t>
            </a:r>
          </a:p>
        </p:txBody>
      </p:sp>
      <p:pic>
        <p:nvPicPr>
          <p:cNvPr id="19" name="รูปภาพ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1800" y="2798328"/>
            <a:ext cx="2362728" cy="4059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910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/>
          <p:cNvSpPr/>
          <p:nvPr/>
        </p:nvSpPr>
        <p:spPr>
          <a:xfrm>
            <a:off x="534070" y="116632"/>
            <a:ext cx="2962671" cy="923330"/>
          </a:xfrm>
          <a:prstGeom prst="rect">
            <a:avLst/>
          </a:prstGeom>
          <a:solidFill>
            <a:srgbClr val="FDCFE7"/>
          </a:solidFill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FreesiaUPC" pitchFamily="34" charset="-34"/>
                <a:cs typeface="FreesiaUPC" pitchFamily="34" charset="-34"/>
              </a:rPr>
              <a:t>  </a:t>
            </a:r>
            <a:r>
              <a:rPr lang="th-TH" sz="5400" b="1" dirty="0" smtClean="0">
                <a:ln w="18415" cmpd="sng">
                  <a:noFill/>
                  <a:prstDash val="solid"/>
                </a:ln>
                <a:solidFill>
                  <a:srgbClr val="BF0B6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การรวมแรง</a:t>
            </a:r>
            <a:endParaRPr lang="th-TH" sz="5400" b="1" dirty="0">
              <a:ln w="18415" cmpd="sng">
                <a:noFill/>
                <a:prstDash val="solid"/>
              </a:ln>
              <a:solidFill>
                <a:srgbClr val="BF0B69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8" name="วงรี 7"/>
          <p:cNvSpPr/>
          <p:nvPr/>
        </p:nvSpPr>
        <p:spPr>
          <a:xfrm>
            <a:off x="35496" y="103858"/>
            <a:ext cx="863421" cy="948878"/>
          </a:xfrm>
          <a:prstGeom prst="ellipse">
            <a:avLst/>
          </a:prstGeom>
          <a:solidFill>
            <a:srgbClr val="BF0B69"/>
          </a:solidFill>
          <a:ln>
            <a:solidFill>
              <a:srgbClr val="FBB3D9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 smtClean="0">
                <a:latin typeface="FreesiaUPC" pitchFamily="34" charset="-34"/>
                <a:cs typeface="FreesiaUPC" pitchFamily="34" charset="-34"/>
              </a:rPr>
              <a:t>6</a:t>
            </a:r>
            <a:endParaRPr lang="en-US" sz="8800" b="1" dirty="0">
              <a:latin typeface="FreesiaUPC" pitchFamily="34" charset="-34"/>
              <a:cs typeface="FreesiaUPC" pitchFamily="34" charset="-34"/>
            </a:endParaRPr>
          </a:p>
        </p:txBody>
      </p:sp>
      <p:sp useBgFill="1">
        <p:nvSpPr>
          <p:cNvPr id="10" name="สี่เหลี่ยมผืนผ้ามุมมน 9"/>
          <p:cNvSpPr/>
          <p:nvPr/>
        </p:nvSpPr>
        <p:spPr>
          <a:xfrm>
            <a:off x="611560" y="1124745"/>
            <a:ext cx="7848872" cy="2592288"/>
          </a:xfrm>
          <a:prstGeom prst="roundRect">
            <a:avLst/>
          </a:prstGeom>
          <a:ln w="38100">
            <a:solidFill>
              <a:schemeClr val="accent2">
                <a:lumMod val="50000"/>
              </a:schemeClr>
            </a:solidFill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ตัวแทนเนื้อหา 2"/>
          <p:cNvSpPr txBox="1">
            <a:spLocks/>
          </p:cNvSpPr>
          <p:nvPr/>
        </p:nvSpPr>
        <p:spPr>
          <a:xfrm>
            <a:off x="1218737" y="1350412"/>
            <a:ext cx="6940201" cy="1243012"/>
          </a:xfrm>
          <a:prstGeom prst="rect">
            <a:avLst/>
          </a:prstGeom>
          <a:noFill/>
          <a:effectLst>
            <a:glow rad="419100">
              <a:schemeClr val="accent5">
                <a:lumMod val="20000"/>
                <a:lumOff val="80000"/>
              </a:schemeClr>
            </a:glow>
            <a:softEdge rad="0"/>
          </a:effec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แรง</a:t>
            </a:r>
            <a:r>
              <a:rPr lang="th-TH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เป็นปริมาณเวกเตอร์ การรวมแรงจึงเหมือนกับการรวมเวกเตอร์ทุกประการ คือ</a:t>
            </a:r>
          </a:p>
          <a:p>
            <a:pPr marL="0" indent="0">
              <a:buNone/>
            </a:pPr>
            <a:r>
              <a:rPr lang="th-TH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	1. สร้างรูป</a:t>
            </a:r>
          </a:p>
          <a:p>
            <a:pPr marL="0" indent="0">
              <a:buNone/>
            </a:pPr>
            <a:r>
              <a:rPr lang="th-TH" dirty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	2. คำนวณ</a:t>
            </a:r>
          </a:p>
        </p:txBody>
      </p:sp>
      <p:pic>
        <p:nvPicPr>
          <p:cNvPr id="13" name="รูปภาพ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2914" y="4337409"/>
            <a:ext cx="4968551" cy="204391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552897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เนื้อหา 2"/>
          <p:cNvSpPr>
            <a:spLocks noGrp="1"/>
          </p:cNvSpPr>
          <p:nvPr>
            <p:ph idx="1"/>
          </p:nvPr>
        </p:nvSpPr>
        <p:spPr>
          <a:xfrm>
            <a:off x="5296243" y="3343096"/>
            <a:ext cx="1224011" cy="437882"/>
          </a:xfrm>
          <a:noFill/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n-US" sz="12800" dirty="0" smtClean="0">
                <a:latin typeface="Angsana New" pitchFamily="18" charset="-34"/>
                <a:cs typeface="Angsana New" pitchFamily="18" charset="-34"/>
              </a:rPr>
              <a:t>fs = </a:t>
            </a:r>
            <a:r>
              <a:rPr lang="en-US" sz="12800" dirty="0" smtClean="0">
                <a:solidFill>
                  <a:srgbClr val="7030A0"/>
                </a:solidFill>
                <a:latin typeface="Angsana New" pitchFamily="18" charset="-34"/>
                <a:cs typeface="Angsana New" pitchFamily="18" charset="-34"/>
              </a:rPr>
              <a:t>Us</a:t>
            </a:r>
            <a:r>
              <a:rPr lang="en-US" sz="12800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12800" dirty="0" smtClean="0">
                <a:solidFill>
                  <a:srgbClr val="0070C0"/>
                </a:solidFill>
                <a:latin typeface="Angsana New" pitchFamily="18" charset="-34"/>
                <a:cs typeface="Angsana New" pitchFamily="18" charset="-34"/>
              </a:rPr>
              <a:t>N</a:t>
            </a:r>
            <a:endParaRPr lang="th-TH" sz="12800" dirty="0">
              <a:solidFill>
                <a:srgbClr val="0070C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" name="วงรี 6"/>
          <p:cNvSpPr/>
          <p:nvPr/>
        </p:nvSpPr>
        <p:spPr>
          <a:xfrm>
            <a:off x="141696" y="3500760"/>
            <a:ext cx="2304256" cy="1440160"/>
          </a:xfrm>
          <a:prstGeom prst="ellipse">
            <a:avLst/>
          </a:prstGeom>
          <a:solidFill>
            <a:srgbClr val="73BED3"/>
          </a:solidFill>
          <a:ln w="571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แรงเสียดทาน</a:t>
            </a:r>
          </a:p>
          <a:p>
            <a:pPr algn="ctr"/>
            <a:r>
              <a:rPr lang="th-TH" dirty="0" smtClean="0">
                <a:latin typeface="Angsana New" pitchFamily="18" charset="-34"/>
                <a:cs typeface="Angsana New" pitchFamily="18" charset="-34"/>
              </a:rPr>
              <a:t>(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Friction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)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8" name="วงรี 7"/>
          <p:cNvSpPr/>
          <p:nvPr/>
        </p:nvSpPr>
        <p:spPr>
          <a:xfrm>
            <a:off x="2638325" y="2271360"/>
            <a:ext cx="2687947" cy="144016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err="1" smtClean="0">
                <a:latin typeface="Angsana New" pitchFamily="18" charset="-34"/>
                <a:cs typeface="Angsana New" pitchFamily="18" charset="-34"/>
              </a:rPr>
              <a:t>สถิตย์</a:t>
            </a:r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pPr algn="ctr"/>
            <a:r>
              <a:rPr lang="th-TH" dirty="0" smtClean="0">
                <a:latin typeface="Angsana New" pitchFamily="18" charset="-34"/>
                <a:cs typeface="Angsana New" pitchFamily="18" charset="-34"/>
              </a:rPr>
              <a:t>(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Static Friction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)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" name="วงรี 8"/>
          <p:cNvSpPr/>
          <p:nvPr/>
        </p:nvSpPr>
        <p:spPr>
          <a:xfrm>
            <a:off x="2422303" y="4831577"/>
            <a:ext cx="2759954" cy="144016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จลน์</a:t>
            </a:r>
          </a:p>
          <a:p>
            <a:pPr algn="ctr"/>
            <a:r>
              <a:rPr lang="th-TH" dirty="0" smtClean="0">
                <a:latin typeface="Angsana New" pitchFamily="18" charset="-34"/>
                <a:cs typeface="Angsana New" pitchFamily="18" charset="-34"/>
              </a:rPr>
              <a:t>(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Kinetic Friction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)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10" name="ลูกศรเชื่อมต่อแบบตรง 9"/>
          <p:cNvCxnSpPr>
            <a:stCxn id="7" idx="7"/>
          </p:cNvCxnSpPr>
          <p:nvPr/>
        </p:nvCxnSpPr>
        <p:spPr>
          <a:xfrm flipV="1">
            <a:off x="2108502" y="3319409"/>
            <a:ext cx="697490" cy="392258"/>
          </a:xfrm>
          <a:prstGeom prst="straightConnector1">
            <a:avLst/>
          </a:prstGeom>
          <a:ln w="5715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ลูกศรเชื่อมต่อแบบตรง 10"/>
          <p:cNvCxnSpPr/>
          <p:nvPr/>
        </p:nvCxnSpPr>
        <p:spPr>
          <a:xfrm>
            <a:off x="2074061" y="4759569"/>
            <a:ext cx="564264" cy="432048"/>
          </a:xfrm>
          <a:prstGeom prst="straightConnector1">
            <a:avLst/>
          </a:prstGeom>
          <a:ln w="5715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902336" y="2729830"/>
            <a:ext cx="29878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ขณะวัตถุยังไม่เคลื่อนที่ (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fs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)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13" name="ลูกศรเชื่อมต่อแบบตรง 12"/>
          <p:cNvCxnSpPr>
            <a:endCxn id="12" idx="1"/>
          </p:cNvCxnSpPr>
          <p:nvPr/>
        </p:nvCxnSpPr>
        <p:spPr>
          <a:xfrm>
            <a:off x="5326272" y="2991440"/>
            <a:ext cx="576064" cy="0"/>
          </a:xfrm>
          <a:prstGeom prst="straightConnector1">
            <a:avLst/>
          </a:prstGeom>
          <a:ln w="5715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ลูกศรเชื่อมต่อแบบตรง 13"/>
          <p:cNvCxnSpPr>
            <a:endCxn id="15" idx="1"/>
          </p:cNvCxnSpPr>
          <p:nvPr/>
        </p:nvCxnSpPr>
        <p:spPr>
          <a:xfrm flipV="1">
            <a:off x="5182257" y="5202778"/>
            <a:ext cx="938423" cy="348879"/>
          </a:xfrm>
          <a:prstGeom prst="straightConnector1">
            <a:avLst/>
          </a:prstGeom>
          <a:ln w="5715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120680" y="4941168"/>
            <a:ext cx="29878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ขณะวัตถุเคลื่อนที่ (</a:t>
            </a:r>
            <a:r>
              <a:rPr lang="en-US" dirty="0" err="1" smtClean="0">
                <a:latin typeface="Angsana New" pitchFamily="18" charset="-34"/>
                <a:cs typeface="Angsana New" pitchFamily="18" charset="-34"/>
              </a:rPr>
              <a:t>fk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)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6" name="ตัวแทนเนื้อหา 2"/>
          <p:cNvSpPr txBox="1">
            <a:spLocks/>
          </p:cNvSpPr>
          <p:nvPr/>
        </p:nvSpPr>
        <p:spPr>
          <a:xfrm>
            <a:off x="6120680" y="5490815"/>
            <a:ext cx="1512168" cy="43788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2800" dirty="0" smtClean="0">
                <a:latin typeface="Angsana New" pitchFamily="18" charset="-34"/>
                <a:cs typeface="Angsana New" pitchFamily="18" charset="-34"/>
              </a:rPr>
              <a:t>fs = </a:t>
            </a:r>
            <a:r>
              <a:rPr lang="en-US" sz="12800" dirty="0" err="1" smtClean="0">
                <a:solidFill>
                  <a:srgbClr val="7030A0"/>
                </a:solidFill>
                <a:latin typeface="Angsana New" pitchFamily="18" charset="-34"/>
                <a:cs typeface="Angsana New" pitchFamily="18" charset="-34"/>
              </a:rPr>
              <a:t>Uk</a:t>
            </a:r>
            <a:r>
              <a:rPr lang="en-US" sz="12800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12800" dirty="0" smtClean="0">
                <a:solidFill>
                  <a:srgbClr val="0070C0"/>
                </a:solidFill>
                <a:latin typeface="Angsana New" pitchFamily="18" charset="-34"/>
                <a:cs typeface="Angsana New" pitchFamily="18" charset="-34"/>
              </a:rPr>
              <a:t>N</a:t>
            </a:r>
            <a:endParaRPr lang="th-TH" sz="12800" dirty="0">
              <a:solidFill>
                <a:srgbClr val="0070C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04248" y="3327375"/>
            <a:ext cx="2376264" cy="461665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th-TH" sz="2400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แรงปฏิกิริยาในแนวตั้งฉาก</a:t>
            </a:r>
            <a:endParaRPr lang="th-TH" sz="2400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355976" y="4119463"/>
            <a:ext cx="3276364" cy="461665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th-TH" sz="2400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สัมประสิทธิ์ของความเสียดทาน</a:t>
            </a:r>
            <a:r>
              <a:rPr lang="th-TH" sz="2400" dirty="0" err="1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สถิตย์</a:t>
            </a:r>
            <a:endParaRPr lang="th-TH" sz="2400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19" name="ลูกศรเชื่อมต่อแบบตรง 18"/>
          <p:cNvCxnSpPr/>
          <p:nvPr/>
        </p:nvCxnSpPr>
        <p:spPr>
          <a:xfrm>
            <a:off x="6029256" y="3808341"/>
            <a:ext cx="0" cy="412499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ลูกศรเชื่อมต่อแบบตรง 19"/>
          <p:cNvCxnSpPr/>
          <p:nvPr/>
        </p:nvCxnSpPr>
        <p:spPr>
          <a:xfrm>
            <a:off x="6495652" y="3544830"/>
            <a:ext cx="381692" cy="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5431541" y="6150552"/>
            <a:ext cx="2884875" cy="461665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th-TH" sz="2400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สัมประสิทธิ์ความเสียดทานจลน์</a:t>
            </a:r>
            <a:endParaRPr lang="th-TH" sz="2400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2" name="สี่เหลี่ยมผืนผ้า 21"/>
          <p:cNvSpPr/>
          <p:nvPr/>
        </p:nvSpPr>
        <p:spPr>
          <a:xfrm>
            <a:off x="556362" y="116632"/>
            <a:ext cx="4807726" cy="923330"/>
          </a:xfrm>
          <a:prstGeom prst="rect">
            <a:avLst/>
          </a:prstGeom>
          <a:solidFill>
            <a:srgbClr val="FDCFE7"/>
          </a:solidFill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FreesiaUPC" pitchFamily="34" charset="-34"/>
                <a:cs typeface="FreesiaUPC" pitchFamily="34" charset="-34"/>
              </a:rPr>
              <a:t>  </a:t>
            </a:r>
            <a:r>
              <a:rPr lang="th-TH" sz="5400" b="1" dirty="0" smtClean="0">
                <a:ln w="18415" cmpd="sng">
                  <a:noFill/>
                  <a:prstDash val="solid"/>
                </a:ln>
                <a:solidFill>
                  <a:srgbClr val="BF0B6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แรงเสียดทาน </a:t>
            </a:r>
            <a:r>
              <a:rPr lang="th-TH" sz="4000" b="1" dirty="0" smtClean="0">
                <a:ln w="18415" cmpd="sng">
                  <a:noFill/>
                  <a:prstDash val="solid"/>
                </a:ln>
                <a:solidFill>
                  <a:srgbClr val="F545A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(</a:t>
            </a:r>
            <a:r>
              <a:rPr lang="en-US" sz="4000" b="1" dirty="0" smtClean="0">
                <a:ln w="18415" cmpd="sng">
                  <a:noFill/>
                  <a:prstDash val="solid"/>
                </a:ln>
                <a:solidFill>
                  <a:srgbClr val="F545A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friction</a:t>
            </a:r>
            <a:r>
              <a:rPr lang="th-TH" sz="4000" b="1" dirty="0" smtClean="0">
                <a:ln w="18415" cmpd="sng">
                  <a:noFill/>
                  <a:prstDash val="solid"/>
                </a:ln>
                <a:solidFill>
                  <a:srgbClr val="F545A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)</a:t>
            </a:r>
            <a:endParaRPr lang="th-TH" sz="4000" b="1" dirty="0">
              <a:ln w="18415" cmpd="sng">
                <a:noFill/>
                <a:prstDash val="solid"/>
              </a:ln>
              <a:solidFill>
                <a:srgbClr val="F545A1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23" name="วงรี 22"/>
          <p:cNvSpPr/>
          <p:nvPr/>
        </p:nvSpPr>
        <p:spPr>
          <a:xfrm>
            <a:off x="35496" y="103858"/>
            <a:ext cx="863421" cy="948878"/>
          </a:xfrm>
          <a:prstGeom prst="ellipse">
            <a:avLst/>
          </a:prstGeom>
          <a:solidFill>
            <a:srgbClr val="BF0B69"/>
          </a:solidFill>
          <a:ln>
            <a:solidFill>
              <a:srgbClr val="FBB3D9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 smtClean="0">
                <a:latin typeface="FreesiaUPC" pitchFamily="34" charset="-34"/>
                <a:cs typeface="FreesiaUPC" pitchFamily="34" charset="-34"/>
              </a:rPr>
              <a:t>7</a:t>
            </a:r>
            <a:endParaRPr lang="en-US" sz="8800" b="1" dirty="0">
              <a:latin typeface="FreesiaUPC" pitchFamily="34" charset="-34"/>
              <a:cs typeface="FreesiaUPC" pitchFamily="34" charset="-34"/>
            </a:endParaRPr>
          </a:p>
        </p:txBody>
      </p:sp>
      <p:sp useBgFill="1">
        <p:nvSpPr>
          <p:cNvPr id="24" name="สี่เหลี่ยมผืนผ้ามุมมน 23"/>
          <p:cNvSpPr/>
          <p:nvPr/>
        </p:nvSpPr>
        <p:spPr>
          <a:xfrm>
            <a:off x="611560" y="1124744"/>
            <a:ext cx="7848872" cy="936103"/>
          </a:xfrm>
          <a:prstGeom prst="roundRect">
            <a:avLst/>
          </a:prstGeom>
          <a:ln w="38100">
            <a:solidFill>
              <a:schemeClr val="accent2">
                <a:lumMod val="50000"/>
              </a:schemeClr>
            </a:solidFill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ตัวแทนเนื้อหา 2"/>
          <p:cNvSpPr txBox="1">
            <a:spLocks/>
          </p:cNvSpPr>
          <p:nvPr/>
        </p:nvSpPr>
        <p:spPr>
          <a:xfrm>
            <a:off x="1218737" y="1124744"/>
            <a:ext cx="6940201" cy="1243012"/>
          </a:xfrm>
          <a:prstGeom prst="rect">
            <a:avLst/>
          </a:prstGeom>
          <a:noFill/>
          <a:effectLst>
            <a:glow rad="419100">
              <a:schemeClr val="accent5">
                <a:lumMod val="20000"/>
                <a:lumOff val="80000"/>
              </a:schemeClr>
            </a:glow>
            <a:softEdge rad="0"/>
          </a:effec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b="1" dirty="0" smtClean="0">
                <a:solidFill>
                  <a:srgbClr val="002060"/>
                </a:solidFill>
                <a:latin typeface="FreesiaUPC" pitchFamily="34" charset="-34"/>
                <a:cs typeface="FreesiaUPC" pitchFamily="34" charset="-34"/>
              </a:rPr>
              <a:t>	</a:t>
            </a:r>
            <a:r>
              <a:rPr lang="th-TH" sz="2800" b="1" dirty="0" smtClean="0">
                <a:solidFill>
                  <a:srgbClr val="002060"/>
                </a:solidFill>
                <a:latin typeface="FreesiaUPC" pitchFamily="34" charset="-34"/>
                <a:cs typeface="FreesiaUPC" pitchFamily="34" charset="-34"/>
              </a:rPr>
              <a:t>แรง</a:t>
            </a:r>
            <a:r>
              <a:rPr lang="th-TH" sz="2800" b="1" dirty="0">
                <a:solidFill>
                  <a:srgbClr val="002060"/>
                </a:solidFill>
                <a:latin typeface="FreesiaUPC" pitchFamily="34" charset="-34"/>
                <a:cs typeface="FreesiaUPC" pitchFamily="34" charset="-34"/>
              </a:rPr>
              <a:t>เสียดทาน (</a:t>
            </a:r>
            <a:r>
              <a:rPr lang="en-US" sz="2800" b="1" dirty="0">
                <a:solidFill>
                  <a:srgbClr val="002060"/>
                </a:solidFill>
                <a:latin typeface="FreesiaUPC" pitchFamily="34" charset="-34"/>
                <a:cs typeface="FreesiaUPC" pitchFamily="34" charset="-34"/>
              </a:rPr>
              <a:t>Friction</a:t>
            </a:r>
            <a:r>
              <a:rPr lang="th-TH" sz="2800" b="1" dirty="0">
                <a:solidFill>
                  <a:srgbClr val="002060"/>
                </a:solidFill>
                <a:latin typeface="FreesiaUPC" pitchFamily="34" charset="-34"/>
                <a:cs typeface="FreesiaUPC" pitchFamily="34" charset="-34"/>
              </a:rPr>
              <a:t>) หมายถึง แรงต้านการเคลื่อนที่เมื่อมีวัตถุผิวสัมผัสกัน</a:t>
            </a:r>
            <a:endParaRPr lang="th-TH" sz="2800" dirty="0">
              <a:solidFill>
                <a:srgbClr val="002060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27" name="วงรี 26"/>
          <p:cNvSpPr/>
          <p:nvPr/>
        </p:nvSpPr>
        <p:spPr>
          <a:xfrm>
            <a:off x="5830329" y="3343096"/>
            <a:ext cx="397855" cy="44594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วงรี 27"/>
          <p:cNvSpPr/>
          <p:nvPr/>
        </p:nvSpPr>
        <p:spPr>
          <a:xfrm>
            <a:off x="6156176" y="3356992"/>
            <a:ext cx="334560" cy="35270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วงรี 28"/>
          <p:cNvSpPr/>
          <p:nvPr/>
        </p:nvSpPr>
        <p:spPr>
          <a:xfrm>
            <a:off x="6655677" y="5460089"/>
            <a:ext cx="397855" cy="44594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0" name="ลูกศรเชื่อมต่อแบบตรง 29"/>
          <p:cNvCxnSpPr/>
          <p:nvPr/>
        </p:nvCxnSpPr>
        <p:spPr>
          <a:xfrm>
            <a:off x="6877344" y="5928697"/>
            <a:ext cx="0" cy="308671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9681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animBg="1"/>
      <p:bldP spid="8" grpId="0" animBg="1"/>
      <p:bldP spid="9" grpId="0" animBg="1"/>
      <p:bldP spid="12" grpId="0"/>
      <p:bldP spid="15" grpId="0"/>
      <p:bldP spid="16" grpId="0" animBg="1"/>
      <p:bldP spid="17" grpId="0" animBg="1"/>
      <p:bldP spid="18" grpId="0" animBg="1"/>
      <p:bldP spid="21" grpId="0" animBg="1"/>
      <p:bldP spid="24" grpId="0" animBg="1"/>
      <p:bldP spid="25" grpId="0" build="p"/>
      <p:bldP spid="27" grpId="0" animBg="1"/>
      <p:bldP spid="28" grpId="0" animBg="1"/>
      <p:bldP spid="2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เนื้อหา 2"/>
          <p:cNvSpPr>
            <a:spLocks noGrp="1"/>
          </p:cNvSpPr>
          <p:nvPr>
            <p:ph idx="1"/>
          </p:nvPr>
        </p:nvSpPr>
        <p:spPr>
          <a:xfrm>
            <a:off x="3275856" y="1687511"/>
            <a:ext cx="5688632" cy="82495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u="sng" dirty="0" smtClean="0">
                <a:latin typeface="Angsana New" pitchFamily="18" charset="-34"/>
                <a:cs typeface="Angsana New" pitchFamily="18" charset="-34"/>
              </a:rPr>
              <a:t>มวล (</a:t>
            </a:r>
            <a:r>
              <a:rPr lang="en-US" u="sng" dirty="0" smtClean="0">
                <a:latin typeface="Angsana New" pitchFamily="18" charset="-34"/>
                <a:cs typeface="Angsana New" pitchFamily="18" charset="-34"/>
              </a:rPr>
              <a:t>Mass</a:t>
            </a:r>
            <a:r>
              <a:rPr lang="th-TH" u="sng" dirty="0" smtClean="0">
                <a:latin typeface="Angsana New" pitchFamily="18" charset="-34"/>
                <a:cs typeface="Angsana New" pitchFamily="18" charset="-34"/>
              </a:rPr>
              <a:t>)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เนื้อสารปริมาณสกา</a:t>
            </a:r>
            <a:r>
              <a:rPr lang="th-TH" dirty="0" err="1" smtClean="0">
                <a:latin typeface="Angsana New" pitchFamily="18" charset="-34"/>
                <a:cs typeface="Angsana New" pitchFamily="18" charset="-34"/>
              </a:rPr>
              <a:t>ลาร์</a:t>
            </a:r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u="sng" dirty="0" smtClean="0">
                <a:latin typeface="Angsana New" pitchFamily="18" charset="-34"/>
                <a:cs typeface="Angsana New" pitchFamily="18" charset="-34"/>
              </a:rPr>
              <a:t>น้ำหนัก (</a:t>
            </a:r>
            <a:r>
              <a:rPr lang="en-US" u="sng" dirty="0" smtClean="0">
                <a:latin typeface="Angsana New" pitchFamily="18" charset="-34"/>
                <a:cs typeface="Angsana New" pitchFamily="18" charset="-34"/>
              </a:rPr>
              <a:t>Weight</a:t>
            </a:r>
            <a:r>
              <a:rPr lang="th-TH" u="sng" dirty="0" smtClean="0">
                <a:latin typeface="Angsana New" pitchFamily="18" charset="-34"/>
                <a:cs typeface="Angsana New" pitchFamily="18" charset="-34"/>
              </a:rPr>
              <a:t>)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แรงดึงดูดของโลกที่มีต่อมวล ปริมาณเวกเตอร์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0" name="ตัวแทนเนื้อหา 2"/>
          <p:cNvSpPr txBox="1">
            <a:spLocks/>
          </p:cNvSpPr>
          <p:nvPr/>
        </p:nvSpPr>
        <p:spPr>
          <a:xfrm>
            <a:off x="1310287" y="1272005"/>
            <a:ext cx="365114" cy="8249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N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1" name="ตัวแทนเนื้อหา 2"/>
          <p:cNvSpPr txBox="1">
            <a:spLocks/>
          </p:cNvSpPr>
          <p:nvPr/>
        </p:nvSpPr>
        <p:spPr>
          <a:xfrm>
            <a:off x="1298773" y="3108101"/>
            <a:ext cx="365114" cy="8249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W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ตัวแทนเนื้อหา 2"/>
              <p:cNvSpPr txBox="1">
                <a:spLocks/>
              </p:cNvSpPr>
              <p:nvPr/>
            </p:nvSpPr>
            <p:spPr>
              <a:xfrm>
                <a:off x="3275856" y="4116213"/>
                <a:ext cx="5688632" cy="824955"/>
              </a:xfrm>
              <a:prstGeom prst="rect">
                <a:avLst/>
              </a:prstGeom>
              <a:solidFill>
                <a:schemeClr val="bg1"/>
              </a:solidFill>
              <a:effectLst>
                <a:softEdge rad="317500"/>
              </a:effectLst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th-TH" sz="2800" dirty="0" smtClean="0">
                    <a:solidFill>
                      <a:srgbClr val="FF0000"/>
                    </a:solidFill>
                    <a:latin typeface="Angsana New" pitchFamily="18" charset="-34"/>
                    <a:cs typeface="Angsana New" pitchFamily="18" charset="-34"/>
                  </a:rPr>
                  <a:t>ความเร่งตามมวลเกิดจากแรงดึงดูดของโลก (9.8 </a:t>
                </a:r>
                <a:r>
                  <a:rPr lang="en-US" sz="2800" dirty="0" smtClean="0">
                    <a:solidFill>
                      <a:srgbClr val="FF0000"/>
                    </a:solidFill>
                    <a:latin typeface="Angsana New" pitchFamily="18" charset="-34"/>
                    <a:cs typeface="Angsana New" pitchFamily="18" charset="-34"/>
                  </a:rPr>
                  <a:t>m/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i="1" smtClean="0">
                            <a:solidFill>
                              <a:srgbClr val="FF0000"/>
                            </a:solidFill>
                            <a:latin typeface="Cambria Math"/>
                            <a:cs typeface="Angsana New" pitchFamily="18" charset="-34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/>
                            <a:cs typeface="Angsana New" pitchFamily="18" charset="-34"/>
                          </a:rPr>
                          <m:t>𝑠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/>
                            <a:cs typeface="Angsana New" pitchFamily="18" charset="-34"/>
                          </a:rPr>
                          <m:t>2</m:t>
                        </m:r>
                      </m:sup>
                    </m:sSup>
                  </m:oMath>
                </a14:m>
                <a:r>
                  <a:rPr lang="th-TH" sz="2800" dirty="0" smtClean="0">
                    <a:solidFill>
                      <a:srgbClr val="FF0000"/>
                    </a:solidFill>
                    <a:latin typeface="Angsana New" pitchFamily="18" charset="-34"/>
                    <a:cs typeface="Angsana New" pitchFamily="18" charset="-34"/>
                  </a:rPr>
                  <a:t>)</a:t>
                </a:r>
                <a:endParaRPr lang="th-TH" sz="2800" dirty="0">
                  <a:solidFill>
                    <a:srgbClr val="FF0000"/>
                  </a:solidFill>
                  <a:latin typeface="Angsana New" pitchFamily="18" charset="-34"/>
                  <a:cs typeface="Angsana New" pitchFamily="18" charset="-34"/>
                </a:endParaRPr>
              </a:p>
            </p:txBody>
          </p:sp>
        </mc:Choice>
        <mc:Fallback xmlns="">
          <p:sp>
            <p:nvSpPr>
              <p:cNvPr id="12" name="ตัวแทนเนื้อหา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5856" y="4116213"/>
                <a:ext cx="5688632" cy="824955"/>
              </a:xfrm>
              <a:prstGeom prst="rect">
                <a:avLst/>
              </a:prstGeom>
              <a:blipFill rotWithShape="1">
                <a:blip r:embed="rId2"/>
                <a:stretch>
                  <a:fillRect t="-7353"/>
                </a:stretch>
              </a:blipFill>
              <a:effectLst>
                <a:softEdge rad="317500"/>
              </a:effec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ตัวแทนเนื้อหา 2"/>
          <p:cNvSpPr txBox="1">
            <a:spLocks/>
          </p:cNvSpPr>
          <p:nvPr/>
        </p:nvSpPr>
        <p:spPr>
          <a:xfrm>
            <a:off x="1833086" y="5661248"/>
            <a:ext cx="5688632" cy="8249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th-TH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มวล 1 กิโลกรัมมีน้ำหนักหรือแรงดึงดูด 9.8 </a:t>
            </a:r>
            <a:r>
              <a:rPr lang="th-TH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นิว</a:t>
            </a:r>
            <a:r>
              <a:rPr lang="th-TH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ตัน</a:t>
            </a:r>
            <a:endParaRPr lang="th-TH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20247" y="4126252"/>
            <a:ext cx="1085794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Angsana New" pitchFamily="18" charset="-34"/>
                <a:cs typeface="Angsana New" pitchFamily="18" charset="-34"/>
              </a:rPr>
              <a:t>W = mg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15" name="ลูกศรเชื่อมต่อแบบตรง 14"/>
          <p:cNvCxnSpPr/>
          <p:nvPr/>
        </p:nvCxnSpPr>
        <p:spPr>
          <a:xfrm flipH="1">
            <a:off x="1619672" y="4476253"/>
            <a:ext cx="376628" cy="57606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21637" y="4994012"/>
            <a:ext cx="1744760" cy="523220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th-TH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มวล (กิโลกรัม)</a:t>
            </a:r>
            <a:endParaRPr lang="th-TH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17" name="ลูกศรเชื่อมต่อแบบตรง 16"/>
          <p:cNvCxnSpPr/>
          <p:nvPr/>
        </p:nvCxnSpPr>
        <p:spPr>
          <a:xfrm flipV="1">
            <a:off x="2398301" y="4387862"/>
            <a:ext cx="1016007" cy="62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สี่เหลี่ยมผืนผ้า 17"/>
          <p:cNvSpPr/>
          <p:nvPr/>
        </p:nvSpPr>
        <p:spPr>
          <a:xfrm>
            <a:off x="467544" y="116632"/>
            <a:ext cx="6580649" cy="923330"/>
          </a:xfrm>
          <a:prstGeom prst="rect">
            <a:avLst/>
          </a:prstGeom>
          <a:solidFill>
            <a:srgbClr val="FDCFE7"/>
          </a:solidFill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FreesiaUPC" pitchFamily="34" charset="-34"/>
                <a:cs typeface="FreesiaUPC" pitchFamily="34" charset="-34"/>
              </a:rPr>
              <a:t>  </a:t>
            </a:r>
            <a:r>
              <a:rPr lang="th-TH" sz="5400" b="1" dirty="0" smtClean="0">
                <a:ln w="18415" cmpd="sng">
                  <a:noFill/>
                  <a:prstDash val="solid"/>
                </a:ln>
                <a:solidFill>
                  <a:srgbClr val="BF0B6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มวล</a:t>
            </a:r>
            <a:r>
              <a:rPr lang="en-US" sz="4000" b="1" dirty="0" smtClean="0">
                <a:ln w="18415" cmpd="sng">
                  <a:noFill/>
                  <a:prstDash val="solid"/>
                </a:ln>
                <a:solidFill>
                  <a:srgbClr val="F545A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(Mass</a:t>
            </a:r>
            <a:r>
              <a:rPr lang="th-TH" sz="4000" b="1" dirty="0" smtClean="0">
                <a:ln w="18415" cmpd="sng">
                  <a:noFill/>
                  <a:prstDash val="solid"/>
                </a:ln>
                <a:solidFill>
                  <a:srgbClr val="F545A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)</a:t>
            </a:r>
            <a:r>
              <a:rPr lang="th-TH" sz="5400" b="1" dirty="0" smtClean="0">
                <a:ln w="18415" cmpd="sng">
                  <a:noFill/>
                  <a:prstDash val="solid"/>
                </a:ln>
                <a:solidFill>
                  <a:srgbClr val="BF0B6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 และน้ำหนัก</a:t>
            </a:r>
            <a:r>
              <a:rPr lang="th-TH" sz="4000" b="1" dirty="0" smtClean="0">
                <a:ln w="18415" cmpd="sng">
                  <a:noFill/>
                  <a:prstDash val="solid"/>
                </a:ln>
                <a:solidFill>
                  <a:srgbClr val="F545A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(</a:t>
            </a:r>
            <a:r>
              <a:rPr lang="en-US" sz="4000" b="1" dirty="0" smtClean="0">
                <a:ln w="18415" cmpd="sng">
                  <a:noFill/>
                  <a:prstDash val="solid"/>
                </a:ln>
                <a:solidFill>
                  <a:srgbClr val="F545A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Weight</a:t>
            </a:r>
            <a:r>
              <a:rPr lang="th-TH" sz="4000" b="1" dirty="0" smtClean="0">
                <a:ln w="18415" cmpd="sng">
                  <a:noFill/>
                  <a:prstDash val="solid"/>
                </a:ln>
                <a:solidFill>
                  <a:srgbClr val="F545A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)</a:t>
            </a:r>
            <a:endParaRPr lang="th-TH" sz="4000" b="1" dirty="0">
              <a:ln w="18415" cmpd="sng">
                <a:noFill/>
                <a:prstDash val="solid"/>
              </a:ln>
              <a:solidFill>
                <a:srgbClr val="F545A1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9" name="วงรี 18"/>
          <p:cNvSpPr/>
          <p:nvPr/>
        </p:nvSpPr>
        <p:spPr>
          <a:xfrm>
            <a:off x="35496" y="103858"/>
            <a:ext cx="863421" cy="948878"/>
          </a:xfrm>
          <a:prstGeom prst="ellipse">
            <a:avLst/>
          </a:prstGeom>
          <a:solidFill>
            <a:srgbClr val="BF0B69"/>
          </a:solidFill>
          <a:ln>
            <a:solidFill>
              <a:srgbClr val="FBB3D9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 smtClean="0">
                <a:latin typeface="FreesiaUPC" pitchFamily="34" charset="-34"/>
                <a:cs typeface="FreesiaUPC" pitchFamily="34" charset="-34"/>
              </a:rPr>
              <a:t>8</a:t>
            </a:r>
            <a:endParaRPr lang="en-US" sz="8800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23" name="วงรี 22"/>
          <p:cNvSpPr/>
          <p:nvPr/>
        </p:nvSpPr>
        <p:spPr>
          <a:xfrm>
            <a:off x="1996809" y="4287004"/>
            <a:ext cx="198927" cy="261610"/>
          </a:xfrm>
          <a:prstGeom prst="ellipse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วงรี 23"/>
          <p:cNvSpPr/>
          <p:nvPr/>
        </p:nvSpPr>
        <p:spPr>
          <a:xfrm>
            <a:off x="2199374" y="4290537"/>
            <a:ext cx="198927" cy="261610"/>
          </a:xfrm>
          <a:prstGeom prst="ellipse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กลุ่ม 3"/>
          <p:cNvGrpSpPr/>
          <p:nvPr/>
        </p:nvGrpSpPr>
        <p:grpSpPr>
          <a:xfrm>
            <a:off x="90936" y="1684483"/>
            <a:ext cx="3024336" cy="1584176"/>
            <a:chOff x="90936" y="1684483"/>
            <a:chExt cx="3024336" cy="1584176"/>
          </a:xfrm>
        </p:grpSpPr>
        <p:grpSp>
          <p:nvGrpSpPr>
            <p:cNvPr id="6" name="กลุ่ม 5"/>
            <p:cNvGrpSpPr/>
            <p:nvPr/>
          </p:nvGrpSpPr>
          <p:grpSpPr>
            <a:xfrm>
              <a:off x="90936" y="1684483"/>
              <a:ext cx="3024336" cy="1584176"/>
              <a:chOff x="755576" y="2132856"/>
              <a:chExt cx="3024336" cy="1584176"/>
            </a:xfrm>
          </p:grpSpPr>
          <p:cxnSp>
            <p:nvCxnSpPr>
              <p:cNvPr id="7" name="ตัวเชื่อมต่อตรง 6"/>
              <p:cNvCxnSpPr/>
              <p:nvPr/>
            </p:nvCxnSpPr>
            <p:spPr>
              <a:xfrm>
                <a:off x="755576" y="3140968"/>
                <a:ext cx="3024336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สี่เหลี่ยมผืนผ้า 7"/>
              <p:cNvSpPr/>
              <p:nvPr/>
            </p:nvSpPr>
            <p:spPr>
              <a:xfrm>
                <a:off x="1480730" y="2564904"/>
                <a:ext cx="1368152" cy="576064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latin typeface="Angsana New" pitchFamily="18" charset="-34"/>
                    <a:cs typeface="Angsana New" pitchFamily="18" charset="-34"/>
                  </a:rPr>
                  <a:t>          m</a:t>
                </a:r>
                <a:endParaRPr lang="th-TH" dirty="0">
                  <a:latin typeface="Angsana New" pitchFamily="18" charset="-34"/>
                  <a:cs typeface="Angsana New" pitchFamily="18" charset="-34"/>
                </a:endParaRPr>
              </a:p>
            </p:txBody>
          </p:sp>
          <p:cxnSp>
            <p:nvCxnSpPr>
              <p:cNvPr id="9" name="ลูกศรเชื่อมต่อแบบตรง 8"/>
              <p:cNvCxnSpPr/>
              <p:nvPr/>
            </p:nvCxnSpPr>
            <p:spPr>
              <a:xfrm>
                <a:off x="2145970" y="2132856"/>
                <a:ext cx="0" cy="1584176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" name="ตัวเชื่อมต่อตรง 2"/>
            <p:cNvCxnSpPr/>
            <p:nvPr/>
          </p:nvCxnSpPr>
          <p:spPr>
            <a:xfrm>
              <a:off x="1403648" y="2404563"/>
              <a:ext cx="18285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49715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10" grpId="0"/>
      <p:bldP spid="11" grpId="0"/>
      <p:bldP spid="12" grpId="0" animBg="1"/>
      <p:bldP spid="13" grpId="0"/>
      <p:bldP spid="14" grpId="0" animBg="1"/>
      <p:bldP spid="16" grpId="0" animBg="1"/>
      <p:bldP spid="23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สี่เหลี่ยมผืนผ้ามุมมน 1"/>
          <p:cNvSpPr/>
          <p:nvPr/>
        </p:nvSpPr>
        <p:spPr>
          <a:xfrm>
            <a:off x="1187624" y="1916832"/>
            <a:ext cx="3888432" cy="3384376"/>
          </a:xfrm>
          <a:prstGeom prst="roundRect">
            <a:avLst/>
          </a:prstGeom>
          <a:ln w="38100">
            <a:solidFill>
              <a:schemeClr val="accent5">
                <a:lumMod val="75000"/>
              </a:schemeClr>
            </a:solidFill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223628" y="2105161"/>
            <a:ext cx="3780420" cy="3124039"/>
          </a:xfrm>
          <a:noFill/>
          <a:effectLst>
            <a:glow rad="419100">
              <a:schemeClr val="accent5">
                <a:lumMod val="20000"/>
                <a:lumOff val="80000"/>
              </a:schemeClr>
            </a:glow>
            <a:softEdge rad="0"/>
          </a:effectLst>
        </p:spPr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b="1" dirty="0" smtClean="0">
                <a:latin typeface="FreesiaUPC" pitchFamily="34" charset="-34"/>
                <a:cs typeface="FreesiaUPC" pitchFamily="34" charset="-34"/>
              </a:rPr>
              <a:t>	</a:t>
            </a:r>
            <a:r>
              <a:rPr lang="th-TH" b="1" dirty="0" smtClean="0">
                <a:solidFill>
                  <a:schemeClr val="accent5">
                    <a:lumMod val="50000"/>
                  </a:schemeClr>
                </a:solidFill>
                <a:latin typeface="FreesiaUPC" pitchFamily="34" charset="-34"/>
                <a:cs typeface="FreesiaUPC" pitchFamily="34" charset="-34"/>
              </a:rPr>
              <a:t>วิทยาศาสตร์เริ่มจากการอธิบายปรากฏการณ์ธรรมชาติใกล้ตัว จากการสังเกต บันทึกข้อมูล จดจำ สรุปข้อมูล พิสูจน์ความจริงในธรรมชาติ</a:t>
            </a:r>
            <a:endParaRPr lang="th-TH" b="1" dirty="0">
              <a:solidFill>
                <a:schemeClr val="accent5">
                  <a:lumMod val="50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368739" y="116632"/>
            <a:ext cx="8667757" cy="92333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FreesiaUPC" pitchFamily="34" charset="-34"/>
                <a:cs typeface="FreesiaUPC" pitchFamily="34" charset="-34"/>
              </a:rPr>
              <a:t>  ปรากฏการณ์ธรรมชาติกับวิทยาศาสตร์</a:t>
            </a:r>
            <a:endParaRPr lang="th-TH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0" name="วงรี 9"/>
          <p:cNvSpPr/>
          <p:nvPr/>
        </p:nvSpPr>
        <p:spPr>
          <a:xfrm>
            <a:off x="35496" y="103858"/>
            <a:ext cx="863421" cy="94887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 smtClean="0">
                <a:latin typeface="FreesiaUPC" pitchFamily="34" charset="-34"/>
                <a:cs typeface="FreesiaUPC" pitchFamily="34" charset="-34"/>
              </a:rPr>
              <a:t>1</a:t>
            </a:r>
            <a:endParaRPr lang="en-US" sz="8800" b="1" dirty="0">
              <a:latin typeface="FreesiaUPC" pitchFamily="34" charset="-34"/>
              <a:cs typeface="FreesiaUPC" pitchFamily="34" charset="-34"/>
            </a:endParaRPr>
          </a:p>
        </p:txBody>
      </p:sp>
      <p:pic>
        <p:nvPicPr>
          <p:cNvPr id="13" name="รูปภาพ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1268760"/>
            <a:ext cx="2653746" cy="527242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04374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01808" y="1556792"/>
            <a:ext cx="6275040" cy="4525963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วัตถุจะคงสภาพเดิมอยู่ได้ถ้าไม่มีแรงภายนอกมากระทำ หรือแรงที่มากระทำผลรวมของแรงมีค่าเป็นศูนย์ หรือกฎความเฉื่อย</a:t>
            </a:r>
          </a:p>
          <a:p>
            <a:pPr marL="514350" indent="-514350">
              <a:buAutoNum type="arabicPeriod"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ถ้าแรงที่มากระทำทำให้วัตถุเกิดความเร่ง แรงจะมีความสัมพันธ์กับมวลและความเร่ง (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F = ma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)</a:t>
            </a:r>
          </a:p>
          <a:p>
            <a:pPr marL="0" indent="0">
              <a:buNone/>
            </a:pP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3.     Action = Reaction 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" name="วงรี 5"/>
          <p:cNvSpPr/>
          <p:nvPr/>
        </p:nvSpPr>
        <p:spPr>
          <a:xfrm>
            <a:off x="53536" y="2492896"/>
            <a:ext cx="2088232" cy="1872208"/>
          </a:xfrm>
          <a:prstGeom prst="ellipse">
            <a:avLst/>
          </a:prstGeom>
          <a:ln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กฎ</a:t>
            </a:r>
          </a:p>
          <a:p>
            <a:pPr algn="ctr"/>
            <a:r>
              <a:rPr lang="th-TH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การเคลื่อนที่ของ</a:t>
            </a:r>
            <a:r>
              <a:rPr lang="th-TH" dirty="0" err="1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นิว</a:t>
            </a:r>
            <a:r>
              <a:rPr lang="th-TH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ตัน</a:t>
            </a:r>
            <a:endParaRPr lang="th-TH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" name="ตัวแทนเนื้อหา 2"/>
          <p:cNvSpPr txBox="1">
            <a:spLocks/>
          </p:cNvSpPr>
          <p:nvPr/>
        </p:nvSpPr>
        <p:spPr>
          <a:xfrm>
            <a:off x="1475656" y="4869161"/>
            <a:ext cx="6838636" cy="187220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effectLst>
            <a:softEdge rad="317500"/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endParaRPr lang="en-US" dirty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8" name="ลูกศรเชื่อมต่อแบบตรง 7"/>
          <p:cNvCxnSpPr/>
          <p:nvPr/>
        </p:nvCxnSpPr>
        <p:spPr>
          <a:xfrm flipH="1">
            <a:off x="6786284" y="4005064"/>
            <a:ext cx="216024" cy="36004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417080" y="4230682"/>
            <a:ext cx="738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แรง</a:t>
            </a:r>
            <a:endParaRPr lang="th-TH" sz="2400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76256" y="4261459"/>
            <a:ext cx="8908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มวล (</a:t>
            </a:r>
            <a:r>
              <a:rPr lang="en-US" sz="2000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Kg</a:t>
            </a:r>
            <a:r>
              <a:rPr lang="th-TH" sz="2000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)</a:t>
            </a:r>
            <a:endParaRPr lang="th-TH" sz="2000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11" name="ลูกศรเชื่อมต่อแบบตรง 10"/>
          <p:cNvCxnSpPr/>
          <p:nvPr/>
        </p:nvCxnSpPr>
        <p:spPr>
          <a:xfrm flipH="1">
            <a:off x="7295266" y="4026659"/>
            <a:ext cx="174748" cy="33844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7668344" y="4244206"/>
                <a:ext cx="188109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2400" dirty="0" smtClean="0">
                    <a:solidFill>
                      <a:srgbClr val="FF0000"/>
                    </a:solidFill>
                    <a:latin typeface="Angsana New" pitchFamily="18" charset="-34"/>
                    <a:cs typeface="Angsana New" pitchFamily="18" charset="-34"/>
                  </a:rPr>
                  <a:t>ความเร่ง (</a:t>
                </a:r>
                <a:r>
                  <a:rPr lang="en-US" sz="2400" dirty="0" smtClean="0">
                    <a:solidFill>
                      <a:srgbClr val="FF0000"/>
                    </a:solidFill>
                    <a:latin typeface="Angsana New" pitchFamily="18" charset="-34"/>
                    <a:cs typeface="Angsana New" pitchFamily="18" charset="-34"/>
                  </a:rPr>
                  <a:t>m/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800" i="1" smtClean="0">
                            <a:solidFill>
                              <a:srgbClr val="FF0000"/>
                            </a:solidFill>
                            <a:latin typeface="Cambria Math"/>
                            <a:cs typeface="Angsana New" pitchFamily="18" charset="-34"/>
                          </a:rPr>
                        </m:ctrlPr>
                      </m:sSupPr>
                      <m:e>
                        <m:r>
                          <a:rPr lang="en-US" sz="1800" b="0" i="1" smtClean="0">
                            <a:solidFill>
                              <a:srgbClr val="FF0000"/>
                            </a:solidFill>
                            <a:latin typeface="Cambria Math"/>
                            <a:cs typeface="Angsana New" pitchFamily="18" charset="-34"/>
                          </a:rPr>
                          <m:t>𝑠</m:t>
                        </m:r>
                      </m:e>
                      <m:sup>
                        <m:r>
                          <a:rPr lang="en-US" sz="1800" b="0" i="1" smtClean="0">
                            <a:solidFill>
                              <a:srgbClr val="FF0000"/>
                            </a:solidFill>
                            <a:latin typeface="Cambria Math"/>
                            <a:cs typeface="Angsana New" pitchFamily="18" charset="-34"/>
                          </a:rPr>
                          <m:t>2</m:t>
                        </m:r>
                      </m:sup>
                    </m:sSup>
                  </m:oMath>
                </a14:m>
                <a:r>
                  <a:rPr lang="th-TH" sz="2400" dirty="0" smtClean="0">
                    <a:solidFill>
                      <a:srgbClr val="FF0000"/>
                    </a:solidFill>
                    <a:latin typeface="Angsana New" pitchFamily="18" charset="-34"/>
                    <a:cs typeface="Angsana New" pitchFamily="18" charset="-34"/>
                  </a:rPr>
                  <a:t>)</a:t>
                </a:r>
                <a:endParaRPr lang="th-TH" sz="2400" dirty="0">
                  <a:solidFill>
                    <a:srgbClr val="FF0000"/>
                  </a:solidFill>
                  <a:latin typeface="Angsana New" pitchFamily="18" charset="-34"/>
                  <a:cs typeface="Angsana New" pitchFamily="18" charset="-34"/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68344" y="4244206"/>
                <a:ext cx="1881098" cy="461665"/>
              </a:xfrm>
              <a:prstGeom prst="rect">
                <a:avLst/>
              </a:prstGeom>
              <a:blipFill rotWithShape="1">
                <a:blip r:embed="rId2"/>
                <a:stretch>
                  <a:fillRect l="-5178" t="-10526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ลูกศรเชื่อมต่อแบบตรง 12"/>
          <p:cNvCxnSpPr/>
          <p:nvPr/>
        </p:nvCxnSpPr>
        <p:spPr>
          <a:xfrm>
            <a:off x="7692299" y="3991254"/>
            <a:ext cx="282117" cy="37385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สี่เหลี่ยมผืนผ้า 13"/>
          <p:cNvSpPr/>
          <p:nvPr/>
        </p:nvSpPr>
        <p:spPr>
          <a:xfrm>
            <a:off x="557306" y="116632"/>
            <a:ext cx="7903126" cy="923330"/>
          </a:xfrm>
          <a:prstGeom prst="rect">
            <a:avLst/>
          </a:prstGeom>
          <a:solidFill>
            <a:srgbClr val="FDCFE7"/>
          </a:solidFill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FreesiaUPC" pitchFamily="34" charset="-34"/>
                <a:cs typeface="FreesiaUPC" pitchFamily="34" charset="-34"/>
              </a:rPr>
              <a:t>  </a:t>
            </a:r>
            <a:r>
              <a:rPr lang="th-TH" sz="5400" b="1" dirty="0" smtClean="0">
                <a:ln w="18415" cmpd="sng">
                  <a:noFill/>
                  <a:prstDash val="solid"/>
                </a:ln>
                <a:solidFill>
                  <a:srgbClr val="BF0B6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กฎการเคลื่อนของ</a:t>
            </a:r>
            <a:r>
              <a:rPr lang="th-TH" sz="5400" b="1" dirty="0" err="1" smtClean="0">
                <a:ln w="18415" cmpd="sng">
                  <a:noFill/>
                  <a:prstDash val="solid"/>
                </a:ln>
                <a:solidFill>
                  <a:srgbClr val="BF0B6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นิว</a:t>
            </a:r>
            <a:r>
              <a:rPr lang="th-TH" sz="5400" b="1" dirty="0" smtClean="0">
                <a:ln w="18415" cmpd="sng">
                  <a:noFill/>
                  <a:prstDash val="solid"/>
                </a:ln>
                <a:solidFill>
                  <a:srgbClr val="BF0B6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ตัน </a:t>
            </a:r>
            <a:r>
              <a:rPr lang="th-TH" sz="4000" b="1" dirty="0" smtClean="0">
                <a:ln w="18415" cmpd="sng">
                  <a:noFill/>
                  <a:prstDash val="solid"/>
                </a:ln>
                <a:solidFill>
                  <a:srgbClr val="F545A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(</a:t>
            </a:r>
            <a:r>
              <a:rPr lang="en-US" sz="4000" b="1" dirty="0" smtClean="0">
                <a:ln w="18415" cmpd="sng">
                  <a:noFill/>
                  <a:prstDash val="solid"/>
                </a:ln>
                <a:solidFill>
                  <a:srgbClr val="F545A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Newton’s Law</a:t>
            </a:r>
            <a:r>
              <a:rPr lang="th-TH" sz="4000" b="1" dirty="0" smtClean="0">
                <a:ln w="18415" cmpd="sng">
                  <a:noFill/>
                  <a:prstDash val="solid"/>
                </a:ln>
                <a:solidFill>
                  <a:srgbClr val="F545A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)</a:t>
            </a:r>
            <a:endParaRPr lang="th-TH" sz="4000" b="1" dirty="0">
              <a:ln w="18415" cmpd="sng">
                <a:noFill/>
                <a:prstDash val="solid"/>
              </a:ln>
              <a:solidFill>
                <a:srgbClr val="F545A1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5" name="วงรี 14"/>
          <p:cNvSpPr/>
          <p:nvPr/>
        </p:nvSpPr>
        <p:spPr>
          <a:xfrm>
            <a:off x="35496" y="103858"/>
            <a:ext cx="863421" cy="948878"/>
          </a:xfrm>
          <a:prstGeom prst="ellipse">
            <a:avLst/>
          </a:prstGeom>
          <a:solidFill>
            <a:srgbClr val="BF0B69"/>
          </a:solidFill>
          <a:ln>
            <a:solidFill>
              <a:srgbClr val="FBB3D9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 smtClean="0">
                <a:latin typeface="FreesiaUPC" pitchFamily="34" charset="-34"/>
                <a:cs typeface="FreesiaUPC" pitchFamily="34" charset="-34"/>
              </a:rPr>
              <a:t>9</a:t>
            </a:r>
            <a:endParaRPr lang="en-US" sz="8800" b="1" dirty="0">
              <a:latin typeface="FreesiaUPC" pitchFamily="34" charset="-34"/>
              <a:cs typeface="FreesiaUPC" pitchFamily="34" charset="-34"/>
            </a:endParaRPr>
          </a:p>
        </p:txBody>
      </p:sp>
      <p:cxnSp>
        <p:nvCxnSpPr>
          <p:cNvPr id="18" name="ลูกศรเชื่อมต่อแบบตรง 17"/>
          <p:cNvCxnSpPr>
            <a:stCxn id="6" idx="7"/>
          </p:cNvCxnSpPr>
          <p:nvPr/>
        </p:nvCxnSpPr>
        <p:spPr>
          <a:xfrm flipV="1">
            <a:off x="1835954" y="1844824"/>
            <a:ext cx="719822" cy="922251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ลูกศรเชื่อมต่อแบบตรง 19"/>
          <p:cNvCxnSpPr>
            <a:stCxn id="6" idx="6"/>
          </p:cNvCxnSpPr>
          <p:nvPr/>
        </p:nvCxnSpPr>
        <p:spPr>
          <a:xfrm>
            <a:off x="2141768" y="3429000"/>
            <a:ext cx="414008" cy="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ลูกศรเชื่อมต่อแบบตรง 21"/>
          <p:cNvCxnSpPr>
            <a:stCxn id="6" idx="5"/>
          </p:cNvCxnSpPr>
          <p:nvPr/>
        </p:nvCxnSpPr>
        <p:spPr>
          <a:xfrm>
            <a:off x="1835954" y="4090925"/>
            <a:ext cx="719822" cy="370589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ตัวแทนเนื้อหา 2"/>
              <p:cNvSpPr txBox="1">
                <a:spLocks/>
              </p:cNvSpPr>
              <p:nvPr/>
            </p:nvSpPr>
            <p:spPr>
              <a:xfrm>
                <a:off x="1801494" y="5194250"/>
                <a:ext cx="6512798" cy="1222029"/>
              </a:xfrm>
              <a:prstGeom prst="rect">
                <a:avLst/>
              </a:prstGeom>
              <a:noFill/>
              <a:effectLst>
                <a:softEdge rad="317500"/>
              </a:effectLst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th-TH" sz="2800" dirty="0" smtClean="0">
                    <a:latin typeface="Angsana New" pitchFamily="18" charset="-34"/>
                    <a:cs typeface="Angsana New" pitchFamily="18" charset="-34"/>
                  </a:rPr>
                  <a:t>แรงมีหน่วยเป็น</a:t>
                </a:r>
                <a:r>
                  <a:rPr lang="th-TH" sz="2800" dirty="0" err="1" smtClean="0">
                    <a:latin typeface="Angsana New" pitchFamily="18" charset="-34"/>
                    <a:cs typeface="Angsana New" pitchFamily="18" charset="-34"/>
                  </a:rPr>
                  <a:t>นิว</a:t>
                </a:r>
                <a:r>
                  <a:rPr lang="th-TH" sz="2800" dirty="0" smtClean="0">
                    <a:latin typeface="Angsana New" pitchFamily="18" charset="-34"/>
                    <a:cs typeface="Angsana New" pitchFamily="18" charset="-34"/>
                  </a:rPr>
                  <a:t>ตัน (</a:t>
                </a:r>
                <a:r>
                  <a:rPr lang="en-US" sz="2800" dirty="0" smtClean="0">
                    <a:latin typeface="Angsana New" pitchFamily="18" charset="-34"/>
                    <a:cs typeface="Angsana New" pitchFamily="18" charset="-34"/>
                  </a:rPr>
                  <a:t>N</a:t>
                </a:r>
                <a:r>
                  <a:rPr lang="th-TH" sz="2800" dirty="0" smtClean="0">
                    <a:latin typeface="Angsana New" pitchFamily="18" charset="-34"/>
                    <a:cs typeface="Angsana New" pitchFamily="18" charset="-34"/>
                  </a:rPr>
                  <a:t>) หรือกิโลกรัมเมตรต่อวินาทีกำลังสอง </a:t>
                </a:r>
                <a:endParaRPr lang="en-US" sz="2800" i="1" dirty="0" smtClean="0">
                  <a:latin typeface="Cambria Math"/>
                  <a:ea typeface="Cambria Math"/>
                  <a:cs typeface="Angsana New" pitchFamily="18" charset="-34"/>
                </a:endParaRP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th-TH" sz="2800" i="1" smtClean="0">
                        <a:latin typeface="Cambria Math"/>
                        <a:ea typeface="Cambria Math"/>
                        <a:cs typeface="Angsana New" pitchFamily="18" charset="-34"/>
                      </a:rPr>
                      <m:t>∴</m:t>
                    </m:r>
                  </m:oMath>
                </a14:m>
                <a:r>
                  <a:rPr lang="th-TH" sz="2800" dirty="0" smtClean="0">
                    <a:latin typeface="Angsana New" pitchFamily="18" charset="-34"/>
                    <a:cs typeface="Angsana New" pitchFamily="18" charset="-34"/>
                  </a:rPr>
                  <a:t>  แรง 1 </a:t>
                </a:r>
                <a:r>
                  <a:rPr lang="en-US" sz="2800" dirty="0" smtClean="0">
                    <a:latin typeface="Angsana New" pitchFamily="18" charset="-34"/>
                    <a:cs typeface="Angsana New" pitchFamily="18" charset="-34"/>
                  </a:rPr>
                  <a:t>N </a:t>
                </a:r>
                <a:r>
                  <a:rPr lang="th-TH" sz="2800" dirty="0" smtClean="0">
                    <a:latin typeface="Angsana New" pitchFamily="18" charset="-34"/>
                    <a:cs typeface="Angsana New" pitchFamily="18" charset="-34"/>
                  </a:rPr>
                  <a:t>คือแรงที่ทำให้มวล 1 </a:t>
                </a:r>
                <a:r>
                  <a:rPr lang="en-US" sz="2800" dirty="0" smtClean="0">
                    <a:latin typeface="Angsana New" pitchFamily="18" charset="-34"/>
                    <a:cs typeface="Angsana New" pitchFamily="18" charset="-34"/>
                  </a:rPr>
                  <a:t>Kg </a:t>
                </a:r>
                <a:r>
                  <a:rPr lang="th-TH" sz="2800" dirty="0" smtClean="0">
                    <a:latin typeface="Angsana New" pitchFamily="18" charset="-34"/>
                    <a:cs typeface="Angsana New" pitchFamily="18" charset="-34"/>
                  </a:rPr>
                  <a:t>มีความเร่ง 1 </a:t>
                </a:r>
                <a:r>
                  <a:rPr lang="en-US" sz="2800" dirty="0" smtClean="0">
                    <a:latin typeface="Angsana New" pitchFamily="18" charset="-34"/>
                    <a:cs typeface="Angsana New" pitchFamily="18" charset="-34"/>
                  </a:rPr>
                  <a:t>m/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 smtClean="0">
                            <a:latin typeface="Cambria Math"/>
                            <a:cs typeface="Angsana New" pitchFamily="18" charset="-34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/>
                            <a:cs typeface="Angsana New" pitchFamily="18" charset="-34"/>
                          </a:rPr>
                          <m:t>𝑠</m:t>
                        </m:r>
                      </m:e>
                      <m:sup>
                        <m:r>
                          <a:rPr lang="en-US" sz="2800" b="0" i="1" smtClean="0">
                            <a:latin typeface="Cambria Math"/>
                            <a:cs typeface="Angsana New" pitchFamily="18" charset="-34"/>
                          </a:rPr>
                          <m:t>2</m:t>
                        </m:r>
                      </m:sup>
                    </m:sSup>
                  </m:oMath>
                </a14:m>
                <a:endParaRPr lang="th-TH" sz="2800" dirty="0">
                  <a:latin typeface="Angsana New" pitchFamily="18" charset="-34"/>
                  <a:cs typeface="Angsana New" pitchFamily="18" charset="-34"/>
                </a:endParaRPr>
              </a:p>
            </p:txBody>
          </p:sp>
        </mc:Choice>
        <mc:Fallback xmlns="">
          <p:sp>
            <p:nvSpPr>
              <p:cNvPr id="23" name="ตัวแทนเนื้อหา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1494" y="5194250"/>
                <a:ext cx="6512798" cy="1222029"/>
              </a:xfrm>
              <a:prstGeom prst="rect">
                <a:avLst/>
              </a:prstGeom>
              <a:blipFill rotWithShape="1">
                <a:blip r:embed="rId3"/>
                <a:stretch>
                  <a:fillRect l="-1966" t="-3980"/>
                </a:stretch>
              </a:blipFill>
              <a:effectLst>
                <a:softEdge rad="317500"/>
              </a:effec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วงรี 23"/>
          <p:cNvSpPr/>
          <p:nvPr/>
        </p:nvSpPr>
        <p:spPr>
          <a:xfrm>
            <a:off x="6926062" y="3743454"/>
            <a:ext cx="238226" cy="261610"/>
          </a:xfrm>
          <a:prstGeom prst="ellipse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วงรี 24"/>
          <p:cNvSpPr/>
          <p:nvPr/>
        </p:nvSpPr>
        <p:spPr>
          <a:xfrm>
            <a:off x="7343692" y="3765049"/>
            <a:ext cx="252644" cy="261610"/>
          </a:xfrm>
          <a:prstGeom prst="ellipse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วงรี 25"/>
          <p:cNvSpPr/>
          <p:nvPr/>
        </p:nvSpPr>
        <p:spPr>
          <a:xfrm>
            <a:off x="7596336" y="3765050"/>
            <a:ext cx="144016" cy="235188"/>
          </a:xfrm>
          <a:prstGeom prst="ellipse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665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6" grpId="0" animBg="1"/>
      <p:bldP spid="7" grpId="0" animBg="1"/>
      <p:bldP spid="9" grpId="0"/>
      <p:bldP spid="10" grpId="0"/>
      <p:bldP spid="12" grpId="0"/>
      <p:bldP spid="23" grpId="0"/>
      <p:bldP spid="24" grpId="0" animBg="1"/>
      <p:bldP spid="25" grpId="0" animBg="1"/>
      <p:bldP spid="2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ตัวแทนเนื้อหา 2"/>
              <p:cNvSpPr>
                <a:spLocks noGrp="1"/>
              </p:cNvSpPr>
              <p:nvPr>
                <p:ph idx="1"/>
              </p:nvPr>
            </p:nvSpPr>
            <p:spPr>
              <a:xfrm>
                <a:off x="734888" y="1591038"/>
                <a:ext cx="2090918" cy="1036712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b="0" dirty="0" smtClean="0"/>
                  <a:t>	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𝑣</m:t>
                    </m:r>
                  </m:oMath>
                </a14:m>
                <a:r>
                  <a:rPr lang="en-US" dirty="0" smtClean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/>
                          </a:rPr>
                          <m:t>𝑠</m:t>
                        </m:r>
                      </m:num>
                      <m:den>
                        <m:r>
                          <a:rPr lang="en-US" b="0" i="1" smtClean="0">
                            <a:latin typeface="Cambria Math"/>
                          </a:rPr>
                          <m:t>𝑡</m:t>
                        </m:r>
                      </m:den>
                    </m:f>
                  </m:oMath>
                </a14:m>
                <a:endParaRPr lang="th-TH" dirty="0"/>
              </a:p>
            </p:txBody>
          </p:sp>
        </mc:Choice>
        <mc:Fallback xmlns="">
          <p:sp>
            <p:nvSpPr>
              <p:cNvPr id="5" name="ตัวแทนเนื้อหา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34888" y="1591038"/>
                <a:ext cx="2090918" cy="1036712"/>
              </a:xfrm>
              <a:blipFill rotWithShape="1">
                <a:blip r:embed="rId2"/>
                <a:stretch>
                  <a:fillRect t="-1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755576" y="2564904"/>
            <a:ext cx="2448272" cy="523220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th-TH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อัตราเร็ว (เมตร/วินาที)</a:t>
            </a:r>
            <a:endParaRPr lang="th-TH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7" name="ลูกศรเชื่อมต่อแบบตรง 6"/>
          <p:cNvCxnSpPr/>
          <p:nvPr/>
        </p:nvCxnSpPr>
        <p:spPr>
          <a:xfrm flipH="1">
            <a:off x="1259632" y="2087689"/>
            <a:ext cx="432048" cy="54006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121496" y="1451602"/>
            <a:ext cx="1791816" cy="523220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th-TH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ระยะทาง (เมตร)</a:t>
            </a:r>
            <a:endParaRPr lang="th-TH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50614" y="1970683"/>
            <a:ext cx="1404156" cy="523220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th-TH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เวลา (วินาที)</a:t>
            </a:r>
            <a:endParaRPr lang="th-TH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10" name="ลูกศรเชื่อมต่อแบบตรง 9"/>
          <p:cNvCxnSpPr/>
          <p:nvPr/>
        </p:nvCxnSpPr>
        <p:spPr>
          <a:xfrm>
            <a:off x="2447764" y="2232293"/>
            <a:ext cx="756084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ลูกศรเชื่อมต่อแบบตรง 10"/>
          <p:cNvCxnSpPr/>
          <p:nvPr/>
        </p:nvCxnSpPr>
        <p:spPr>
          <a:xfrm>
            <a:off x="2483768" y="1713212"/>
            <a:ext cx="72008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ตัวเชื่อมต่อตรง 11"/>
          <p:cNvCxnSpPr/>
          <p:nvPr/>
        </p:nvCxnSpPr>
        <p:spPr>
          <a:xfrm>
            <a:off x="4913312" y="1331605"/>
            <a:ext cx="0" cy="1800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5065712" y="1563456"/>
                <a:ext cx="1026157" cy="712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i="1" smtClean="0">
                        <a:latin typeface="Cambria Math"/>
                      </a:rPr>
                      <m:t>𝑣</m:t>
                    </m:r>
                    <m:r>
                      <a:rPr lang="en-US" b="0" i="1" smtClean="0">
                        <a:latin typeface="Cambria Math"/>
                      </a:rPr>
                      <m:t> </m:t>
                    </m:r>
                  </m:oMath>
                </a14:m>
                <a:r>
                  <a:rPr lang="en-US" dirty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/>
                          </a:rPr>
                          <m:t>𝑑</m:t>
                        </m:r>
                      </m:num>
                      <m:den>
                        <m:r>
                          <a:rPr lang="en-US" i="1">
                            <a:latin typeface="Cambria Math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dirty="0" smtClean="0"/>
                  <a:t> </a:t>
                </a:r>
                <a:r>
                  <a:rPr lang="en-US" dirty="0"/>
                  <a:t> </a:t>
                </a:r>
                <a:endParaRPr lang="th-TH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5712" y="1563456"/>
                <a:ext cx="1026157" cy="712887"/>
              </a:xfrm>
              <a:prstGeom prst="rect">
                <a:avLst/>
              </a:prstGeom>
              <a:blipFill rotWithShape="1">
                <a:blip r:embed="rId3"/>
                <a:stretch>
                  <a:fillRect b="-11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สี่เหลี่ยมผืนผ้า 13"/>
              <p:cNvSpPr/>
              <p:nvPr/>
            </p:nvSpPr>
            <p:spPr>
              <a:xfrm>
                <a:off x="5032226" y="1482024"/>
                <a:ext cx="551754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/>
                          <a:ea typeface="Cambria Math"/>
                        </a:rPr>
                        <m:t>⇀</m:t>
                      </m:r>
                    </m:oMath>
                  </m:oMathPara>
                </a14:m>
                <a:endParaRPr lang="th-TH" dirty="0"/>
              </a:p>
            </p:txBody>
          </p:sp>
        </mc:Choice>
        <mc:Fallback xmlns="">
          <p:sp>
            <p:nvSpPr>
              <p:cNvPr id="14" name="สี่เหลี่ยมผืนผ้า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2226" y="1482024"/>
                <a:ext cx="551754" cy="52322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สี่เหลี่ยมผืนผ้า 14"/>
              <p:cNvSpPr/>
              <p:nvPr/>
            </p:nvSpPr>
            <p:spPr>
              <a:xfrm>
                <a:off x="5540115" y="1397134"/>
                <a:ext cx="551754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/>
                          <a:ea typeface="Cambria Math"/>
                        </a:rPr>
                        <m:t>⇀</m:t>
                      </m:r>
                    </m:oMath>
                  </m:oMathPara>
                </a14:m>
                <a:endParaRPr lang="th-TH" dirty="0"/>
              </a:p>
            </p:txBody>
          </p:sp>
        </mc:Choice>
        <mc:Fallback xmlns="">
          <p:sp>
            <p:nvSpPr>
              <p:cNvPr id="15" name="สี่เหลี่ยมผืนผ้า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0115" y="1397134"/>
                <a:ext cx="551754" cy="52322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/>
          <p:cNvSpPr txBox="1"/>
          <p:nvPr/>
        </p:nvSpPr>
        <p:spPr>
          <a:xfrm>
            <a:off x="6637210" y="1415950"/>
            <a:ext cx="1791816" cy="523220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th-TH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ระยะกระจัด (</a:t>
            </a:r>
            <a:r>
              <a:rPr lang="en-US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m</a:t>
            </a:r>
            <a:r>
              <a:rPr lang="th-TH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)</a:t>
            </a:r>
            <a:endParaRPr lang="th-TH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649888" y="1834499"/>
            <a:ext cx="1549796" cy="523220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th-TH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เวลา (วินาที)</a:t>
            </a:r>
            <a:endParaRPr lang="th-TH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18" name="ลูกศรเชื่อมต่อแบบตรง 17"/>
          <p:cNvCxnSpPr/>
          <p:nvPr/>
        </p:nvCxnSpPr>
        <p:spPr>
          <a:xfrm>
            <a:off x="5893804" y="2092721"/>
            <a:ext cx="756084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ลูกศรเชื่อมต่อแบบตรง 18"/>
          <p:cNvCxnSpPr/>
          <p:nvPr/>
        </p:nvCxnSpPr>
        <p:spPr>
          <a:xfrm>
            <a:off x="5976156" y="1743634"/>
            <a:ext cx="673732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883329" y="2485781"/>
            <a:ext cx="1791816" cy="523220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th-TH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ความเร็ว (</a:t>
            </a:r>
            <a:r>
              <a:rPr lang="en-US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m/s</a:t>
            </a:r>
            <a:r>
              <a:rPr lang="th-TH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)</a:t>
            </a:r>
            <a:endParaRPr lang="th-TH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21" name="ลูกศรเชื่อมต่อแบบตรง 20"/>
          <p:cNvCxnSpPr>
            <a:stCxn id="41" idx="4"/>
          </p:cNvCxnSpPr>
          <p:nvPr/>
        </p:nvCxnSpPr>
        <p:spPr>
          <a:xfrm>
            <a:off x="5242742" y="2146144"/>
            <a:ext cx="0" cy="42577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159834" y="3131805"/>
            <a:ext cx="2808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dirty="0" err="1" smtClean="0">
                <a:latin typeface="Angsana New" pitchFamily="18" charset="-34"/>
                <a:cs typeface="Angsana New" pitchFamily="18" charset="-34"/>
              </a:rPr>
              <a:t>สเกลาร์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 (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>Scalar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)</a:t>
            </a:r>
            <a:endParaRPr lang="th-TH" sz="32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391372" y="3131804"/>
            <a:ext cx="2808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เวกเตอร์ (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>Vector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)</a:t>
            </a:r>
            <a:endParaRPr lang="th-TH" sz="3200" dirty="0">
              <a:latin typeface="Angsana New" pitchFamily="18" charset="-34"/>
              <a:cs typeface="Angsana New" pitchFamily="18" charset="-34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สี่เหลี่ยมผืนผ้า 24"/>
              <p:cNvSpPr/>
              <p:nvPr/>
            </p:nvSpPr>
            <p:spPr>
              <a:xfrm>
                <a:off x="3968146" y="5069659"/>
                <a:ext cx="1375889" cy="71493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4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th-TH" sz="2400" b="0" i="1" smtClean="0">
                            <a:latin typeface="Cambria Math"/>
                          </a:rPr>
                          <m:t>เฉลี่ย</m:t>
                        </m:r>
                      </m:sub>
                    </m:sSub>
                  </m:oMath>
                </a14:m>
                <a:r>
                  <a:rPr lang="en-US" dirty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i="1" smtClean="0">
                            <a:latin typeface="Cambria Math"/>
                            <a:ea typeface="Cambria Math"/>
                          </a:rPr>
                          <m:t>∆</m:t>
                        </m:r>
                        <m:r>
                          <a:rPr lang="en-US" b="0" i="1" smtClean="0">
                            <a:latin typeface="Cambria Math"/>
                          </a:rPr>
                          <m:t>𝑣</m:t>
                        </m:r>
                      </m:num>
                      <m:den>
                        <m:r>
                          <a:rPr lang="en-US" i="1" smtClean="0">
                            <a:latin typeface="Cambria Math"/>
                            <a:ea typeface="Cambria Math"/>
                          </a:rPr>
                          <m:t>∆</m:t>
                        </m:r>
                        <m:r>
                          <a:rPr lang="en-US" i="1">
                            <a:latin typeface="Cambria Math"/>
                          </a:rPr>
                          <m:t>𝑡</m:t>
                        </m:r>
                      </m:den>
                    </m:f>
                  </m:oMath>
                </a14:m>
                <a:endParaRPr lang="th-TH" dirty="0"/>
              </a:p>
            </p:txBody>
          </p:sp>
        </mc:Choice>
        <mc:Fallback xmlns="">
          <p:sp>
            <p:nvSpPr>
              <p:cNvPr id="25" name="สี่เหลี่ยมผืนผ้า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8146" y="5069659"/>
                <a:ext cx="1375889" cy="714939"/>
              </a:xfrm>
              <a:prstGeom prst="rect">
                <a:avLst/>
              </a:prstGeom>
              <a:blipFill rotWithShape="1">
                <a:blip r:embed="rId6"/>
                <a:stretch>
                  <a:fillRect b="-11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สี่เหลี่ยมผืนผ้า 25"/>
              <p:cNvSpPr/>
              <p:nvPr/>
            </p:nvSpPr>
            <p:spPr>
              <a:xfrm>
                <a:off x="3890540" y="5069659"/>
                <a:ext cx="422451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/>
                          <a:ea typeface="Cambria Math"/>
                        </a:rPr>
                        <m:t>⇀</m:t>
                      </m:r>
                    </m:oMath>
                  </m:oMathPara>
                </a14:m>
                <a:endParaRPr lang="th-TH" dirty="0"/>
              </a:p>
            </p:txBody>
          </p:sp>
        </mc:Choice>
        <mc:Fallback xmlns="">
          <p:sp>
            <p:nvSpPr>
              <p:cNvPr id="26" name="สี่เหลี่ยมผืนผ้า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0540" y="5069659"/>
                <a:ext cx="422451" cy="523220"/>
              </a:xfrm>
              <a:prstGeom prst="rect">
                <a:avLst/>
              </a:prstGeom>
              <a:blipFill rotWithShape="1">
                <a:blip r:embed="rId7"/>
                <a:stretch>
                  <a:fillRect r="-128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TextBox 26"/>
          <p:cNvSpPr txBox="1"/>
          <p:nvPr/>
        </p:nvSpPr>
        <p:spPr>
          <a:xfrm>
            <a:off x="5940152" y="5015713"/>
            <a:ext cx="2326541" cy="523220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th-TH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ความเร็วที่เปลี่ยนไป</a:t>
            </a:r>
            <a:endParaRPr lang="th-TH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29" name="ลูกศรเชื่อมต่อแบบตรง 28"/>
          <p:cNvCxnSpPr/>
          <p:nvPr/>
        </p:nvCxnSpPr>
        <p:spPr>
          <a:xfrm>
            <a:off x="5258217" y="5277323"/>
            <a:ext cx="717939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5957245" y="5436412"/>
            <a:ext cx="1927123" cy="523220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th-TH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เวลาที่เปลี่ยนไป</a:t>
            </a:r>
            <a:endParaRPr lang="th-TH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275856" y="5850422"/>
            <a:ext cx="1075143" cy="523220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th-TH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ความเร่ง</a:t>
            </a:r>
            <a:endParaRPr lang="th-TH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32" name="ลูกศรเชื่อมต่อแบบตรง 31"/>
          <p:cNvCxnSpPr/>
          <p:nvPr/>
        </p:nvCxnSpPr>
        <p:spPr>
          <a:xfrm flipH="1">
            <a:off x="3779912" y="5592879"/>
            <a:ext cx="211226" cy="36675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สี่เหลี่ยมผืนผ้า 32"/>
          <p:cNvSpPr/>
          <p:nvPr/>
        </p:nvSpPr>
        <p:spPr>
          <a:xfrm>
            <a:off x="725467" y="116632"/>
            <a:ext cx="6006773" cy="923330"/>
          </a:xfrm>
          <a:prstGeom prst="rect">
            <a:avLst/>
          </a:prstGeom>
          <a:solidFill>
            <a:srgbClr val="FDCFE7"/>
          </a:solidFill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FreesiaUPC" pitchFamily="34" charset="-34"/>
                <a:cs typeface="FreesiaUPC" pitchFamily="34" charset="-34"/>
              </a:rPr>
              <a:t>  </a:t>
            </a:r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FreesiaUPC" pitchFamily="34" charset="-34"/>
                <a:cs typeface="FreesiaUPC" pitchFamily="34" charset="-34"/>
              </a:rPr>
              <a:t> </a:t>
            </a:r>
            <a:r>
              <a:rPr lang="th-TH" sz="5400" b="1" dirty="0" smtClean="0">
                <a:ln w="18415" cmpd="sng">
                  <a:noFill/>
                  <a:prstDash val="solid"/>
                </a:ln>
                <a:solidFill>
                  <a:srgbClr val="BF0B6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กฎการเคลื่อนแนวเส้นตรง</a:t>
            </a:r>
            <a:endParaRPr lang="th-TH" sz="4000" b="1" dirty="0">
              <a:ln w="18415" cmpd="sng">
                <a:noFill/>
                <a:prstDash val="solid"/>
              </a:ln>
              <a:solidFill>
                <a:srgbClr val="F545A1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34" name="วงรี 33"/>
          <p:cNvSpPr/>
          <p:nvPr/>
        </p:nvSpPr>
        <p:spPr>
          <a:xfrm>
            <a:off x="35496" y="103858"/>
            <a:ext cx="1224136" cy="948878"/>
          </a:xfrm>
          <a:prstGeom prst="ellipse">
            <a:avLst/>
          </a:prstGeom>
          <a:solidFill>
            <a:srgbClr val="BF0B69"/>
          </a:solidFill>
          <a:ln>
            <a:solidFill>
              <a:srgbClr val="FBB3D9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800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35" name="วงรี 34"/>
          <p:cNvSpPr/>
          <p:nvPr/>
        </p:nvSpPr>
        <p:spPr>
          <a:xfrm>
            <a:off x="-234783" y="116632"/>
            <a:ext cx="1782447" cy="94887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 smtClean="0">
                <a:latin typeface="FreesiaUPC" pitchFamily="34" charset="-34"/>
                <a:cs typeface="FreesiaUPC" pitchFamily="34" charset="-34"/>
              </a:rPr>
              <a:t>10</a:t>
            </a:r>
            <a:endParaRPr lang="en-US" sz="8800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37" name="วงรี 36"/>
          <p:cNvSpPr/>
          <p:nvPr/>
        </p:nvSpPr>
        <p:spPr>
          <a:xfrm>
            <a:off x="1646340" y="1798081"/>
            <a:ext cx="333372" cy="345203"/>
          </a:xfrm>
          <a:prstGeom prst="ellipse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วงรี 37"/>
          <p:cNvSpPr/>
          <p:nvPr/>
        </p:nvSpPr>
        <p:spPr>
          <a:xfrm>
            <a:off x="2231124" y="1612829"/>
            <a:ext cx="252644" cy="261610"/>
          </a:xfrm>
          <a:prstGeom prst="ellipse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วงรี 40"/>
          <p:cNvSpPr/>
          <p:nvPr/>
        </p:nvSpPr>
        <p:spPr>
          <a:xfrm>
            <a:off x="5076056" y="1800941"/>
            <a:ext cx="333372" cy="345203"/>
          </a:xfrm>
          <a:prstGeom prst="ellipse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วงรี 41"/>
          <p:cNvSpPr/>
          <p:nvPr/>
        </p:nvSpPr>
        <p:spPr>
          <a:xfrm>
            <a:off x="5652120" y="1482024"/>
            <a:ext cx="315316" cy="395275"/>
          </a:xfrm>
          <a:prstGeom prst="ellipse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วงรี 44"/>
          <p:cNvSpPr/>
          <p:nvPr/>
        </p:nvSpPr>
        <p:spPr>
          <a:xfrm>
            <a:off x="3968146" y="5331269"/>
            <a:ext cx="333372" cy="345203"/>
          </a:xfrm>
          <a:prstGeom prst="ellipse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วงรี 45"/>
          <p:cNvSpPr/>
          <p:nvPr/>
        </p:nvSpPr>
        <p:spPr>
          <a:xfrm>
            <a:off x="4879735" y="5032474"/>
            <a:ext cx="378482" cy="391914"/>
          </a:xfrm>
          <a:prstGeom prst="ellipse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วงรี 46"/>
          <p:cNvSpPr/>
          <p:nvPr/>
        </p:nvSpPr>
        <p:spPr>
          <a:xfrm>
            <a:off x="4864260" y="5480515"/>
            <a:ext cx="378482" cy="391914"/>
          </a:xfrm>
          <a:prstGeom prst="ellipse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2" name="ลูกศรเชื่อมต่อแบบตรง 51"/>
          <p:cNvCxnSpPr/>
          <p:nvPr/>
        </p:nvCxnSpPr>
        <p:spPr>
          <a:xfrm>
            <a:off x="5222213" y="5733256"/>
            <a:ext cx="717939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53" name="สี่เหลี่ยมผืนผ้ามุมมน 52"/>
          <p:cNvSpPr/>
          <p:nvPr/>
        </p:nvSpPr>
        <p:spPr>
          <a:xfrm>
            <a:off x="706805" y="3914180"/>
            <a:ext cx="7848872" cy="936103"/>
          </a:xfrm>
          <a:prstGeom prst="roundRect">
            <a:avLst/>
          </a:prstGeom>
          <a:ln w="38100">
            <a:solidFill>
              <a:schemeClr val="accent2">
                <a:lumMod val="50000"/>
              </a:schemeClr>
            </a:solidFill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ตัวแทนเนื้อหา 2"/>
          <p:cNvSpPr txBox="1">
            <a:spLocks/>
          </p:cNvSpPr>
          <p:nvPr/>
        </p:nvSpPr>
        <p:spPr>
          <a:xfrm>
            <a:off x="1313982" y="3986188"/>
            <a:ext cx="6940201" cy="1243012"/>
          </a:xfrm>
          <a:prstGeom prst="rect">
            <a:avLst/>
          </a:prstGeom>
          <a:noFill/>
          <a:effectLst>
            <a:glow rad="419100">
              <a:schemeClr val="accent5">
                <a:lumMod val="20000"/>
                <a:lumOff val="80000"/>
              </a:schemeClr>
            </a:glow>
            <a:softEdge rad="0"/>
          </a:effec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FreesiaUPC" pitchFamily="34" charset="-34"/>
                <a:cs typeface="FreesiaUPC" pitchFamily="34" charset="-34"/>
              </a:rPr>
              <a:t>	</a:t>
            </a:r>
            <a:r>
              <a:rPr lang="th-TH" sz="24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FreesiaUPC" pitchFamily="34" charset="-34"/>
                <a:cs typeface="FreesiaUPC" pitchFamily="34" charset="-34"/>
              </a:rPr>
              <a:t>ความเร่ง</a:t>
            </a:r>
            <a:r>
              <a:rPr lang="th-TH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FreesiaUPC" pitchFamily="34" charset="-34"/>
                <a:cs typeface="FreesiaUPC" pitchFamily="34" charset="-34"/>
              </a:rPr>
              <a:t> </a:t>
            </a:r>
            <a:r>
              <a:rPr lang="th-TH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FreesiaUPC" pitchFamily="34" charset="-34"/>
                <a:cs typeface="FreesiaUPC" pitchFamily="34" charset="-34"/>
              </a:rPr>
              <a:t>(</a:t>
            </a:r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FreesiaUPC" pitchFamily="34" charset="-34"/>
                <a:cs typeface="FreesiaUPC" pitchFamily="34" charset="-34"/>
              </a:rPr>
              <a:t>Acceleration</a:t>
            </a:r>
            <a:r>
              <a:rPr lang="th-TH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FreesiaUPC" pitchFamily="34" charset="-34"/>
                <a:cs typeface="FreesiaUPC" pitchFamily="34" charset="-34"/>
              </a:rPr>
              <a:t>) </a:t>
            </a:r>
            <a:r>
              <a:rPr lang="th-TH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FreesiaUPC" pitchFamily="34" charset="-34"/>
                <a:cs typeface="FreesiaUPC" pitchFamily="34" charset="-34"/>
              </a:rPr>
              <a:t>หมายถึงความเร็วที่เปลี่ยนไปในหน่วยเวลา เป็นปริมาณเวกเตอร์ </a:t>
            </a:r>
          </a:p>
        </p:txBody>
      </p:sp>
    </p:spTree>
    <p:extLst>
      <p:ext uri="{BB962C8B-B14F-4D97-AF65-F5344CB8AC3E}">
        <p14:creationId xmlns:p14="http://schemas.microsoft.com/office/powerpoint/2010/main" val="3382638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4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3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animBg="1"/>
      <p:bldP spid="8" grpId="0" animBg="1"/>
      <p:bldP spid="9" grpId="0" animBg="1"/>
      <p:bldP spid="13" grpId="0"/>
      <p:bldP spid="14" grpId="0"/>
      <p:bldP spid="15" grpId="0"/>
      <p:bldP spid="16" grpId="0" animBg="1"/>
      <p:bldP spid="17" grpId="0" animBg="1"/>
      <p:bldP spid="20" grpId="0" animBg="1"/>
      <p:bldP spid="22" grpId="0"/>
      <p:bldP spid="23" grpId="0"/>
      <p:bldP spid="25" grpId="0"/>
      <p:bldP spid="26" grpId="0"/>
      <p:bldP spid="27" grpId="0" animBg="1"/>
      <p:bldP spid="30" grpId="0" animBg="1"/>
      <p:bldP spid="31" grpId="0" animBg="1"/>
      <p:bldP spid="37" grpId="0" animBg="1"/>
      <p:bldP spid="38" grpId="0" animBg="1"/>
      <p:bldP spid="41" grpId="0" animBg="1"/>
      <p:bldP spid="42" grpId="0" animBg="1"/>
      <p:bldP spid="45" grpId="0" animBg="1"/>
      <p:bldP spid="46" grpId="0" animBg="1"/>
      <p:bldP spid="47" grpId="0" animBg="1"/>
      <p:bldP spid="53" grpId="0" animBg="1"/>
      <p:bldP spid="54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เนื้อหา 2"/>
          <p:cNvSpPr>
            <a:spLocks noGrp="1"/>
          </p:cNvSpPr>
          <p:nvPr>
            <p:ph idx="1"/>
          </p:nvPr>
        </p:nvSpPr>
        <p:spPr>
          <a:xfrm>
            <a:off x="3131840" y="1347841"/>
            <a:ext cx="1872208" cy="562495"/>
          </a:xfrm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800" dirty="0" smtClean="0">
                <a:latin typeface="Angsana New" pitchFamily="18" charset="-34"/>
                <a:cs typeface="Angsana New" pitchFamily="18" charset="-34"/>
              </a:rPr>
              <a:t>Projectile Motion</a:t>
            </a:r>
            <a:endParaRPr lang="th-TH" sz="28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" name="วงรี 5"/>
          <p:cNvSpPr/>
          <p:nvPr/>
        </p:nvSpPr>
        <p:spPr>
          <a:xfrm>
            <a:off x="323528" y="1953125"/>
            <a:ext cx="1944216" cy="1440160"/>
          </a:xfrm>
          <a:prstGeom prst="ellipse">
            <a:avLst/>
          </a:prstGeom>
          <a:ln w="5715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การเคลื่อนที่</a:t>
            </a:r>
            <a:endParaRPr lang="th-TH" sz="32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" name="ตัวแทนเนื้อหา 2"/>
          <p:cNvSpPr txBox="1">
            <a:spLocks/>
          </p:cNvSpPr>
          <p:nvPr/>
        </p:nvSpPr>
        <p:spPr>
          <a:xfrm>
            <a:off x="2732909" y="3060272"/>
            <a:ext cx="1800200" cy="1029735"/>
          </a:xfrm>
          <a:prstGeom prst="rect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2400" dirty="0" smtClean="0">
                <a:latin typeface="Angsana New" pitchFamily="18" charset="-34"/>
                <a:cs typeface="Angsana New" pitchFamily="18" charset="-34"/>
              </a:rPr>
              <a:t>Circular Motion </a:t>
            </a:r>
            <a:endParaRPr lang="th-TH" sz="2400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 algn="ctr">
              <a:buFont typeface="Arial" pitchFamily="34" charset="0"/>
              <a:buNone/>
            </a:pPr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(วงกลม)</a:t>
            </a:r>
            <a:endParaRPr lang="th-TH" sz="2400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8" name="ลูกศรเชื่อมต่อแบบตรง 7"/>
          <p:cNvCxnSpPr/>
          <p:nvPr/>
        </p:nvCxnSpPr>
        <p:spPr>
          <a:xfrm flipV="1">
            <a:off x="2267744" y="1878813"/>
            <a:ext cx="936104" cy="792088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ลูกศรเชื่อมต่อแบบตรง 8"/>
          <p:cNvCxnSpPr/>
          <p:nvPr/>
        </p:nvCxnSpPr>
        <p:spPr>
          <a:xfrm>
            <a:off x="2269566" y="2673205"/>
            <a:ext cx="466230" cy="423549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ลูกศรเชื่อมต่อแบบตรง 9"/>
          <p:cNvCxnSpPr/>
          <p:nvPr/>
        </p:nvCxnSpPr>
        <p:spPr>
          <a:xfrm flipV="1">
            <a:off x="5004048" y="1484784"/>
            <a:ext cx="601201" cy="189310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5336451" y="2274857"/>
                <a:ext cx="936104" cy="666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  <a:cs typeface="Angsana New" pitchFamily="18" charset="-34"/>
                      </a:rPr>
                      <m:t>𝑓</m:t>
                    </m:r>
                  </m:oMath>
                </a14:m>
                <a:r>
                  <a:rPr lang="en-US" dirty="0" smtClean="0">
                    <a:latin typeface="Angsana New" pitchFamily="18" charset="-34"/>
                    <a:cs typeface="Angsana New" pitchFamily="18" charset="-34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/>
                            <a:cs typeface="Angsana New" pitchFamily="18" charset="-34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/>
                            <a:cs typeface="Angsana New" pitchFamily="18" charset="-34"/>
                          </a:rPr>
                          <m:t>𝑛</m:t>
                        </m:r>
                      </m:num>
                      <m:den>
                        <m:r>
                          <a:rPr lang="en-US" b="0" i="1" smtClean="0">
                            <a:latin typeface="Cambria Math"/>
                            <a:cs typeface="Angsana New" pitchFamily="18" charset="-34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dirty="0" smtClean="0">
                    <a:latin typeface="Angsana New" pitchFamily="18" charset="-34"/>
                    <a:cs typeface="Angsana New" pitchFamily="18" charset="-34"/>
                  </a:rPr>
                  <a:t> </a:t>
                </a:r>
                <a:endParaRPr lang="th-TH" dirty="0">
                  <a:latin typeface="Angsana New" pitchFamily="18" charset="-34"/>
                  <a:cs typeface="Angsana New" pitchFamily="18" charset="-34"/>
                </a:endParaRP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6451" y="2274857"/>
                <a:ext cx="936104" cy="666529"/>
              </a:xfrm>
              <a:prstGeom prst="rect">
                <a:avLst/>
              </a:prstGeom>
              <a:blipFill rotWithShape="1">
                <a:blip r:embed="rId2"/>
                <a:stretch>
                  <a:fillRect b="-163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5321499" y="3039273"/>
                <a:ext cx="144289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  <a:cs typeface="Angsana New" pitchFamily="18" charset="-34"/>
                      </a:rPr>
                      <m:t>𝑣</m:t>
                    </m:r>
                  </m:oMath>
                </a14:m>
                <a:r>
                  <a:rPr lang="en-US" dirty="0" smtClean="0">
                    <a:latin typeface="Angsana New" pitchFamily="18" charset="-34"/>
                    <a:cs typeface="Angsana New" pitchFamily="18" charset="-34"/>
                  </a:rPr>
                  <a:t> = 2</a:t>
                </a:r>
                <a14:m>
                  <m:oMath xmlns:m="http://schemas.openxmlformats.org/officeDocument/2006/math">
                    <m:r>
                      <a:rPr lang="el-GR" i="1" smtClean="0">
                        <a:latin typeface="Cambria Math"/>
                        <a:cs typeface="Angsana New" pitchFamily="18" charset="-34"/>
                      </a:rPr>
                      <m:t>𝜋</m:t>
                    </m:r>
                    <m:r>
                      <a:rPr lang="en-US" b="0" i="1" smtClean="0">
                        <a:latin typeface="Cambria Math"/>
                        <a:cs typeface="Angsana New" pitchFamily="18" charset="-34"/>
                      </a:rPr>
                      <m:t>𝑟𝑓</m:t>
                    </m:r>
                  </m:oMath>
                </a14:m>
                <a:endParaRPr lang="th-TH" dirty="0">
                  <a:latin typeface="Angsana New" pitchFamily="18" charset="-34"/>
                  <a:cs typeface="Angsana New" pitchFamily="18" charset="-34"/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1499" y="3039273"/>
                <a:ext cx="1442893" cy="523220"/>
              </a:xfrm>
              <a:prstGeom prst="rect">
                <a:avLst/>
              </a:prstGeom>
              <a:blipFill rotWithShape="1">
                <a:blip r:embed="rId3"/>
                <a:stretch>
                  <a:fillRect t="-9412" b="-352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5336451" y="3756709"/>
                <a:ext cx="115434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  <a:cs typeface="Angsana New" pitchFamily="18" charset="-34"/>
                      </a:rPr>
                      <m:t>𝑣</m:t>
                    </m:r>
                  </m:oMath>
                </a14:m>
                <a:r>
                  <a:rPr lang="en-US" dirty="0" smtClean="0">
                    <a:latin typeface="Angsana New" pitchFamily="18" charset="-34"/>
                    <a:cs typeface="Angsana New" pitchFamily="18" charset="-34"/>
                  </a:rPr>
                  <a:t> =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  <a:cs typeface="Angsana New" pitchFamily="18" charset="-34"/>
                      </a:rPr>
                      <m:t>𝑤𝑟</m:t>
                    </m:r>
                  </m:oMath>
                </a14:m>
                <a:endParaRPr lang="th-TH" dirty="0">
                  <a:latin typeface="Angsana New" pitchFamily="18" charset="-34"/>
                  <a:cs typeface="Angsana New" pitchFamily="18" charset="-34"/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6451" y="3756709"/>
                <a:ext cx="1154344" cy="523220"/>
              </a:xfrm>
              <a:prstGeom prst="rect">
                <a:avLst/>
              </a:prstGeom>
              <a:blipFill rotWithShape="1">
                <a:blip r:embed="rId4"/>
                <a:stretch>
                  <a:fillRect t="-9302" b="-337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5367960" y="4441189"/>
                <a:ext cx="134996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  <a:cs typeface="Angsana New" pitchFamily="18" charset="-34"/>
                      </a:rPr>
                      <m:t>𝑤</m:t>
                    </m:r>
                  </m:oMath>
                </a14:m>
                <a:r>
                  <a:rPr lang="en-US" dirty="0" smtClean="0">
                    <a:latin typeface="Angsana New" pitchFamily="18" charset="-34"/>
                    <a:cs typeface="Angsana New" pitchFamily="18" charset="-34"/>
                  </a:rPr>
                  <a:t> = 2</a:t>
                </a:r>
                <a14:m>
                  <m:oMath xmlns:m="http://schemas.openxmlformats.org/officeDocument/2006/math">
                    <m:r>
                      <a:rPr lang="el-GR" i="1" smtClean="0">
                        <a:latin typeface="Cambria Math"/>
                        <a:cs typeface="Angsana New" pitchFamily="18" charset="-34"/>
                      </a:rPr>
                      <m:t>𝜋</m:t>
                    </m:r>
                    <m:r>
                      <a:rPr lang="en-US" b="0" i="1" smtClean="0">
                        <a:latin typeface="Cambria Math"/>
                        <a:cs typeface="Angsana New" pitchFamily="18" charset="-34"/>
                      </a:rPr>
                      <m:t>𝑓</m:t>
                    </m:r>
                  </m:oMath>
                </a14:m>
                <a:endParaRPr lang="th-TH" dirty="0">
                  <a:latin typeface="Angsana New" pitchFamily="18" charset="-34"/>
                  <a:cs typeface="Angsana New" pitchFamily="18" charset="-34"/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7960" y="4441189"/>
                <a:ext cx="1349969" cy="523220"/>
              </a:xfrm>
              <a:prstGeom prst="rect">
                <a:avLst/>
              </a:prstGeom>
              <a:blipFill rotWithShape="1">
                <a:blip r:embed="rId5"/>
                <a:stretch>
                  <a:fillRect t="-9412" b="-352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5378408" y="4964409"/>
                <a:ext cx="1180873" cy="7618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  <a:cs typeface="Angsana New" pitchFamily="18" charset="-34"/>
                      </a:rPr>
                      <m:t>𝑎𝑐</m:t>
                    </m:r>
                  </m:oMath>
                </a14:m>
                <a:r>
                  <a:rPr lang="en-US" dirty="0" smtClean="0">
                    <a:latin typeface="Angsana New" pitchFamily="18" charset="-34"/>
                    <a:cs typeface="Angsana New" pitchFamily="18" charset="-34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/>
                            <a:cs typeface="Angsana New" pitchFamily="18" charset="-34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b="0" i="1" smtClean="0">
                                <a:latin typeface="Cambria Math"/>
                                <a:cs typeface="Angsana New" pitchFamily="18" charset="-34"/>
                              </a:rPr>
                            </m:ctrlPr>
                          </m:sSupPr>
                          <m:e>
                            <m:r>
                              <a:rPr lang="en-US" i="1">
                                <a:latin typeface="Cambria Math"/>
                                <a:cs typeface="Angsana New" pitchFamily="18" charset="-34"/>
                              </a:rPr>
                              <m:t>𝑣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/>
                                <a:cs typeface="Angsana New" pitchFamily="18" charset="-34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b="0" i="1" smtClean="0">
                            <a:latin typeface="Cambria Math"/>
                            <a:cs typeface="Angsana New" pitchFamily="18" charset="-34"/>
                          </a:rPr>
                          <m:t>𝑟</m:t>
                        </m:r>
                      </m:den>
                    </m:f>
                  </m:oMath>
                </a14:m>
                <a:endParaRPr lang="th-TH" dirty="0">
                  <a:latin typeface="Angsana New" pitchFamily="18" charset="-34"/>
                  <a:cs typeface="Angsana New" pitchFamily="18" charset="-34"/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8408" y="4964409"/>
                <a:ext cx="1180873" cy="761875"/>
              </a:xfrm>
              <a:prstGeom prst="rect">
                <a:avLst/>
              </a:prstGeom>
              <a:blipFill rotWithShape="1">
                <a:blip r:embed="rId6"/>
                <a:stretch>
                  <a:fillRect b="-144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5452726" y="5733545"/>
                <a:ext cx="1540913" cy="7618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  <a:cs typeface="Angsana New" pitchFamily="18" charset="-34"/>
                      </a:rPr>
                      <m:t>𝐹𝑐</m:t>
                    </m:r>
                  </m:oMath>
                </a14:m>
                <a:r>
                  <a:rPr lang="en-US" dirty="0" smtClean="0">
                    <a:latin typeface="Angsana New" pitchFamily="18" charset="-34"/>
                    <a:cs typeface="Angsana New" pitchFamily="18" charset="-34"/>
                  </a:rPr>
                  <a:t> =</a:t>
                </a:r>
                <a:r>
                  <a:rPr lang="en-US" dirty="0">
                    <a:cs typeface="Angsana New" pitchFamily="18" charset="-34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/>
                            <a:cs typeface="Angsana New" pitchFamily="18" charset="-34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i="1">
                                <a:latin typeface="Cambria Math"/>
                                <a:cs typeface="Angsana New" pitchFamily="18" charset="-34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/>
                                <a:cs typeface="Angsana New" pitchFamily="18" charset="-34"/>
                              </a:rPr>
                              <m:t>𝑚</m:t>
                            </m:r>
                            <m:r>
                              <a:rPr lang="en-US" i="1">
                                <a:latin typeface="Cambria Math"/>
                                <a:cs typeface="Angsana New" pitchFamily="18" charset="-34"/>
                              </a:rPr>
                              <m:t>𝑣</m:t>
                            </m:r>
                          </m:e>
                          <m:sup>
                            <m:r>
                              <a:rPr lang="en-US" i="1">
                                <a:latin typeface="Cambria Math"/>
                                <a:cs typeface="Angsana New" pitchFamily="18" charset="-34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i="1">
                            <a:latin typeface="Cambria Math"/>
                            <a:cs typeface="Angsana New" pitchFamily="18" charset="-34"/>
                          </a:rPr>
                          <m:t>𝑟</m:t>
                        </m:r>
                      </m:den>
                    </m:f>
                  </m:oMath>
                </a14:m>
                <a:r>
                  <a:rPr lang="en-US" dirty="0" smtClean="0">
                    <a:latin typeface="Angsana New" pitchFamily="18" charset="-34"/>
                    <a:cs typeface="Angsana New" pitchFamily="18" charset="-34"/>
                  </a:rPr>
                  <a:t> </a:t>
                </a:r>
                <a:endParaRPr lang="th-TH" dirty="0">
                  <a:latin typeface="Angsana New" pitchFamily="18" charset="-34"/>
                  <a:cs typeface="Angsana New" pitchFamily="18" charset="-34"/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2726" y="5733545"/>
                <a:ext cx="1540913" cy="761875"/>
              </a:xfrm>
              <a:prstGeom prst="rect">
                <a:avLst/>
              </a:prstGeom>
              <a:blipFill rotWithShape="1">
                <a:blip r:embed="rId7"/>
                <a:stretch>
                  <a:fillRect b="-144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5618239" y="1913061"/>
                <a:ext cx="825969" cy="4008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th-TH" sz="2000" b="0" i="1" smtClean="0">
                          <a:solidFill>
                            <a:srgbClr val="FF0000"/>
                          </a:solidFill>
                          <a:latin typeface="Cambria Math"/>
                          <a:cs typeface="Angsana New" pitchFamily="18" charset="-34"/>
                        </a:rPr>
                        <m:t>ความถี่</m:t>
                      </m:r>
                    </m:oMath>
                  </m:oMathPara>
                </a14:m>
                <a:endParaRPr lang="th-TH" sz="2000" dirty="0">
                  <a:solidFill>
                    <a:srgbClr val="FF0000"/>
                  </a:solidFill>
                  <a:latin typeface="Angsana New" pitchFamily="18" charset="-34"/>
                  <a:cs typeface="Angsana New" pitchFamily="18" charset="-34"/>
                </a:endParaRP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18239" y="1913061"/>
                <a:ext cx="825969" cy="400815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6272555" y="2161267"/>
                <a:ext cx="825969" cy="4008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th-TH" sz="2000" b="0" i="1" smtClean="0">
                          <a:solidFill>
                            <a:srgbClr val="FF0000"/>
                          </a:solidFill>
                          <a:latin typeface="Cambria Math"/>
                          <a:cs typeface="Angsana New" pitchFamily="18" charset="-34"/>
                        </a:rPr>
                        <m:t>รอบ</m:t>
                      </m:r>
                    </m:oMath>
                  </m:oMathPara>
                </a14:m>
                <a:endParaRPr lang="th-TH" sz="2000" dirty="0">
                  <a:solidFill>
                    <a:srgbClr val="FF0000"/>
                  </a:solidFill>
                  <a:latin typeface="Angsana New" pitchFamily="18" charset="-34"/>
                  <a:cs typeface="Angsana New" pitchFamily="18" charset="-34"/>
                </a:endParaRP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72555" y="2161267"/>
                <a:ext cx="825969" cy="400815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6373166" y="2492896"/>
                <a:ext cx="72771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th-TH" sz="2000" b="0" i="1" smtClean="0">
                          <a:solidFill>
                            <a:srgbClr val="FF0000"/>
                          </a:solidFill>
                          <a:latin typeface="Cambria Math"/>
                          <a:cs typeface="Angsana New" pitchFamily="18" charset="-34"/>
                        </a:rPr>
                        <m:t>วินาที</m:t>
                      </m:r>
                    </m:oMath>
                  </m:oMathPara>
                </a14:m>
                <a:endParaRPr lang="th-TH" sz="2000" dirty="0">
                  <a:solidFill>
                    <a:srgbClr val="FF0000"/>
                  </a:solidFill>
                  <a:latin typeface="Angsana New" pitchFamily="18" charset="-34"/>
                  <a:cs typeface="Angsana New" pitchFamily="18" charset="-34"/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73166" y="2492896"/>
                <a:ext cx="727711" cy="400110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0" name="ลูกศรเชื่อมต่อแบบตรง 19"/>
          <p:cNvCxnSpPr/>
          <p:nvPr/>
        </p:nvCxnSpPr>
        <p:spPr>
          <a:xfrm>
            <a:off x="6077650" y="2391988"/>
            <a:ext cx="380756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ลูกศรเชื่อมต่อแบบตรง 20"/>
          <p:cNvCxnSpPr>
            <a:stCxn id="61" idx="7"/>
          </p:cNvCxnSpPr>
          <p:nvPr/>
        </p:nvCxnSpPr>
        <p:spPr>
          <a:xfrm flipV="1">
            <a:off x="6045454" y="2692951"/>
            <a:ext cx="417971" cy="313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ลูกศรเชื่อมต่อแบบตรง 21"/>
          <p:cNvCxnSpPr/>
          <p:nvPr/>
        </p:nvCxnSpPr>
        <p:spPr>
          <a:xfrm flipV="1">
            <a:off x="5555859" y="2178885"/>
            <a:ext cx="229936" cy="19155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6458406" y="2760667"/>
                <a:ext cx="72771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th-TH" sz="2000" b="0" i="1" smtClean="0">
                          <a:solidFill>
                            <a:srgbClr val="FF0000"/>
                          </a:solidFill>
                          <a:latin typeface="Cambria Math"/>
                          <a:cs typeface="Angsana New" pitchFamily="18" charset="-34"/>
                        </a:rPr>
                        <m:t>รัศมี</m:t>
                      </m:r>
                    </m:oMath>
                  </m:oMathPara>
                </a14:m>
                <a:endParaRPr lang="th-TH" sz="2000" dirty="0">
                  <a:solidFill>
                    <a:srgbClr val="FF0000"/>
                  </a:solidFill>
                  <a:latin typeface="Angsana New" pitchFamily="18" charset="-34"/>
                  <a:cs typeface="Angsana New" pitchFamily="18" charset="-34"/>
                </a:endParaRPr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58406" y="2760667"/>
                <a:ext cx="727711" cy="400110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6940633" y="3068454"/>
                <a:ext cx="72771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th-TH" sz="2000" b="0" i="1" smtClean="0">
                          <a:solidFill>
                            <a:srgbClr val="FF0000"/>
                          </a:solidFill>
                          <a:latin typeface="Cambria Math"/>
                          <a:cs typeface="Angsana New" pitchFamily="18" charset="-34"/>
                        </a:rPr>
                        <m:t>ความถี่</m:t>
                      </m:r>
                    </m:oMath>
                  </m:oMathPara>
                </a14:m>
                <a:endParaRPr lang="th-TH" sz="2000" dirty="0">
                  <a:solidFill>
                    <a:srgbClr val="FF0000"/>
                  </a:solidFill>
                  <a:latin typeface="Angsana New" pitchFamily="18" charset="-34"/>
                  <a:cs typeface="Angsana New" pitchFamily="18" charset="-34"/>
                </a:endParaRPr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40633" y="3068454"/>
                <a:ext cx="727711" cy="400110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>
                <a:off x="5623627" y="3513754"/>
                <a:ext cx="310188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th-TH" sz="2000" b="0" i="1" smtClean="0">
                          <a:solidFill>
                            <a:srgbClr val="FF0000"/>
                          </a:solidFill>
                          <a:latin typeface="Cambria Math"/>
                          <a:cs typeface="Angsana New" pitchFamily="18" charset="-34"/>
                        </a:rPr>
                        <m:t>ความเร็วตามเส้นรอบวง</m:t>
                      </m:r>
                      <m:r>
                        <a:rPr lang="th-TH" sz="2000" b="0" i="1" smtClean="0">
                          <a:solidFill>
                            <a:srgbClr val="FF0000"/>
                          </a:solidFill>
                          <a:latin typeface="Cambria Math"/>
                          <a:cs typeface="Angsana New" pitchFamily="18" charset="-34"/>
                        </a:rPr>
                        <m:t>/</m:t>
                      </m:r>
                      <m:r>
                        <a:rPr lang="th-TH" sz="2000" b="0" i="1" smtClean="0">
                          <a:solidFill>
                            <a:srgbClr val="FF0000"/>
                          </a:solidFill>
                          <a:latin typeface="Cambria Math"/>
                          <a:cs typeface="Angsana New" pitchFamily="18" charset="-34"/>
                        </a:rPr>
                        <m:t>ความเร็วรอบ</m:t>
                      </m:r>
                    </m:oMath>
                  </m:oMathPara>
                </a14:m>
                <a:endParaRPr lang="th-TH" sz="2000" dirty="0">
                  <a:solidFill>
                    <a:srgbClr val="FF0000"/>
                  </a:solidFill>
                  <a:latin typeface="Angsana New" pitchFamily="18" charset="-34"/>
                  <a:cs typeface="Angsana New" pitchFamily="18" charset="-34"/>
                </a:endParaRPr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3627" y="3513754"/>
                <a:ext cx="3101888" cy="400110"/>
              </a:xfrm>
              <a:prstGeom prst="rect">
                <a:avLst/>
              </a:prstGeom>
              <a:blipFill rotWithShape="1">
                <a:blip r:embed="rId13"/>
                <a:stretch>
                  <a:fillRect l="-394" b="-90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6" name="ลูกศรเชื่อมต่อแบบตรง 25"/>
          <p:cNvCxnSpPr/>
          <p:nvPr/>
        </p:nvCxnSpPr>
        <p:spPr>
          <a:xfrm>
            <a:off x="5592945" y="3513754"/>
            <a:ext cx="114968" cy="12804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ลูกศรเชื่อมต่อแบบตรง 26"/>
          <p:cNvCxnSpPr/>
          <p:nvPr/>
        </p:nvCxnSpPr>
        <p:spPr>
          <a:xfrm>
            <a:off x="6614912" y="3299356"/>
            <a:ext cx="380756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ลูกศรเชื่อมต่อแบบตรง 27"/>
          <p:cNvCxnSpPr/>
          <p:nvPr/>
        </p:nvCxnSpPr>
        <p:spPr>
          <a:xfrm flipV="1">
            <a:off x="6348181" y="2948030"/>
            <a:ext cx="258864" cy="18466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6659758" y="3802744"/>
                <a:ext cx="72771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th-TH" sz="2000" b="0" i="1" smtClean="0">
                          <a:solidFill>
                            <a:srgbClr val="FF0000"/>
                          </a:solidFill>
                          <a:latin typeface="Cambria Math"/>
                          <a:cs typeface="Angsana New" pitchFamily="18" charset="-34"/>
                        </a:rPr>
                        <m:t>รัศมี</m:t>
                      </m:r>
                    </m:oMath>
                  </m:oMathPara>
                </a14:m>
                <a:endParaRPr lang="th-TH" sz="2000" dirty="0">
                  <a:solidFill>
                    <a:srgbClr val="FF0000"/>
                  </a:solidFill>
                  <a:latin typeface="Angsana New" pitchFamily="18" charset="-34"/>
                  <a:cs typeface="Angsana New" pitchFamily="18" charset="-34"/>
                </a:endParaRPr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59758" y="3802744"/>
                <a:ext cx="727711" cy="400110"/>
              </a:xfrm>
              <a:prstGeom prst="rect">
                <a:avLst/>
              </a:prstGeom>
              <a:blipFill rotWithShape="1"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0" name="ลูกศรเชื่อมต่อแบบตรง 29"/>
          <p:cNvCxnSpPr/>
          <p:nvPr/>
        </p:nvCxnSpPr>
        <p:spPr>
          <a:xfrm>
            <a:off x="6405421" y="4034611"/>
            <a:ext cx="380756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6405421" y="4259470"/>
                <a:ext cx="210087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th-TH" sz="2000" b="0" i="1" smtClean="0">
                          <a:solidFill>
                            <a:srgbClr val="FF0000"/>
                          </a:solidFill>
                          <a:latin typeface="Cambria Math"/>
                          <a:cs typeface="Angsana New" pitchFamily="18" charset="-34"/>
                        </a:rPr>
                        <m:t>ความเร็วเชิงมุม</m:t>
                      </m:r>
                      <m:r>
                        <a:rPr lang="th-TH" sz="2000" b="0" i="1" smtClean="0">
                          <a:solidFill>
                            <a:srgbClr val="FF0000"/>
                          </a:solidFill>
                          <a:latin typeface="Cambria Math"/>
                          <a:cs typeface="Angsana New" pitchFamily="18" charset="-34"/>
                        </a:rPr>
                        <m:t>(</m:t>
                      </m:r>
                      <m:r>
                        <a:rPr lang="en-US" sz="2000" b="0" i="1" smtClean="0">
                          <a:solidFill>
                            <a:srgbClr val="FF0000"/>
                          </a:solidFill>
                          <a:latin typeface="Cambria Math"/>
                          <a:cs typeface="Angsana New" pitchFamily="18" charset="-34"/>
                        </a:rPr>
                        <m:t>𝑟𝑎𝑑</m:t>
                      </m:r>
                      <m:r>
                        <a:rPr lang="en-US" sz="2000" b="0" i="1" smtClean="0">
                          <a:solidFill>
                            <a:srgbClr val="FF0000"/>
                          </a:solidFill>
                          <a:latin typeface="Cambria Math"/>
                          <a:cs typeface="Angsana New" pitchFamily="18" charset="-34"/>
                        </a:rPr>
                        <m:t>/</m:t>
                      </m:r>
                      <m:r>
                        <a:rPr lang="en-US" sz="2000" b="0" i="1" smtClean="0">
                          <a:solidFill>
                            <a:srgbClr val="FF0000"/>
                          </a:solidFill>
                          <a:latin typeface="Cambria Math"/>
                          <a:cs typeface="Angsana New" pitchFamily="18" charset="-34"/>
                        </a:rPr>
                        <m:t>𝑠</m:t>
                      </m:r>
                      <m:r>
                        <a:rPr lang="th-TH" sz="2000" b="0" i="1" smtClean="0">
                          <a:solidFill>
                            <a:srgbClr val="FF0000"/>
                          </a:solidFill>
                          <a:latin typeface="Cambria Math"/>
                          <a:cs typeface="Angsana New" pitchFamily="18" charset="-34"/>
                        </a:rPr>
                        <m:t>)</m:t>
                      </m:r>
                    </m:oMath>
                  </m:oMathPara>
                </a14:m>
                <a:endParaRPr lang="th-TH" sz="2000" dirty="0">
                  <a:solidFill>
                    <a:srgbClr val="FF0000"/>
                  </a:solidFill>
                  <a:latin typeface="Angsana New" pitchFamily="18" charset="-34"/>
                  <a:cs typeface="Angsana New" pitchFamily="18" charset="-34"/>
                </a:endParaRPr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05421" y="4259470"/>
                <a:ext cx="2100871" cy="400110"/>
              </a:xfrm>
              <a:prstGeom prst="rect">
                <a:avLst/>
              </a:prstGeom>
              <a:blipFill rotWithShape="1">
                <a:blip r:embed="rId15"/>
                <a:stretch>
                  <a:fillRect l="-1453" r="-1163" b="-107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2" name="ลูกศรเชื่อมต่อแบบตรง 31"/>
          <p:cNvCxnSpPr/>
          <p:nvPr/>
        </p:nvCxnSpPr>
        <p:spPr>
          <a:xfrm>
            <a:off x="5981749" y="4182565"/>
            <a:ext cx="404465" cy="20746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>
                <a:off x="2806780" y="4995743"/>
                <a:ext cx="133735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th-TH" sz="2000" b="0" i="1" smtClean="0">
                          <a:solidFill>
                            <a:srgbClr val="FF0000"/>
                          </a:solidFill>
                          <a:latin typeface="Cambria Math"/>
                          <a:cs typeface="Angsana New" pitchFamily="18" charset="-34"/>
                        </a:rPr>
                        <m:t>ความเร็วเชิงมุม</m:t>
                      </m:r>
                    </m:oMath>
                  </m:oMathPara>
                </a14:m>
                <a:endParaRPr lang="th-TH" sz="2000" dirty="0">
                  <a:solidFill>
                    <a:srgbClr val="FF0000"/>
                  </a:solidFill>
                  <a:latin typeface="Angsana New" pitchFamily="18" charset="-34"/>
                  <a:cs typeface="Angsana New" pitchFamily="18" charset="-34"/>
                </a:endParaRPr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06780" y="4995743"/>
                <a:ext cx="1337359" cy="400110"/>
              </a:xfrm>
              <a:prstGeom prst="rect">
                <a:avLst/>
              </a:prstGeom>
              <a:blipFill rotWithShape="1">
                <a:blip r:embed="rId16"/>
                <a:stretch>
                  <a:fillRect b="-107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4" name="ลูกศรเชื่อมต่อแบบตรง 33"/>
          <p:cNvCxnSpPr>
            <a:stCxn id="69" idx="2"/>
          </p:cNvCxnSpPr>
          <p:nvPr/>
        </p:nvCxnSpPr>
        <p:spPr>
          <a:xfrm flipH="1">
            <a:off x="4039910" y="4702799"/>
            <a:ext cx="1307308" cy="49299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/>
              <p:cNvSpPr txBox="1"/>
              <p:nvPr/>
            </p:nvSpPr>
            <p:spPr>
              <a:xfrm>
                <a:off x="2806780" y="4541058"/>
                <a:ext cx="133735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th-TH" sz="2000" b="0" i="1" smtClean="0">
                          <a:solidFill>
                            <a:srgbClr val="FF0000"/>
                          </a:solidFill>
                          <a:latin typeface="Cambria Math"/>
                          <a:cs typeface="Angsana New" pitchFamily="18" charset="-34"/>
                        </a:rPr>
                        <m:t>อ่านว่า</m:t>
                      </m:r>
                      <m:r>
                        <a:rPr lang="th-TH" sz="2000" b="0" i="1" smtClean="0">
                          <a:solidFill>
                            <a:srgbClr val="FF0000"/>
                          </a:solidFill>
                          <a:latin typeface="Cambria Math"/>
                          <a:cs typeface="Angsana New" pitchFamily="18" charset="-34"/>
                        </a:rPr>
                        <m:t> </m:t>
                      </m:r>
                      <m:r>
                        <a:rPr lang="th-TH" sz="2000" b="0" i="1" smtClean="0">
                          <a:solidFill>
                            <a:srgbClr val="FF0000"/>
                          </a:solidFill>
                          <a:latin typeface="Cambria Math"/>
                          <a:cs typeface="Angsana New" pitchFamily="18" charset="-34"/>
                        </a:rPr>
                        <m:t>โอเมก้า</m:t>
                      </m:r>
                    </m:oMath>
                  </m:oMathPara>
                </a14:m>
                <a:endParaRPr lang="th-TH" sz="2000" dirty="0">
                  <a:solidFill>
                    <a:srgbClr val="FF0000"/>
                  </a:solidFill>
                  <a:latin typeface="Angsana New" pitchFamily="18" charset="-34"/>
                  <a:cs typeface="Angsana New" pitchFamily="18" charset="-34"/>
                </a:endParaRPr>
              </a:p>
            </p:txBody>
          </p:sp>
        </mc:Choice>
        <mc:Fallback xmlns="">
          <p:sp>
            <p:nvSpPr>
              <p:cNvPr id="35" name="TextBox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06780" y="4541058"/>
                <a:ext cx="1337359" cy="400110"/>
              </a:xfrm>
              <a:prstGeom prst="rect">
                <a:avLst/>
              </a:prstGeom>
              <a:blipFill rotWithShape="1"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6" name="ลูกศรเชื่อมต่อแบบตรง 35"/>
          <p:cNvCxnSpPr>
            <a:stCxn id="14" idx="1"/>
          </p:cNvCxnSpPr>
          <p:nvPr/>
        </p:nvCxnSpPr>
        <p:spPr>
          <a:xfrm flipH="1">
            <a:off x="4039910" y="4702799"/>
            <a:ext cx="132805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/>
              <p:cNvSpPr txBox="1"/>
              <p:nvPr/>
            </p:nvSpPr>
            <p:spPr>
              <a:xfrm>
                <a:off x="3090625" y="6109343"/>
                <a:ext cx="133735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th-TH" sz="2000" b="0" i="1" smtClean="0">
                          <a:solidFill>
                            <a:srgbClr val="FF0000"/>
                          </a:solidFill>
                          <a:latin typeface="Cambria Math"/>
                          <a:cs typeface="Angsana New" pitchFamily="18" charset="-34"/>
                        </a:rPr>
                        <m:t>แรงสู่ศูนย์กลาง</m:t>
                      </m:r>
                    </m:oMath>
                  </m:oMathPara>
                </a14:m>
                <a:endParaRPr lang="th-TH" sz="2000" dirty="0">
                  <a:solidFill>
                    <a:srgbClr val="FF0000"/>
                  </a:solidFill>
                  <a:latin typeface="Angsana New" pitchFamily="18" charset="-34"/>
                  <a:cs typeface="Angsana New" pitchFamily="18" charset="-34"/>
                </a:endParaRPr>
              </a:p>
            </p:txBody>
          </p:sp>
        </mc:Choice>
        <mc:Fallback xmlns=""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0625" y="6109343"/>
                <a:ext cx="1337359" cy="400110"/>
              </a:xfrm>
              <a:prstGeom prst="rect">
                <a:avLst/>
              </a:prstGeom>
              <a:blipFill rotWithShape="1">
                <a:blip r:embed="rId18"/>
                <a:stretch>
                  <a:fillRect b="-75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TextBox 37"/>
          <p:cNvSpPr txBox="1"/>
          <p:nvPr/>
        </p:nvSpPr>
        <p:spPr>
          <a:xfrm>
            <a:off x="7171780" y="6013538"/>
            <a:ext cx="9649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มวล (</a:t>
            </a:r>
            <a:r>
              <a:rPr lang="en-US" sz="2000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Kg</a:t>
            </a:r>
            <a:r>
              <a:rPr lang="th-TH" sz="2000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)</a:t>
            </a:r>
            <a:endParaRPr lang="th-TH" sz="2000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39" name="ลูกศรเชื่อมต่อแบบตรง 38"/>
          <p:cNvCxnSpPr/>
          <p:nvPr/>
        </p:nvCxnSpPr>
        <p:spPr>
          <a:xfrm flipH="1" flipV="1">
            <a:off x="4368169" y="6305912"/>
            <a:ext cx="1067927" cy="340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ลูกศรเชื่อมต่อแบบตรง 39"/>
          <p:cNvCxnSpPr/>
          <p:nvPr/>
        </p:nvCxnSpPr>
        <p:spPr>
          <a:xfrm>
            <a:off x="6492158" y="6054016"/>
            <a:ext cx="663937" cy="19459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สี่เหลี่ยมผืนผ้า 40"/>
              <p:cNvSpPr/>
              <p:nvPr/>
            </p:nvSpPr>
            <p:spPr>
              <a:xfrm>
                <a:off x="6805290" y="5018077"/>
                <a:ext cx="1128835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th-TH" sz="2000" i="1">
                          <a:solidFill>
                            <a:srgbClr val="FF0000"/>
                          </a:solidFill>
                          <a:latin typeface="Cambria Math"/>
                          <a:cs typeface="Angsana New" pitchFamily="18" charset="-34"/>
                        </a:rPr>
                        <m:t>ความเร็วรอบ</m:t>
                      </m:r>
                    </m:oMath>
                  </m:oMathPara>
                </a14:m>
                <a:endParaRPr lang="th-TH" sz="2000" dirty="0">
                  <a:solidFill>
                    <a:srgbClr val="FF0000"/>
                  </a:solidFill>
                  <a:latin typeface="Angsana New" pitchFamily="18" charset="-34"/>
                  <a:cs typeface="Angsana New" pitchFamily="18" charset="-34"/>
                </a:endParaRPr>
              </a:p>
            </p:txBody>
          </p:sp>
        </mc:Choice>
        <mc:Fallback xmlns="">
          <p:sp>
            <p:nvSpPr>
              <p:cNvPr id="41" name="สี่เหลี่ยมผืนผ้า 4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05290" y="5018077"/>
                <a:ext cx="1128835" cy="400110"/>
              </a:xfrm>
              <a:prstGeom prst="rect">
                <a:avLst/>
              </a:prstGeom>
              <a:blipFill rotWithShape="1">
                <a:blip r:embed="rId19"/>
                <a:stretch>
                  <a:fillRect l="-5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2" name="ลูกศรเชื่อมต่อแบบตรง 41"/>
          <p:cNvCxnSpPr/>
          <p:nvPr/>
        </p:nvCxnSpPr>
        <p:spPr>
          <a:xfrm>
            <a:off x="6279672" y="5218132"/>
            <a:ext cx="534493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/>
              <p:cNvSpPr txBox="1"/>
              <p:nvPr/>
            </p:nvSpPr>
            <p:spPr>
              <a:xfrm>
                <a:off x="6745104" y="5351525"/>
                <a:ext cx="72771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th-TH" sz="2000" b="0" i="1" smtClean="0">
                          <a:solidFill>
                            <a:srgbClr val="FF0000"/>
                          </a:solidFill>
                          <a:latin typeface="Cambria Math"/>
                          <a:cs typeface="Angsana New" pitchFamily="18" charset="-34"/>
                        </a:rPr>
                        <m:t>รัศมี</m:t>
                      </m:r>
                    </m:oMath>
                  </m:oMathPara>
                </a14:m>
                <a:endParaRPr lang="th-TH" sz="2000" dirty="0">
                  <a:solidFill>
                    <a:srgbClr val="FF0000"/>
                  </a:solidFill>
                  <a:latin typeface="Angsana New" pitchFamily="18" charset="-34"/>
                  <a:cs typeface="Angsana New" pitchFamily="18" charset="-34"/>
                </a:endParaRPr>
              </a:p>
            </p:txBody>
          </p:sp>
        </mc:Choice>
        <mc:Fallback xmlns="">
          <p:sp>
            <p:nvSpPr>
              <p:cNvPr id="43" name="TextBox 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45104" y="5351525"/>
                <a:ext cx="727711" cy="400110"/>
              </a:xfrm>
              <a:prstGeom prst="rect">
                <a:avLst/>
              </a:prstGeom>
              <a:blipFill rotWithShape="1"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4" name="ลูกศรเชื่อมต่อแบบตรง 43"/>
          <p:cNvCxnSpPr/>
          <p:nvPr/>
        </p:nvCxnSpPr>
        <p:spPr>
          <a:xfrm>
            <a:off x="6373166" y="5563292"/>
            <a:ext cx="534493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/>
              <p:cNvSpPr txBox="1"/>
              <p:nvPr/>
            </p:nvSpPr>
            <p:spPr>
              <a:xfrm>
                <a:off x="6516216" y="4685074"/>
                <a:ext cx="133735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th-TH" sz="2000" b="0" i="1" smtClean="0">
                          <a:solidFill>
                            <a:srgbClr val="FF0000"/>
                          </a:solidFill>
                          <a:latin typeface="Cambria Math"/>
                          <a:cs typeface="Angsana New" pitchFamily="18" charset="-34"/>
                        </a:rPr>
                        <m:t>ความเร่งเข้าสู่ศูนย์กลาง</m:t>
                      </m:r>
                    </m:oMath>
                  </m:oMathPara>
                </a14:m>
                <a:endParaRPr lang="th-TH" sz="2000" dirty="0">
                  <a:solidFill>
                    <a:srgbClr val="FF0000"/>
                  </a:solidFill>
                  <a:latin typeface="Angsana New" pitchFamily="18" charset="-34"/>
                  <a:cs typeface="Angsana New" pitchFamily="18" charset="-34"/>
                </a:endParaRPr>
              </a:p>
            </p:txBody>
          </p:sp>
        </mc:Choice>
        <mc:Fallback xmlns="">
          <p:sp>
            <p:nvSpPr>
              <p:cNvPr id="45" name="TextBox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16216" y="4685074"/>
                <a:ext cx="1337359" cy="400110"/>
              </a:xfrm>
              <a:prstGeom prst="rect">
                <a:avLst/>
              </a:prstGeom>
              <a:blipFill rotWithShape="1">
                <a:blip r:embed="rId21"/>
                <a:stretch>
                  <a:fillRect l="-2283" r="-33333" b="-92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6" name="ลูกศรเชื่อมต่อแบบตรง 45"/>
          <p:cNvCxnSpPr/>
          <p:nvPr/>
        </p:nvCxnSpPr>
        <p:spPr>
          <a:xfrm flipV="1">
            <a:off x="5642751" y="4903765"/>
            <a:ext cx="916530" cy="24434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สี่เหลี่ยมผืนผ้า 46"/>
          <p:cNvSpPr/>
          <p:nvPr/>
        </p:nvSpPr>
        <p:spPr>
          <a:xfrm>
            <a:off x="699105" y="116632"/>
            <a:ext cx="5529079" cy="923330"/>
          </a:xfrm>
          <a:prstGeom prst="rect">
            <a:avLst/>
          </a:prstGeom>
          <a:solidFill>
            <a:srgbClr val="FDCFE7"/>
          </a:solidFill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FreesiaUPC" pitchFamily="34" charset="-34"/>
                <a:cs typeface="FreesiaUPC" pitchFamily="34" charset="-34"/>
              </a:rPr>
              <a:t>  </a:t>
            </a:r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FreesiaUPC" pitchFamily="34" charset="-34"/>
                <a:cs typeface="FreesiaUPC" pitchFamily="34" charset="-34"/>
              </a:rPr>
              <a:t> </a:t>
            </a:r>
            <a:r>
              <a:rPr lang="th-TH" sz="5400" b="1" dirty="0" smtClean="0">
                <a:ln w="18415" cmpd="sng">
                  <a:noFill/>
                  <a:prstDash val="solid"/>
                </a:ln>
                <a:solidFill>
                  <a:srgbClr val="BF0B6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การเคลื่อนที่แบบต่าง ๆ</a:t>
            </a:r>
            <a:endParaRPr lang="th-TH" sz="4000" b="1" dirty="0">
              <a:ln w="18415" cmpd="sng">
                <a:noFill/>
                <a:prstDash val="solid"/>
              </a:ln>
              <a:solidFill>
                <a:srgbClr val="F545A1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48" name="วงรี 47"/>
          <p:cNvSpPr/>
          <p:nvPr/>
        </p:nvSpPr>
        <p:spPr>
          <a:xfrm>
            <a:off x="35496" y="103858"/>
            <a:ext cx="1224136" cy="948878"/>
          </a:xfrm>
          <a:prstGeom prst="ellipse">
            <a:avLst/>
          </a:prstGeom>
          <a:solidFill>
            <a:srgbClr val="BF0B69"/>
          </a:solidFill>
          <a:ln>
            <a:solidFill>
              <a:srgbClr val="FBB3D9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800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49" name="วงรี 48"/>
          <p:cNvSpPr/>
          <p:nvPr/>
        </p:nvSpPr>
        <p:spPr>
          <a:xfrm>
            <a:off x="-234783" y="116632"/>
            <a:ext cx="1782447" cy="94887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 smtClean="0">
                <a:latin typeface="FreesiaUPC" pitchFamily="34" charset="-34"/>
                <a:cs typeface="FreesiaUPC" pitchFamily="34" charset="-34"/>
              </a:rPr>
              <a:t>11</a:t>
            </a:r>
            <a:endParaRPr lang="en-US" sz="8800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51" name="วงรี 50"/>
          <p:cNvSpPr/>
          <p:nvPr/>
        </p:nvSpPr>
        <p:spPr>
          <a:xfrm>
            <a:off x="5286769" y="2378869"/>
            <a:ext cx="438577" cy="444822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/>
          <p:cNvSpPr txBox="1"/>
          <p:nvPr/>
        </p:nvSpPr>
        <p:spPr>
          <a:xfrm>
            <a:off x="5580112" y="1124744"/>
            <a:ext cx="33123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แนวโค้งเกิดจาก 2 แนว พร้อมกัน </a:t>
            </a:r>
          </a:p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คือ แนวดิ่งและราบ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56" name="ตัวเชื่อมต่อตรง 55"/>
          <p:cNvCxnSpPr>
            <a:stCxn id="7" idx="3"/>
          </p:cNvCxnSpPr>
          <p:nvPr/>
        </p:nvCxnSpPr>
        <p:spPr>
          <a:xfrm flipV="1">
            <a:off x="4533109" y="3575139"/>
            <a:ext cx="470939" cy="1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ตัวเชื่อมต่อตรง 57"/>
          <p:cNvCxnSpPr/>
          <p:nvPr/>
        </p:nvCxnSpPr>
        <p:spPr>
          <a:xfrm>
            <a:off x="5004048" y="2608121"/>
            <a:ext cx="0" cy="3629191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วงรี 58"/>
          <p:cNvSpPr/>
          <p:nvPr/>
        </p:nvSpPr>
        <p:spPr>
          <a:xfrm>
            <a:off x="6159083" y="5803086"/>
            <a:ext cx="357133" cy="362218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วงรี 59"/>
          <p:cNvSpPr/>
          <p:nvPr/>
        </p:nvSpPr>
        <p:spPr>
          <a:xfrm>
            <a:off x="5819809" y="2296781"/>
            <a:ext cx="264359" cy="268123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วงรี 60"/>
          <p:cNvSpPr/>
          <p:nvPr/>
        </p:nvSpPr>
        <p:spPr>
          <a:xfrm>
            <a:off x="5819809" y="2656821"/>
            <a:ext cx="264359" cy="268123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วงรี 61"/>
          <p:cNvSpPr/>
          <p:nvPr/>
        </p:nvSpPr>
        <p:spPr>
          <a:xfrm>
            <a:off x="5276164" y="3087139"/>
            <a:ext cx="438577" cy="444822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วงรี 62"/>
          <p:cNvSpPr/>
          <p:nvPr/>
        </p:nvSpPr>
        <p:spPr>
          <a:xfrm>
            <a:off x="6183648" y="3112355"/>
            <a:ext cx="189518" cy="336324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วงรี 65"/>
          <p:cNvSpPr/>
          <p:nvPr/>
        </p:nvSpPr>
        <p:spPr>
          <a:xfrm>
            <a:off x="6368936" y="3078472"/>
            <a:ext cx="219288" cy="444822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วงรี 66"/>
          <p:cNvSpPr/>
          <p:nvPr/>
        </p:nvSpPr>
        <p:spPr>
          <a:xfrm>
            <a:off x="5819809" y="3854072"/>
            <a:ext cx="323881" cy="328493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วงรี 67"/>
          <p:cNvSpPr/>
          <p:nvPr/>
        </p:nvSpPr>
        <p:spPr>
          <a:xfrm>
            <a:off x="6092498" y="3842225"/>
            <a:ext cx="323881" cy="328493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วงรี 68"/>
          <p:cNvSpPr/>
          <p:nvPr/>
        </p:nvSpPr>
        <p:spPr>
          <a:xfrm>
            <a:off x="5347218" y="4480388"/>
            <a:ext cx="438577" cy="444822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วงรี 79"/>
          <p:cNvSpPr/>
          <p:nvPr/>
        </p:nvSpPr>
        <p:spPr>
          <a:xfrm>
            <a:off x="5431140" y="5151086"/>
            <a:ext cx="438577" cy="444822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วงรี 82"/>
          <p:cNvSpPr/>
          <p:nvPr/>
        </p:nvSpPr>
        <p:spPr>
          <a:xfrm>
            <a:off x="6006027" y="5085184"/>
            <a:ext cx="269411" cy="273247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วงรี 83"/>
          <p:cNvSpPr/>
          <p:nvPr/>
        </p:nvSpPr>
        <p:spPr>
          <a:xfrm>
            <a:off x="6046928" y="5418187"/>
            <a:ext cx="339286" cy="344117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วงรี 84"/>
          <p:cNvSpPr/>
          <p:nvPr/>
        </p:nvSpPr>
        <p:spPr>
          <a:xfrm>
            <a:off x="5386871" y="5849639"/>
            <a:ext cx="594878" cy="603349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01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1" fill="hold">
                      <p:stCondLst>
                        <p:cond delay="indefinite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8" fill="hold">
                      <p:stCondLst>
                        <p:cond delay="indefinite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0" fill="hold">
                      <p:stCondLst>
                        <p:cond delay="indefinite"/>
                      </p:stCondLst>
                      <p:childTnLst>
                        <p:par>
                          <p:cTn id="341" fill="hold">
                            <p:stCondLst>
                              <p:cond delay="0"/>
                            </p:stCondLst>
                            <p:childTnLst>
                              <p:par>
                                <p:cTn id="3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7" fill="hold">
                      <p:stCondLst>
                        <p:cond delay="indefinite"/>
                      </p:stCondLst>
                      <p:childTnLst>
                        <p:par>
                          <p:cTn id="348" fill="hold">
                            <p:stCondLst>
                              <p:cond delay="0"/>
                            </p:stCondLst>
                            <p:childTnLst>
                              <p:par>
                                <p:cTn id="3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9" fill="hold">
                      <p:stCondLst>
                        <p:cond delay="indefinite"/>
                      </p:stCondLst>
                      <p:childTnLst>
                        <p:par>
                          <p:cTn id="360" fill="hold">
                            <p:stCondLst>
                              <p:cond delay="0"/>
                            </p:stCondLst>
                            <p:childTnLst>
                              <p:par>
                                <p:cTn id="3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6" fill="hold">
                      <p:stCondLst>
                        <p:cond delay="indefinite"/>
                      </p:stCondLst>
                      <p:childTnLst>
                        <p:par>
                          <p:cTn id="367" fill="hold">
                            <p:stCondLst>
                              <p:cond delay="0"/>
                            </p:stCondLst>
                            <p:childTnLst>
                              <p:par>
                                <p:cTn id="3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animBg="1"/>
      <p:bldP spid="7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3" grpId="0"/>
      <p:bldP spid="24" grpId="0"/>
      <p:bldP spid="25" grpId="0"/>
      <p:bldP spid="29" grpId="0"/>
      <p:bldP spid="31" grpId="0"/>
      <p:bldP spid="33" grpId="0"/>
      <p:bldP spid="35" grpId="0"/>
      <p:bldP spid="37" grpId="0"/>
      <p:bldP spid="38" grpId="0"/>
      <p:bldP spid="41" grpId="0"/>
      <p:bldP spid="43" grpId="0"/>
      <p:bldP spid="45" grpId="0"/>
      <p:bldP spid="51" grpId="0" animBg="1"/>
      <p:bldP spid="52" grpId="0"/>
      <p:bldP spid="59" grpId="0" animBg="1"/>
      <p:bldP spid="60" grpId="0" animBg="1"/>
      <p:bldP spid="61" grpId="0" animBg="1"/>
      <p:bldP spid="62" grpId="0" animBg="1"/>
      <p:bldP spid="63" grpId="0" animBg="1"/>
      <p:bldP spid="66" grpId="0" animBg="1"/>
      <p:bldP spid="67" grpId="0" animBg="1"/>
      <p:bldP spid="68" grpId="0" animBg="1"/>
      <p:bldP spid="69" grpId="0" animBg="1"/>
      <p:bldP spid="80" grpId="0" animBg="1"/>
      <p:bldP spid="83" grpId="0" animBg="1"/>
      <p:bldP spid="84" grpId="0" animBg="1"/>
      <p:bldP spid="8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 txBox="1">
            <a:spLocks/>
          </p:cNvSpPr>
          <p:nvPr/>
        </p:nvSpPr>
        <p:spPr>
          <a:xfrm>
            <a:off x="2627785" y="288016"/>
            <a:ext cx="6264696" cy="105273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b="1" dirty="0" smtClean="0">
                <a:solidFill>
                  <a:schemeClr val="accent4">
                    <a:lumMod val="50000"/>
                  </a:schemeClr>
                </a:solidFill>
                <a:latin typeface="FreesiaUPC" pitchFamily="34" charset="-34"/>
                <a:cs typeface="FreesiaUPC" pitchFamily="34" charset="-34"/>
              </a:rPr>
              <a:t>ไฟฟ้าในชีวิตประจำวัน</a:t>
            </a:r>
            <a:endParaRPr lang="th-TH" b="1" i="1" dirty="0">
              <a:solidFill>
                <a:schemeClr val="accent4">
                  <a:lumMod val="50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3" name="ชื่อเรื่อง 1"/>
          <p:cNvSpPr txBox="1">
            <a:spLocks/>
          </p:cNvSpPr>
          <p:nvPr/>
        </p:nvSpPr>
        <p:spPr>
          <a:xfrm>
            <a:off x="168263" y="143984"/>
            <a:ext cx="2459521" cy="1340800"/>
          </a:xfrm>
          <a:prstGeom prst="rect">
            <a:avLst/>
          </a:prstGeom>
          <a:solidFill>
            <a:srgbClr val="7030A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54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หน่วยที่ </a:t>
            </a:r>
            <a:r>
              <a:rPr lang="en-US" sz="54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4</a:t>
            </a:r>
            <a:endParaRPr lang="th-TH" sz="54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eesiaUPC" pitchFamily="34" charset="-34"/>
              <a:cs typeface="FreesiaUPC" pitchFamily="34" charset="-34"/>
            </a:endParaRP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1766867"/>
            <a:ext cx="3289463" cy="465066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87073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552116" y="116632"/>
            <a:ext cx="8124340" cy="9233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FreesiaUPC" pitchFamily="34" charset="-34"/>
                <a:cs typeface="FreesiaUPC" pitchFamily="34" charset="-34"/>
              </a:rPr>
              <a:t>  </a:t>
            </a:r>
            <a:r>
              <a:rPr lang="th-TH" sz="5400" b="1" dirty="0" smtClean="0">
                <a:ln w="18415" cmpd="sng">
                  <a:noFill/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ความรู้เบื้องต้นเกี่ยวกับพลังงานไฟฟ้า</a:t>
            </a:r>
            <a:endParaRPr lang="th-TH" sz="4000" b="1" dirty="0">
              <a:ln w="18415" cmpd="sng">
                <a:noFill/>
                <a:prstDash val="solid"/>
              </a:ln>
              <a:solidFill>
                <a:schemeClr val="accent4">
                  <a:lumMod val="50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3" name="วงรี 2"/>
          <p:cNvSpPr/>
          <p:nvPr/>
        </p:nvSpPr>
        <p:spPr>
          <a:xfrm>
            <a:off x="35496" y="103858"/>
            <a:ext cx="863421" cy="948878"/>
          </a:xfrm>
          <a:prstGeom prst="ellipse">
            <a:avLst/>
          </a:prstGeom>
          <a:solidFill>
            <a:srgbClr val="7030A0"/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>
                <a:latin typeface="FreesiaUPC" pitchFamily="34" charset="-34"/>
                <a:cs typeface="FreesiaUPC" pitchFamily="34" charset="-34"/>
              </a:rPr>
              <a:t>1</a:t>
            </a:r>
          </a:p>
        </p:txBody>
      </p:sp>
      <p:sp>
        <p:nvSpPr>
          <p:cNvPr id="5" name="ตัวแทนเนื้อหา 2"/>
          <p:cNvSpPr>
            <a:spLocks noGrp="1"/>
          </p:cNvSpPr>
          <p:nvPr>
            <p:ph idx="1"/>
          </p:nvPr>
        </p:nvSpPr>
        <p:spPr>
          <a:xfrm>
            <a:off x="483610" y="1788884"/>
            <a:ext cx="1666528" cy="604664"/>
          </a:xfrm>
          <a:ln w="38100">
            <a:solidFill>
              <a:srgbClr val="7030A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ประจุไฟฟ้า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" name="ตัวแทนเนื้อหา 2"/>
          <p:cNvSpPr txBox="1">
            <a:spLocks/>
          </p:cNvSpPr>
          <p:nvPr/>
        </p:nvSpPr>
        <p:spPr>
          <a:xfrm>
            <a:off x="483610" y="4663094"/>
            <a:ext cx="1666528" cy="604664"/>
          </a:xfrm>
          <a:prstGeom prst="rect">
            <a:avLst/>
          </a:prstGeom>
          <a:ln w="38100">
            <a:solidFill>
              <a:srgbClr val="7030A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กระแสไฟฟ้า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4" name="วงรี 13"/>
          <p:cNvSpPr/>
          <p:nvPr/>
        </p:nvSpPr>
        <p:spPr>
          <a:xfrm>
            <a:off x="2638128" y="1249921"/>
            <a:ext cx="3312368" cy="2664296"/>
          </a:xfrm>
          <a:prstGeom prst="ellipse">
            <a:avLst/>
          </a:prstGeom>
          <a:ln w="57150"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5" name="วงรี 14"/>
          <p:cNvSpPr/>
          <p:nvPr/>
        </p:nvSpPr>
        <p:spPr>
          <a:xfrm>
            <a:off x="3133707" y="1558051"/>
            <a:ext cx="2321210" cy="2048036"/>
          </a:xfrm>
          <a:prstGeom prst="ellipse">
            <a:avLst/>
          </a:prstGeom>
          <a:ln w="38100"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10" name="กลุ่ม 9"/>
          <p:cNvGrpSpPr/>
          <p:nvPr/>
        </p:nvGrpSpPr>
        <p:grpSpPr>
          <a:xfrm>
            <a:off x="3777732" y="1402433"/>
            <a:ext cx="1478234" cy="2197064"/>
            <a:chOff x="4271444" y="1196753"/>
            <a:chExt cx="1478234" cy="2197064"/>
          </a:xfrm>
        </p:grpSpPr>
        <p:sp>
          <p:nvSpPr>
            <p:cNvPr id="11" name="วงรี 10"/>
            <p:cNvSpPr/>
            <p:nvPr/>
          </p:nvSpPr>
          <p:spPr>
            <a:xfrm>
              <a:off x="4271444" y="1940580"/>
              <a:ext cx="1033160" cy="871618"/>
            </a:xfrm>
            <a:prstGeom prst="ellipse">
              <a:avLst/>
            </a:prstGeom>
            <a:ln w="19050">
              <a:solidFill>
                <a:srgbClr val="7030A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latin typeface="Angsana New" pitchFamily="18" charset="-34"/>
                  <a:cs typeface="Angsana New" pitchFamily="18" charset="-34"/>
                </a:rPr>
                <a:t>P+N</a:t>
              </a:r>
              <a:endParaRPr lang="th-TH" dirty="0">
                <a:latin typeface="Angsana New" pitchFamily="18" charset="-34"/>
                <a:cs typeface="Angsana New" pitchFamily="18" charset="-34"/>
              </a:endParaRPr>
            </a:p>
          </p:txBody>
        </p:sp>
        <p:sp>
          <p:nvSpPr>
            <p:cNvPr id="12" name="วงรี 11"/>
            <p:cNvSpPr/>
            <p:nvPr/>
          </p:nvSpPr>
          <p:spPr>
            <a:xfrm>
              <a:off x="4978498" y="1196753"/>
              <a:ext cx="457598" cy="432048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3600" dirty="0" smtClean="0">
                  <a:latin typeface="Angsana New" pitchFamily="18" charset="-34"/>
                  <a:cs typeface="Angsana New" pitchFamily="18" charset="-34"/>
                </a:rPr>
                <a:t>e</a:t>
              </a:r>
              <a:endParaRPr lang="th-TH" sz="3600" dirty="0">
                <a:latin typeface="Angsana New" pitchFamily="18" charset="-34"/>
                <a:cs typeface="Angsana New" pitchFamily="18" charset="-34"/>
              </a:endParaRPr>
            </a:p>
          </p:txBody>
        </p:sp>
        <p:sp>
          <p:nvSpPr>
            <p:cNvPr id="13" name="วงรี 12"/>
            <p:cNvSpPr/>
            <p:nvPr/>
          </p:nvSpPr>
          <p:spPr>
            <a:xfrm>
              <a:off x="5292080" y="2961769"/>
              <a:ext cx="457598" cy="432048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3600" dirty="0" smtClean="0">
                  <a:latin typeface="Angsana New" pitchFamily="18" charset="-34"/>
                  <a:cs typeface="Angsana New" pitchFamily="18" charset="-34"/>
                </a:rPr>
                <a:t>e</a:t>
              </a:r>
              <a:endParaRPr lang="th-TH" sz="3600" dirty="0">
                <a:latin typeface="Angsana New" pitchFamily="18" charset="-34"/>
                <a:cs typeface="Angsana New" pitchFamily="18" charset="-34"/>
              </a:endParaRPr>
            </a:p>
          </p:txBody>
        </p:sp>
      </p:grpSp>
      <p:sp>
        <p:nvSpPr>
          <p:cNvPr id="16" name="ตัวแทนเนื้อหา 2"/>
          <p:cNvSpPr txBox="1">
            <a:spLocks/>
          </p:cNvSpPr>
          <p:nvPr/>
        </p:nvSpPr>
        <p:spPr>
          <a:xfrm>
            <a:off x="3749080" y="3718264"/>
            <a:ext cx="1049288" cy="47818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Action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950496" y="1558051"/>
            <a:ext cx="3059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โปรตอน (</a:t>
            </a:r>
            <a:r>
              <a:rPr lang="en-US" sz="2400" dirty="0" smtClean="0">
                <a:latin typeface="Angsana New" pitchFamily="18" charset="-34"/>
                <a:cs typeface="Angsana New" pitchFamily="18" charset="-34"/>
              </a:rPr>
              <a:t>Proton</a:t>
            </a:r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) ประจุบวก (+)</a:t>
            </a:r>
            <a:endParaRPr lang="th-TH" sz="24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048672" y="2150818"/>
            <a:ext cx="3059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นิวตรอน (</a:t>
            </a:r>
            <a:r>
              <a:rPr lang="en-US" sz="2400" dirty="0" smtClean="0">
                <a:latin typeface="Angsana New" pitchFamily="18" charset="-34"/>
                <a:cs typeface="Angsana New" pitchFamily="18" charset="-34"/>
              </a:rPr>
              <a:t>Newton</a:t>
            </a:r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) เป็นกลาง</a:t>
            </a:r>
            <a:endParaRPr lang="th-TH" sz="24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27536" y="2836307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นิวเคลียส</a:t>
            </a:r>
            <a:endParaRPr lang="th-TH" sz="24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985958" y="3467924"/>
            <a:ext cx="3059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อิเล็กตรอน (</a:t>
            </a:r>
            <a:r>
              <a:rPr lang="en-US" sz="2400" dirty="0" smtClean="0">
                <a:latin typeface="Angsana New" pitchFamily="18" charset="-34"/>
                <a:cs typeface="Angsana New" pitchFamily="18" charset="-34"/>
              </a:rPr>
              <a:t>Electron</a:t>
            </a:r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) ประจุลบ (</a:t>
            </a:r>
            <a:r>
              <a:rPr lang="en-US" sz="2400" dirty="0" smtClean="0">
                <a:latin typeface="Angsana New" pitchFamily="18" charset="-34"/>
                <a:cs typeface="Angsana New" pitchFamily="18" charset="-34"/>
              </a:rPr>
              <a:t>-</a:t>
            </a:r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)</a:t>
            </a:r>
            <a:endParaRPr lang="th-TH" sz="2400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21" name="ลูกศรเชื่อมต่อแบบตรง 20"/>
          <p:cNvCxnSpPr>
            <a:endCxn id="17" idx="1"/>
          </p:cNvCxnSpPr>
          <p:nvPr/>
        </p:nvCxnSpPr>
        <p:spPr>
          <a:xfrm flipV="1">
            <a:off x="4139952" y="1788884"/>
            <a:ext cx="1810544" cy="673367"/>
          </a:xfrm>
          <a:prstGeom prst="straightConnector1">
            <a:avLst/>
          </a:prstGeom>
          <a:ln>
            <a:solidFill>
              <a:srgbClr val="E2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ลูกศรเชื่อมต่อแบบตรง 21"/>
          <p:cNvCxnSpPr/>
          <p:nvPr/>
        </p:nvCxnSpPr>
        <p:spPr>
          <a:xfrm flipV="1">
            <a:off x="4483481" y="2381650"/>
            <a:ext cx="1611031" cy="161203"/>
          </a:xfrm>
          <a:prstGeom prst="straightConnector1">
            <a:avLst/>
          </a:prstGeom>
          <a:ln>
            <a:solidFill>
              <a:srgbClr val="E2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ลูกศรเชื่อมต่อแบบตรง 22"/>
          <p:cNvCxnSpPr/>
          <p:nvPr/>
        </p:nvCxnSpPr>
        <p:spPr>
          <a:xfrm>
            <a:off x="4766910" y="2654736"/>
            <a:ext cx="1498952" cy="363142"/>
          </a:xfrm>
          <a:prstGeom prst="straightConnector1">
            <a:avLst/>
          </a:prstGeom>
          <a:ln>
            <a:solidFill>
              <a:srgbClr val="E2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ลูกศรเชื่อมต่อแบบตรง 23"/>
          <p:cNvCxnSpPr/>
          <p:nvPr/>
        </p:nvCxnSpPr>
        <p:spPr>
          <a:xfrm>
            <a:off x="5255966" y="3363510"/>
            <a:ext cx="707305" cy="334791"/>
          </a:xfrm>
          <a:prstGeom prst="straightConnector1">
            <a:avLst/>
          </a:prstGeom>
          <a:ln>
            <a:solidFill>
              <a:srgbClr val="E2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รูปภาพ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651" y="4663094"/>
            <a:ext cx="4339465" cy="19342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15976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animBg="1"/>
      <p:bldP spid="14" grpId="0" animBg="1"/>
      <p:bldP spid="15" grpId="0" animBg="1"/>
      <p:bldP spid="16" grpId="0" animBg="1"/>
      <p:bldP spid="17" grpId="0"/>
      <p:bldP spid="18" grpId="0"/>
      <p:bldP spid="19" grpId="0"/>
      <p:bldP spid="2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สี่เหลี่ยมผืนผ้ามุมมน 7"/>
          <p:cNvSpPr/>
          <p:nvPr/>
        </p:nvSpPr>
        <p:spPr>
          <a:xfrm>
            <a:off x="683568" y="1700807"/>
            <a:ext cx="7848872" cy="1080121"/>
          </a:xfrm>
          <a:prstGeom prst="roundRect">
            <a:avLst/>
          </a:prstGeom>
          <a:ln w="38100">
            <a:solidFill>
              <a:schemeClr val="accent2">
                <a:lumMod val="50000"/>
              </a:schemeClr>
            </a:solidFill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871995" y="1803917"/>
            <a:ext cx="7516429" cy="11087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smtClean="0">
                <a:latin typeface="FreesiaUPC" pitchFamily="34" charset="-34"/>
                <a:cs typeface="FreesiaUPC" pitchFamily="34" charset="-34"/>
              </a:rPr>
              <a:t>	</a:t>
            </a:r>
            <a:r>
              <a:rPr lang="th-TH" sz="2800" b="1" dirty="0" smtClean="0">
                <a:latin typeface="FreesiaUPC" pitchFamily="34" charset="-34"/>
                <a:cs typeface="FreesiaUPC" pitchFamily="34" charset="-34"/>
              </a:rPr>
              <a:t>1. เซลล์ไฟฟ้าเคมี (</a:t>
            </a:r>
            <a:r>
              <a:rPr lang="en-US" sz="2800" b="1" dirty="0" smtClean="0">
                <a:latin typeface="FreesiaUPC" pitchFamily="34" charset="-34"/>
                <a:cs typeface="FreesiaUPC" pitchFamily="34" charset="-34"/>
              </a:rPr>
              <a:t>Electrical Cell</a:t>
            </a:r>
            <a:r>
              <a:rPr lang="th-TH" sz="2800" b="1" dirty="0" smtClean="0">
                <a:latin typeface="FreesiaUPC" pitchFamily="34" charset="-34"/>
                <a:cs typeface="FreesiaUPC" pitchFamily="34" charset="-34"/>
              </a:rPr>
              <a:t>) </a:t>
            </a:r>
            <a:r>
              <a:rPr lang="th-TH" sz="2800" dirty="0" smtClean="0">
                <a:latin typeface="FreesiaUPC" pitchFamily="34" charset="-34"/>
                <a:cs typeface="FreesiaUPC" pitchFamily="34" charset="-34"/>
              </a:rPr>
              <a:t>ไฟฟ้ากำลังเกิดจากปฏิกิริยาเคมี เช่น ถ่านไฟฉาย แบตเตอรี่</a:t>
            </a:r>
            <a:endParaRPr lang="th-TH" sz="2800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523998" y="116632"/>
            <a:ext cx="5920210" cy="9233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FreesiaUPC" pitchFamily="34" charset="-34"/>
                <a:cs typeface="FreesiaUPC" pitchFamily="34" charset="-34"/>
              </a:rPr>
              <a:t>  </a:t>
            </a:r>
            <a:r>
              <a:rPr lang="th-TH" sz="5400" b="1" dirty="0" smtClean="0">
                <a:ln w="18415" cmpd="sng">
                  <a:noFill/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แหล่งกำเนิดพลังงานไฟฟ้า</a:t>
            </a:r>
            <a:endParaRPr lang="th-TH" sz="4000" b="1" dirty="0">
              <a:ln w="18415" cmpd="sng">
                <a:noFill/>
                <a:prstDash val="solid"/>
              </a:ln>
              <a:solidFill>
                <a:schemeClr val="accent4">
                  <a:lumMod val="50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6" name="วงรี 5"/>
          <p:cNvSpPr/>
          <p:nvPr/>
        </p:nvSpPr>
        <p:spPr>
          <a:xfrm>
            <a:off x="35496" y="103858"/>
            <a:ext cx="863421" cy="948878"/>
          </a:xfrm>
          <a:prstGeom prst="ellipse">
            <a:avLst/>
          </a:prstGeom>
          <a:solidFill>
            <a:srgbClr val="7030A0"/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 smtClean="0">
                <a:latin typeface="FreesiaUPC" pitchFamily="34" charset="-34"/>
                <a:cs typeface="FreesiaUPC" pitchFamily="34" charset="-34"/>
              </a:rPr>
              <a:t>2</a:t>
            </a:r>
            <a:endParaRPr lang="en-US" sz="8800" b="1" dirty="0">
              <a:latin typeface="FreesiaUPC" pitchFamily="34" charset="-34"/>
              <a:cs typeface="FreesiaUPC" pitchFamily="34" charset="-34"/>
            </a:endParaRPr>
          </a:p>
        </p:txBody>
      </p:sp>
      <p:pic>
        <p:nvPicPr>
          <p:cNvPr id="9" name="รูปภาพ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1730" y="3145416"/>
            <a:ext cx="4932548" cy="305776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47012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" name="สี่เหลี่ยมผืนผ้ามุมมน 5"/>
          <p:cNvSpPr/>
          <p:nvPr/>
        </p:nvSpPr>
        <p:spPr>
          <a:xfrm>
            <a:off x="683568" y="188640"/>
            <a:ext cx="3384376" cy="640930"/>
          </a:xfrm>
          <a:prstGeom prst="roundRect">
            <a:avLst/>
          </a:prstGeom>
          <a:ln w="38100">
            <a:solidFill>
              <a:schemeClr val="accent2">
                <a:lumMod val="50000"/>
              </a:schemeClr>
            </a:solidFill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ตัวแทนเนื้อหา 2"/>
          <p:cNvSpPr>
            <a:spLocks noGrp="1"/>
          </p:cNvSpPr>
          <p:nvPr>
            <p:ph idx="1"/>
          </p:nvPr>
        </p:nvSpPr>
        <p:spPr>
          <a:xfrm>
            <a:off x="871995" y="291749"/>
            <a:ext cx="3241029" cy="6579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2800" b="1" dirty="0">
                <a:latin typeface="FreesiaUPC" pitchFamily="34" charset="-34"/>
                <a:cs typeface="FreesiaUPC" pitchFamily="34" charset="-34"/>
              </a:rPr>
              <a:t>2. เซลล์สุริยะ </a:t>
            </a:r>
            <a:r>
              <a:rPr lang="en-US" sz="2800" b="1" dirty="0">
                <a:latin typeface="FreesiaUPC" pitchFamily="34" charset="-34"/>
                <a:cs typeface="FreesiaUPC" pitchFamily="34" charset="-34"/>
              </a:rPr>
              <a:t>: </a:t>
            </a:r>
            <a:r>
              <a:rPr lang="th-TH" sz="2800" b="1" dirty="0">
                <a:latin typeface="FreesiaUPC" pitchFamily="34" charset="-34"/>
                <a:cs typeface="FreesiaUPC" pitchFamily="34" charset="-34"/>
              </a:rPr>
              <a:t>(</a:t>
            </a:r>
            <a:r>
              <a:rPr lang="en-US" sz="2800" b="1" dirty="0">
                <a:latin typeface="FreesiaUPC" pitchFamily="34" charset="-34"/>
                <a:cs typeface="FreesiaUPC" pitchFamily="34" charset="-34"/>
              </a:rPr>
              <a:t>Solar Cell</a:t>
            </a:r>
            <a:r>
              <a:rPr lang="th-TH" sz="2800" b="1" dirty="0">
                <a:latin typeface="FreesiaUPC" pitchFamily="34" charset="-34"/>
                <a:cs typeface="FreesiaUPC" pitchFamily="34" charset="-34"/>
              </a:rPr>
              <a:t>)</a:t>
            </a:r>
          </a:p>
        </p:txBody>
      </p:sp>
      <p:sp useBgFill="1">
        <p:nvSpPr>
          <p:cNvPr id="8" name="สี่เหลี่ยมผืนผ้ามุมมน 7"/>
          <p:cNvSpPr/>
          <p:nvPr/>
        </p:nvSpPr>
        <p:spPr>
          <a:xfrm>
            <a:off x="683568" y="3523894"/>
            <a:ext cx="3384376" cy="640930"/>
          </a:xfrm>
          <a:prstGeom prst="roundRect">
            <a:avLst/>
          </a:prstGeom>
          <a:ln w="38100">
            <a:solidFill>
              <a:schemeClr val="accent2">
                <a:lumMod val="50000"/>
              </a:schemeClr>
            </a:solidFill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ตัวแทนเนื้อหา 2"/>
          <p:cNvSpPr txBox="1">
            <a:spLocks/>
          </p:cNvSpPr>
          <p:nvPr/>
        </p:nvSpPr>
        <p:spPr>
          <a:xfrm>
            <a:off x="871995" y="3627003"/>
            <a:ext cx="3241029" cy="657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2800" b="1" dirty="0" smtClean="0">
                <a:latin typeface="FreesiaUPC" pitchFamily="34" charset="-34"/>
                <a:cs typeface="FreesiaUPC" pitchFamily="34" charset="-34"/>
              </a:rPr>
              <a:t>3. </a:t>
            </a:r>
            <a:r>
              <a:rPr lang="th-TH" sz="2800" b="1" dirty="0">
                <a:latin typeface="FreesiaUPC" pitchFamily="34" charset="-34"/>
                <a:cs typeface="FreesiaUPC" pitchFamily="34" charset="-34"/>
              </a:rPr>
              <a:t>ไ</a:t>
            </a:r>
            <a:r>
              <a:rPr lang="th-TH" sz="2800" b="1" dirty="0" smtClean="0">
                <a:latin typeface="FreesiaUPC" pitchFamily="34" charset="-34"/>
                <a:cs typeface="FreesiaUPC" pitchFamily="34" charset="-34"/>
              </a:rPr>
              <a:t>ฟฟ้าจากพลังงานกล</a:t>
            </a:r>
            <a:endParaRPr lang="th-TH" sz="2800" b="1" dirty="0">
              <a:latin typeface="FreesiaUPC" pitchFamily="34" charset="-34"/>
              <a:cs typeface="FreesiaUPC" pitchFamily="34" charset="-34"/>
            </a:endParaRPr>
          </a:p>
        </p:txBody>
      </p:sp>
      <p:pic>
        <p:nvPicPr>
          <p:cNvPr id="10" name="รูปภาพ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7005" y="1052736"/>
            <a:ext cx="2973187" cy="21817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รูปภาพ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4369655"/>
            <a:ext cx="3772153" cy="23717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5005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uild="p"/>
      <p:bldP spid="8" grpId="0" animBg="1"/>
      <p:bldP spid="9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สี่เหลี่ยมผืนผ้ามุมมน 13"/>
          <p:cNvSpPr/>
          <p:nvPr/>
        </p:nvSpPr>
        <p:spPr>
          <a:xfrm>
            <a:off x="683568" y="1124744"/>
            <a:ext cx="7848872" cy="4805404"/>
          </a:xfrm>
          <a:prstGeom prst="roundRect">
            <a:avLst/>
          </a:prstGeom>
          <a:ln w="38100">
            <a:solidFill>
              <a:schemeClr val="accent2">
                <a:lumMod val="50000"/>
              </a:schemeClr>
            </a:solidFill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ตัวแทนเนื้อหา 2"/>
          <p:cNvSpPr txBox="1">
            <a:spLocks/>
          </p:cNvSpPr>
          <p:nvPr/>
        </p:nvSpPr>
        <p:spPr>
          <a:xfrm>
            <a:off x="871995" y="1196753"/>
            <a:ext cx="7516429" cy="46655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b="1" dirty="0" smtClean="0">
                <a:latin typeface="FreesiaUPC" pitchFamily="34" charset="-34"/>
                <a:cs typeface="FreesiaUPC" pitchFamily="34" charset="-34"/>
              </a:rPr>
              <a:t>	</a:t>
            </a:r>
            <a:r>
              <a:rPr lang="th-TH" sz="2800" b="1" dirty="0" smtClean="0">
                <a:solidFill>
                  <a:srgbClr val="FF0000"/>
                </a:solidFill>
                <a:latin typeface="FreesiaUPC" pitchFamily="34" charset="-34"/>
                <a:cs typeface="FreesiaUPC" pitchFamily="34" charset="-34"/>
              </a:rPr>
              <a:t>ความ</a:t>
            </a:r>
            <a:r>
              <a:rPr lang="th-TH" sz="2800" b="1" dirty="0">
                <a:solidFill>
                  <a:srgbClr val="FF0000"/>
                </a:solidFill>
                <a:latin typeface="FreesiaUPC" pitchFamily="34" charset="-34"/>
                <a:cs typeface="FreesiaUPC" pitchFamily="34" charset="-34"/>
              </a:rPr>
              <a:t>ต่างศักย์ </a:t>
            </a:r>
            <a:r>
              <a:rPr lang="th-TH" sz="2800" dirty="0">
                <a:latin typeface="FreesiaUPC" pitchFamily="34" charset="-34"/>
                <a:cs typeface="FreesiaUPC" pitchFamily="34" charset="-34"/>
              </a:rPr>
              <a:t>หมายถึง พลังงานที่ใช้เคลื่อนที่ประจุ 1 หน่วย จากจุดศักย์สูงไปสู่ศักย์ต่ำในตัวนำไฟฟ้า หน่วย โวลต์ (</a:t>
            </a:r>
            <a:r>
              <a:rPr lang="en-US" sz="2800" dirty="0">
                <a:latin typeface="FreesiaUPC" pitchFamily="34" charset="-34"/>
                <a:cs typeface="FreesiaUPC" pitchFamily="34" charset="-34"/>
              </a:rPr>
              <a:t>Volt</a:t>
            </a:r>
            <a:r>
              <a:rPr lang="th-TH" sz="2800" dirty="0">
                <a:latin typeface="FreesiaUPC" pitchFamily="34" charset="-34"/>
                <a:cs typeface="FreesiaUPC" pitchFamily="34" charset="-34"/>
              </a:rPr>
              <a:t>)</a:t>
            </a:r>
          </a:p>
          <a:p>
            <a:pPr marL="0" indent="0">
              <a:buNone/>
            </a:pPr>
            <a:r>
              <a:rPr lang="th-TH" sz="2800" dirty="0">
                <a:latin typeface="FreesiaUPC" pitchFamily="34" charset="-34"/>
                <a:cs typeface="FreesiaUPC" pitchFamily="34" charset="-34"/>
              </a:rPr>
              <a:t>	ความต่างศักย์ 1 </a:t>
            </a:r>
            <a:r>
              <a:rPr lang="en-US" sz="2800" dirty="0">
                <a:latin typeface="FreesiaUPC" pitchFamily="34" charset="-34"/>
                <a:cs typeface="FreesiaUPC" pitchFamily="34" charset="-34"/>
              </a:rPr>
              <a:t>Volt </a:t>
            </a:r>
            <a:r>
              <a:rPr lang="th-TH" sz="2800" dirty="0">
                <a:latin typeface="FreesiaUPC" pitchFamily="34" charset="-34"/>
                <a:cs typeface="FreesiaUPC" pitchFamily="34" charset="-34"/>
              </a:rPr>
              <a:t>หมายถึง การทำให้ประจุ 1 คู</a:t>
            </a:r>
            <a:r>
              <a:rPr lang="th-TH" sz="2800" dirty="0" err="1">
                <a:latin typeface="FreesiaUPC" pitchFamily="34" charset="-34"/>
                <a:cs typeface="FreesiaUPC" pitchFamily="34" charset="-34"/>
              </a:rPr>
              <a:t>ลอมบ์</a:t>
            </a:r>
            <a:r>
              <a:rPr lang="th-TH" sz="2800" dirty="0">
                <a:latin typeface="FreesiaUPC" pitchFamily="34" charset="-34"/>
                <a:cs typeface="FreesiaUPC" pitchFamily="34" charset="-34"/>
              </a:rPr>
              <a:t> เคลื่อนที่ใช้พลังงาน 1 </a:t>
            </a:r>
            <a:r>
              <a:rPr lang="th-TH" sz="2800" dirty="0" err="1">
                <a:latin typeface="FreesiaUPC" pitchFamily="34" charset="-34"/>
                <a:cs typeface="FreesiaUPC" pitchFamily="34" charset="-34"/>
              </a:rPr>
              <a:t>จูล</a:t>
            </a:r>
            <a:endParaRPr lang="th-TH" sz="2800" dirty="0">
              <a:latin typeface="FreesiaUPC" pitchFamily="34" charset="-34"/>
              <a:cs typeface="FreesiaUPC" pitchFamily="34" charset="-34"/>
            </a:endParaRPr>
          </a:p>
          <a:p>
            <a:pPr marL="0" indent="0">
              <a:buNone/>
            </a:pPr>
            <a:r>
              <a:rPr lang="en-US" sz="2800" b="1" dirty="0" smtClean="0">
                <a:latin typeface="FreesiaUPC" pitchFamily="34" charset="-34"/>
                <a:cs typeface="FreesiaUPC" pitchFamily="34" charset="-34"/>
              </a:rPr>
              <a:t>	</a:t>
            </a:r>
            <a:r>
              <a:rPr lang="th-TH" sz="2800" b="1" dirty="0" smtClean="0">
                <a:solidFill>
                  <a:srgbClr val="FF0000"/>
                </a:solidFill>
                <a:latin typeface="FreesiaUPC" pitchFamily="34" charset="-34"/>
                <a:cs typeface="FreesiaUPC" pitchFamily="34" charset="-34"/>
              </a:rPr>
              <a:t>ความ</a:t>
            </a:r>
            <a:r>
              <a:rPr lang="th-TH" sz="2800" b="1" dirty="0">
                <a:solidFill>
                  <a:srgbClr val="FF0000"/>
                </a:solidFill>
                <a:latin typeface="FreesiaUPC" pitchFamily="34" charset="-34"/>
                <a:cs typeface="FreesiaUPC" pitchFamily="34" charset="-34"/>
              </a:rPr>
              <a:t>ต้านทานไฟฟ้า </a:t>
            </a:r>
            <a:r>
              <a:rPr lang="th-TH" sz="2800" dirty="0" smtClean="0">
                <a:latin typeface="FreesiaUPC" pitchFamily="34" charset="-34"/>
                <a:cs typeface="FreesiaUPC" pitchFamily="34" charset="-34"/>
              </a:rPr>
              <a:t>สมบัติ</a:t>
            </a:r>
            <a:r>
              <a:rPr lang="th-TH" sz="2800" dirty="0">
                <a:latin typeface="FreesiaUPC" pitchFamily="34" charset="-34"/>
                <a:cs typeface="FreesiaUPC" pitchFamily="34" charset="-34"/>
              </a:rPr>
              <a:t>เฉพาะตัวของสารที่จะยอมให้กระแสไฟฟ้าไหลผ่าน</a:t>
            </a:r>
          </a:p>
          <a:p>
            <a:pPr marL="0" indent="0">
              <a:buNone/>
            </a:pPr>
            <a:r>
              <a:rPr lang="en-US" sz="2800" b="1" dirty="0" smtClean="0">
                <a:latin typeface="FreesiaUPC" pitchFamily="34" charset="-34"/>
                <a:cs typeface="FreesiaUPC" pitchFamily="34" charset="-34"/>
              </a:rPr>
              <a:t>	</a:t>
            </a:r>
            <a:r>
              <a:rPr lang="th-TH" sz="2800" b="1" dirty="0" smtClean="0">
                <a:solidFill>
                  <a:srgbClr val="FF0000"/>
                </a:solidFill>
                <a:latin typeface="FreesiaUPC" pitchFamily="34" charset="-34"/>
                <a:cs typeface="FreesiaUPC" pitchFamily="34" charset="-34"/>
              </a:rPr>
              <a:t>กฎ</a:t>
            </a:r>
            <a:r>
              <a:rPr lang="th-TH" sz="2800" b="1" dirty="0">
                <a:solidFill>
                  <a:srgbClr val="FF0000"/>
                </a:solidFill>
                <a:latin typeface="FreesiaUPC" pitchFamily="34" charset="-34"/>
                <a:cs typeface="FreesiaUPC" pitchFamily="34" charset="-34"/>
              </a:rPr>
              <a:t>ของโอห์ม </a:t>
            </a:r>
            <a:r>
              <a:rPr lang="en-US" sz="2800" b="1" dirty="0">
                <a:solidFill>
                  <a:srgbClr val="FF0000"/>
                </a:solidFill>
                <a:latin typeface="FreesiaUPC" pitchFamily="34" charset="-34"/>
                <a:cs typeface="FreesiaUPC" pitchFamily="34" charset="-34"/>
              </a:rPr>
              <a:t>Ohm’s Law </a:t>
            </a:r>
            <a:r>
              <a:rPr lang="th-TH" sz="2800" dirty="0">
                <a:latin typeface="FreesiaUPC" pitchFamily="34" charset="-34"/>
                <a:cs typeface="FreesiaUPC" pitchFamily="34" charset="-34"/>
              </a:rPr>
              <a:t>กล่าวว่า </a:t>
            </a:r>
            <a:r>
              <a:rPr lang="en-US" sz="2800" dirty="0">
                <a:latin typeface="FreesiaUPC" pitchFamily="34" charset="-34"/>
                <a:cs typeface="FreesiaUPC" pitchFamily="34" charset="-34"/>
              </a:rPr>
              <a:t>“</a:t>
            </a:r>
            <a:r>
              <a:rPr lang="th-TH" sz="2800" dirty="0">
                <a:latin typeface="FreesiaUPC" pitchFamily="34" charset="-34"/>
                <a:cs typeface="FreesiaUPC" pitchFamily="34" charset="-34"/>
              </a:rPr>
              <a:t>ถ้าอุณหภูมิของตัวนำมีค่าคงที่ อัตราส่วนระหว่างความต่างศักย์ไฟฟ้าที่ปลายทั้งสองของตัวนำต่อกระแสไฟฟ้าที่ไหลในตัวนำนั้นมีค่าคงที่เสมอ</a:t>
            </a:r>
            <a:r>
              <a:rPr lang="en-US" sz="2800" dirty="0">
                <a:latin typeface="FreesiaUPC" pitchFamily="34" charset="-34"/>
                <a:cs typeface="FreesiaUPC" pitchFamily="34" charset="-34"/>
              </a:rPr>
              <a:t>” </a:t>
            </a:r>
            <a:r>
              <a:rPr lang="th-TH" sz="2800" dirty="0">
                <a:latin typeface="FreesiaUPC" pitchFamily="34" charset="-34"/>
                <a:cs typeface="FreesiaUPC" pitchFamily="34" charset="-34"/>
              </a:rPr>
              <a:t>ค่าคงที่นั้นคือค่าความต้านทานนั่นเอง</a:t>
            </a:r>
            <a:endParaRPr lang="th-TH" sz="2800" u="sng" dirty="0">
              <a:latin typeface="FreesiaUPC" pitchFamily="34" charset="-34"/>
              <a:cs typeface="FreesiaUPC" pitchFamily="34" charset="-34"/>
            </a:endParaRPr>
          </a:p>
        </p:txBody>
      </p:sp>
      <p:sp useBgFill="1">
        <p:nvSpPr>
          <p:cNvPr id="20" name="สี่เหลี่ยมผืนผ้ามุมมน 19"/>
          <p:cNvSpPr/>
          <p:nvPr/>
        </p:nvSpPr>
        <p:spPr>
          <a:xfrm>
            <a:off x="2627784" y="5350230"/>
            <a:ext cx="6192688" cy="1319130"/>
          </a:xfrm>
          <a:prstGeom prst="roundRect">
            <a:avLst/>
          </a:prstGeom>
          <a:ln w="38100">
            <a:solidFill>
              <a:schemeClr val="accent2">
                <a:lumMod val="50000"/>
              </a:schemeClr>
            </a:solidFill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สี่เหลี่ยมผืนผ้า 3"/>
              <p:cNvSpPr/>
              <p:nvPr/>
            </p:nvSpPr>
            <p:spPr>
              <a:xfrm>
                <a:off x="4746563" y="5558828"/>
                <a:ext cx="1584176" cy="1008112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th-TH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/>
                          </a:rPr>
                          <m:t>𝑉</m:t>
                        </m:r>
                      </m:num>
                      <m:den>
                        <m:r>
                          <a:rPr lang="en-US" b="0" i="1" smtClean="0">
                            <a:latin typeface="Cambria Math"/>
                          </a:rPr>
                          <m:t>𝐼</m:t>
                        </m:r>
                      </m:den>
                    </m:f>
                  </m:oMath>
                </a14:m>
                <a:r>
                  <a:rPr lang="th-TH" dirty="0" smtClean="0"/>
                  <a:t> </a:t>
                </a:r>
                <a14:m>
                  <m:oMath xmlns:m="http://schemas.openxmlformats.org/officeDocument/2006/math">
                    <m:r>
                      <a:rPr lang="en-US" b="0" i="1" dirty="0" smtClean="0">
                        <a:latin typeface="Cambria Math"/>
                      </a:rPr>
                      <m:t>=</m:t>
                    </m:r>
                    <m:r>
                      <a:rPr lang="en-US" b="0" i="1" dirty="0" smtClean="0">
                        <a:latin typeface="Cambria Math"/>
                      </a:rPr>
                      <m:t>𝑅</m:t>
                    </m:r>
                  </m:oMath>
                </a14:m>
                <a:endParaRPr lang="th-TH" dirty="0"/>
              </a:p>
            </p:txBody>
          </p:sp>
        </mc:Choice>
        <mc:Fallback xmlns="">
          <p:sp>
            <p:nvSpPr>
              <p:cNvPr id="4" name="สี่เหลี่ยมผืนผ้า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6563" y="5558828"/>
                <a:ext cx="1584176" cy="100811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ลูกศรเชื่อมต่อแบบตรง 4"/>
          <p:cNvCxnSpPr>
            <a:stCxn id="25" idx="6"/>
          </p:cNvCxnSpPr>
          <p:nvPr/>
        </p:nvCxnSpPr>
        <p:spPr>
          <a:xfrm>
            <a:off x="6016640" y="6071322"/>
            <a:ext cx="931624" cy="34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6948264" y="5847655"/>
            <a:ext cx="1872208" cy="461665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ความต้านทาน</a:t>
            </a:r>
            <a:endParaRPr lang="th-TH" sz="2400" dirty="0">
              <a:latin typeface="Angsana New" pitchFamily="18" charset="-34"/>
              <a:cs typeface="Angsana New" pitchFamily="18" charset="-34"/>
            </a:endParaRPr>
          </a:p>
        </p:txBody>
      </p:sp>
      <p:grpSp>
        <p:nvGrpSpPr>
          <p:cNvPr id="7" name="กลุ่ม 6"/>
          <p:cNvGrpSpPr/>
          <p:nvPr/>
        </p:nvGrpSpPr>
        <p:grpSpPr>
          <a:xfrm>
            <a:off x="8232720" y="6017758"/>
            <a:ext cx="432048" cy="106253"/>
            <a:chOff x="1331640" y="6462660"/>
            <a:chExt cx="432048" cy="106253"/>
          </a:xfrm>
        </p:grpSpPr>
        <p:cxnSp>
          <p:nvCxnSpPr>
            <p:cNvPr id="8" name="ตัวเชื่อมต่อตรง 7"/>
            <p:cNvCxnSpPr/>
            <p:nvPr/>
          </p:nvCxnSpPr>
          <p:spPr>
            <a:xfrm>
              <a:off x="1331640" y="6568913"/>
              <a:ext cx="432048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วงรี 8"/>
            <p:cNvSpPr/>
            <p:nvPr/>
          </p:nvSpPr>
          <p:spPr>
            <a:xfrm>
              <a:off x="1492211" y="6462660"/>
              <a:ext cx="98776" cy="89416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2627784" y="6068528"/>
            <a:ext cx="1733908" cy="461665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กระแสไฟฟ้า (</a:t>
            </a:r>
            <a:r>
              <a:rPr lang="en-US" sz="2400" dirty="0" smtClean="0">
                <a:latin typeface="Angsana New" pitchFamily="18" charset="-34"/>
                <a:cs typeface="Angsana New" pitchFamily="18" charset="-34"/>
              </a:rPr>
              <a:t>A</a:t>
            </a:r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)</a:t>
            </a:r>
            <a:endParaRPr lang="th-TH" sz="24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27784" y="5480450"/>
            <a:ext cx="1946556" cy="461665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ความต่างศักย์ (</a:t>
            </a:r>
            <a:r>
              <a:rPr lang="en-US" sz="2400" dirty="0" smtClean="0">
                <a:latin typeface="Angsana New" pitchFamily="18" charset="-34"/>
                <a:cs typeface="Angsana New" pitchFamily="18" charset="-34"/>
              </a:rPr>
              <a:t>Volt</a:t>
            </a:r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)</a:t>
            </a:r>
            <a:endParaRPr lang="th-TH" sz="2400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12" name="ลูกศรเชื่อมต่อแบบตรง 11"/>
          <p:cNvCxnSpPr/>
          <p:nvPr/>
        </p:nvCxnSpPr>
        <p:spPr>
          <a:xfrm flipH="1" flipV="1">
            <a:off x="4427984" y="5772013"/>
            <a:ext cx="576064" cy="11928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ลูกศรเชื่อมต่อแบบตรง 12"/>
          <p:cNvCxnSpPr>
            <a:stCxn id="24" idx="2"/>
          </p:cNvCxnSpPr>
          <p:nvPr/>
        </p:nvCxnSpPr>
        <p:spPr>
          <a:xfrm flipH="1">
            <a:off x="4242383" y="6251685"/>
            <a:ext cx="761858" cy="4767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สี่เหลี่ยมผืนผ้า 15"/>
          <p:cNvSpPr/>
          <p:nvPr/>
        </p:nvSpPr>
        <p:spPr>
          <a:xfrm>
            <a:off x="467544" y="116632"/>
            <a:ext cx="8488222" cy="9233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FreesiaUPC" pitchFamily="34" charset="-34"/>
                <a:cs typeface="FreesiaUPC" pitchFamily="34" charset="-34"/>
              </a:rPr>
              <a:t>  </a:t>
            </a:r>
            <a:r>
              <a:rPr lang="th-TH" sz="5400" b="1" dirty="0" smtClean="0">
                <a:ln w="18415" cmpd="sng">
                  <a:noFill/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ความต่างศักย์ และความต้านทานไฟฟ้า</a:t>
            </a:r>
            <a:endParaRPr lang="th-TH" sz="4000" b="1" dirty="0">
              <a:ln w="18415" cmpd="sng">
                <a:noFill/>
                <a:prstDash val="solid"/>
              </a:ln>
              <a:solidFill>
                <a:schemeClr val="accent4">
                  <a:lumMod val="50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7" name="วงรี 16"/>
          <p:cNvSpPr/>
          <p:nvPr/>
        </p:nvSpPr>
        <p:spPr>
          <a:xfrm>
            <a:off x="35496" y="103858"/>
            <a:ext cx="863421" cy="948878"/>
          </a:xfrm>
          <a:prstGeom prst="ellipse">
            <a:avLst/>
          </a:prstGeom>
          <a:solidFill>
            <a:srgbClr val="7030A0"/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>
                <a:latin typeface="FreesiaUPC" pitchFamily="34" charset="-34"/>
                <a:cs typeface="FreesiaUPC" pitchFamily="34" charset="-34"/>
              </a:rPr>
              <a:t>3</a:t>
            </a:r>
          </a:p>
        </p:txBody>
      </p:sp>
      <p:sp>
        <p:nvSpPr>
          <p:cNvPr id="23" name="วงรี 22"/>
          <p:cNvSpPr/>
          <p:nvPr/>
        </p:nvSpPr>
        <p:spPr>
          <a:xfrm>
            <a:off x="5004048" y="5711282"/>
            <a:ext cx="360040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วงรี 23"/>
          <p:cNvSpPr/>
          <p:nvPr/>
        </p:nvSpPr>
        <p:spPr>
          <a:xfrm>
            <a:off x="5004241" y="6071665"/>
            <a:ext cx="360040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วงรี 24"/>
          <p:cNvSpPr/>
          <p:nvPr/>
        </p:nvSpPr>
        <p:spPr>
          <a:xfrm>
            <a:off x="5656600" y="5891302"/>
            <a:ext cx="360040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388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build="p"/>
      <p:bldP spid="20" grpId="0" animBg="1"/>
      <p:bldP spid="4" grpId="0" animBg="1"/>
      <p:bldP spid="6" grpId="0" animBg="1"/>
      <p:bldP spid="10" grpId="0" animBg="1"/>
      <p:bldP spid="11" grpId="0" animBg="1"/>
      <p:bldP spid="23" grpId="0" animBg="1"/>
      <p:bldP spid="24" grpId="0" animBg="1"/>
      <p:bldP spid="2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188640"/>
            <a:ext cx="2952328" cy="720080"/>
          </a:xfrm>
          <a:solidFill>
            <a:schemeClr val="bg1"/>
          </a:solidFill>
          <a:effectLst>
            <a:softEdge rad="317500"/>
          </a:effectLst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th-TH" sz="2800" b="1" u="sng" dirty="0" smtClean="0">
                <a:latin typeface="FreesiaUPC" pitchFamily="34" charset="-34"/>
                <a:cs typeface="FreesiaUPC" pitchFamily="34" charset="-34"/>
              </a:rPr>
              <a:t>การต่อความต้านทานไฟฟ้า</a:t>
            </a:r>
          </a:p>
          <a:p>
            <a:pPr marL="0" indent="0" algn="ctr">
              <a:buNone/>
            </a:pPr>
            <a:endParaRPr lang="th-TH" sz="2800" dirty="0">
              <a:latin typeface="FreesiaUPC" pitchFamily="34" charset="-34"/>
              <a:cs typeface="FreesiaUPC" pitchFamily="34" charset="-34"/>
            </a:endParaRPr>
          </a:p>
        </p:txBody>
      </p:sp>
      <p:grpSp>
        <p:nvGrpSpPr>
          <p:cNvPr id="3" name="กลุ่ม 2"/>
          <p:cNvGrpSpPr/>
          <p:nvPr/>
        </p:nvGrpSpPr>
        <p:grpSpPr>
          <a:xfrm>
            <a:off x="1362806" y="836711"/>
            <a:ext cx="6274371" cy="927720"/>
            <a:chOff x="1465981" y="1844824"/>
            <a:chExt cx="6274371" cy="927720"/>
          </a:xfrm>
        </p:grpSpPr>
        <p:cxnSp>
          <p:nvCxnSpPr>
            <p:cNvPr id="4" name="ตัวเชื่อมต่อตรง 3"/>
            <p:cNvCxnSpPr/>
            <p:nvPr/>
          </p:nvCxnSpPr>
          <p:spPr>
            <a:xfrm>
              <a:off x="1475656" y="1844824"/>
              <a:ext cx="6264696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ตัวเชื่อมต่อตรง 4"/>
            <p:cNvCxnSpPr/>
            <p:nvPr/>
          </p:nvCxnSpPr>
          <p:spPr>
            <a:xfrm>
              <a:off x="1465981" y="1844824"/>
              <a:ext cx="0" cy="92772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ตัวเชื่อมต่อตรง 5"/>
            <p:cNvCxnSpPr/>
            <p:nvPr/>
          </p:nvCxnSpPr>
          <p:spPr>
            <a:xfrm>
              <a:off x="4499992" y="1844824"/>
              <a:ext cx="0" cy="92772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ตัวเชื่อมต่อตรง 6"/>
            <p:cNvCxnSpPr/>
            <p:nvPr/>
          </p:nvCxnSpPr>
          <p:spPr>
            <a:xfrm>
              <a:off x="7740352" y="1844824"/>
              <a:ext cx="0" cy="92772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904429" y="1762155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dirty="0" smtClean="0">
                <a:latin typeface="FreesiaUPC" pitchFamily="34" charset="-34"/>
                <a:cs typeface="FreesiaUPC" pitchFamily="34" charset="-34"/>
              </a:rPr>
              <a:t>อนุกรม</a:t>
            </a:r>
            <a:endParaRPr lang="th-TH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23928" y="1764431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dirty="0" smtClean="0">
                <a:latin typeface="FreesiaUPC" pitchFamily="34" charset="-34"/>
                <a:cs typeface="FreesiaUPC" pitchFamily="34" charset="-34"/>
              </a:rPr>
              <a:t>ขนาน</a:t>
            </a:r>
            <a:endParaRPr lang="th-TH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64288" y="1764431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dirty="0" smtClean="0">
                <a:latin typeface="FreesiaUPC" pitchFamily="34" charset="-34"/>
                <a:cs typeface="FreesiaUPC" pitchFamily="34" charset="-34"/>
              </a:rPr>
              <a:t>ผสม</a:t>
            </a:r>
            <a:endParaRPr lang="th-TH" dirty="0">
              <a:latin typeface="FreesiaUPC" pitchFamily="34" charset="-34"/>
              <a:cs typeface="FreesiaUPC" pitchFamily="34" charset="-34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1183221" y="4489112"/>
                <a:ext cx="352839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th-TH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/>
                          </a:rPr>
                          <m:t>I</m:t>
                        </m:r>
                      </m:e>
                      <m:sub>
                        <m:r>
                          <a:rPr lang="th-TH" sz="2000" b="0" i="1" smtClean="0">
                            <a:latin typeface="Cambria Math"/>
                          </a:rPr>
                          <m:t>รวม</m:t>
                        </m:r>
                      </m:sub>
                    </m:sSub>
                    <m:r>
                      <a:rPr lang="en-US" sz="2000" b="0" i="0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th-TH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/>
                          </a:rPr>
                          <m:t>I</m:t>
                        </m:r>
                      </m:e>
                      <m:sub>
                        <m:r>
                          <a:rPr lang="th-TH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2000" b="0" i="0" smtClean="0">
                        <a:latin typeface="Cambria Math"/>
                      </a:rPr>
                      <m:t>= </m:t>
                    </m:r>
                    <m:sSub>
                      <m:sSubPr>
                        <m:ctrlPr>
                          <a:rPr lang="th-TH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/>
                          </a:rPr>
                          <m:t>I</m:t>
                        </m:r>
                      </m:e>
                      <m:sub>
                        <m:r>
                          <a:rPr lang="th-TH" sz="2000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th-TH" sz="2000" dirty="0" smtClean="0"/>
                  <a:t> </a:t>
                </a:r>
                <a:r>
                  <a:rPr lang="en-US" sz="2000" dirty="0" smtClean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th-TH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/>
                          </a:rPr>
                          <m:t>I</m:t>
                        </m:r>
                      </m:e>
                      <m:sub>
                        <m:r>
                          <a:rPr lang="th-TH" sz="2000" b="0" i="1" smtClean="0">
                            <a:latin typeface="Cambria Math"/>
                          </a:rPr>
                          <m:t>3</m:t>
                        </m:r>
                      </m:sub>
                    </m:sSub>
                  </m:oMath>
                </a14:m>
                <a:endParaRPr lang="th-TH" sz="2000" dirty="0"/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3221" y="4489112"/>
                <a:ext cx="3528392" cy="400110"/>
              </a:xfrm>
              <a:prstGeom prst="rect">
                <a:avLst/>
              </a:prstGeom>
              <a:blipFill rotWithShape="1">
                <a:blip r:embed="rId2"/>
                <a:stretch>
                  <a:fillRect t="-13636" b="-303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1183221" y="4998292"/>
                <a:ext cx="352839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th-TH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/>
                          </a:rPr>
                          <m:t>V</m:t>
                        </m:r>
                      </m:e>
                      <m:sub>
                        <m:r>
                          <a:rPr lang="th-TH" sz="2000" b="0" i="1" smtClean="0">
                            <a:latin typeface="Cambria Math"/>
                          </a:rPr>
                          <m:t>รวม</m:t>
                        </m:r>
                      </m:sub>
                    </m:sSub>
                    <m:r>
                      <a:rPr lang="en-US" sz="2000" b="0" i="0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th-TH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/>
                          </a:rPr>
                          <m:t>V</m:t>
                        </m:r>
                      </m:e>
                      <m:sub>
                        <m:r>
                          <a:rPr lang="th-TH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2000" b="0" i="0" smtClean="0">
                        <a:latin typeface="Cambria Math"/>
                      </a:rPr>
                      <m:t>+ </m:t>
                    </m:r>
                    <m:sSub>
                      <m:sSubPr>
                        <m:ctrlPr>
                          <a:rPr lang="th-TH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/>
                          </a:rPr>
                          <m:t>V</m:t>
                        </m:r>
                      </m:e>
                      <m:sub>
                        <m:r>
                          <a:rPr lang="th-TH" sz="2000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th-TH" sz="2000" dirty="0" smtClean="0"/>
                  <a:t> </a:t>
                </a:r>
                <a:r>
                  <a:rPr lang="en-US" sz="2000" dirty="0" smtClean="0"/>
                  <a:t>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th-TH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/>
                          </a:rPr>
                          <m:t>V</m:t>
                        </m:r>
                      </m:e>
                      <m:sub>
                        <m:r>
                          <a:rPr lang="th-TH" sz="2000" b="0" i="1" smtClean="0">
                            <a:latin typeface="Cambria Math"/>
                          </a:rPr>
                          <m:t>3</m:t>
                        </m:r>
                      </m:sub>
                    </m:sSub>
                  </m:oMath>
                </a14:m>
                <a:endParaRPr lang="th-TH" sz="2000" dirty="0"/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3221" y="4998292"/>
                <a:ext cx="3528392" cy="400110"/>
              </a:xfrm>
              <a:prstGeom prst="rect">
                <a:avLst/>
              </a:prstGeom>
              <a:blipFill rotWithShape="1">
                <a:blip r:embed="rId3"/>
                <a:stretch>
                  <a:fillRect t="-13636" b="-303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1138804" y="5461193"/>
                <a:ext cx="352839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th-TH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/>
                          </a:rPr>
                          <m:t>R</m:t>
                        </m:r>
                      </m:e>
                      <m:sub>
                        <m:r>
                          <a:rPr lang="th-TH" sz="2000" b="0" i="1" smtClean="0">
                            <a:latin typeface="Cambria Math"/>
                          </a:rPr>
                          <m:t>รวม</m:t>
                        </m:r>
                      </m:sub>
                    </m:sSub>
                    <m:r>
                      <a:rPr lang="en-US" sz="2000" b="0" i="0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th-TH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/>
                          </a:rPr>
                          <m:t>R</m:t>
                        </m:r>
                      </m:e>
                      <m:sub>
                        <m:r>
                          <a:rPr lang="th-TH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2000" b="0" i="0" smtClean="0">
                        <a:latin typeface="Cambria Math"/>
                      </a:rPr>
                      <m:t>+ </m:t>
                    </m:r>
                    <m:sSub>
                      <m:sSubPr>
                        <m:ctrlPr>
                          <a:rPr lang="th-TH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/>
                          </a:rPr>
                          <m:t>R</m:t>
                        </m:r>
                      </m:e>
                      <m:sub>
                        <m:r>
                          <a:rPr lang="th-TH" sz="2000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th-TH" sz="2000" dirty="0" smtClean="0"/>
                  <a:t> </a:t>
                </a:r>
                <a:r>
                  <a:rPr lang="en-US" sz="2000" dirty="0" smtClean="0"/>
                  <a:t>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th-TH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/>
                          </a:rPr>
                          <m:t>R</m:t>
                        </m:r>
                      </m:e>
                      <m:sub>
                        <m:r>
                          <a:rPr lang="th-TH" sz="2000" b="0" i="1" smtClean="0">
                            <a:latin typeface="Cambria Math"/>
                          </a:rPr>
                          <m:t>3</m:t>
                        </m:r>
                      </m:sub>
                    </m:sSub>
                  </m:oMath>
                </a14:m>
                <a:endParaRPr lang="th-TH" sz="2000" dirty="0"/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8804" y="5461193"/>
                <a:ext cx="3528392" cy="400110"/>
              </a:xfrm>
              <a:prstGeom prst="rect">
                <a:avLst/>
              </a:prstGeom>
              <a:blipFill rotWithShape="1">
                <a:blip r:embed="rId4"/>
                <a:stretch>
                  <a:fillRect t="-13846" b="-323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7" name="กลุ่ม 16"/>
          <p:cNvGrpSpPr/>
          <p:nvPr/>
        </p:nvGrpSpPr>
        <p:grpSpPr>
          <a:xfrm>
            <a:off x="881138" y="4157584"/>
            <a:ext cx="329268" cy="1503664"/>
            <a:chOff x="881138" y="4157584"/>
            <a:chExt cx="329268" cy="1503664"/>
          </a:xfrm>
        </p:grpSpPr>
        <p:cxnSp>
          <p:nvCxnSpPr>
            <p:cNvPr id="18" name="ตัวเชื่อมต่อตรง 17"/>
            <p:cNvCxnSpPr/>
            <p:nvPr/>
          </p:nvCxnSpPr>
          <p:spPr>
            <a:xfrm flipH="1">
              <a:off x="903840" y="4157584"/>
              <a:ext cx="589" cy="1503664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ตัวเชื่อมต่อตรง 18"/>
            <p:cNvCxnSpPr/>
            <p:nvPr/>
          </p:nvCxnSpPr>
          <p:spPr>
            <a:xfrm flipH="1">
              <a:off x="881138" y="4662372"/>
              <a:ext cx="305977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ตัวเชื่อมต่อตรง 19"/>
            <p:cNvCxnSpPr/>
            <p:nvPr/>
          </p:nvCxnSpPr>
          <p:spPr>
            <a:xfrm flipH="1">
              <a:off x="904429" y="5198347"/>
              <a:ext cx="305977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ตัวเชื่อมต่อตรง 20"/>
            <p:cNvCxnSpPr/>
            <p:nvPr/>
          </p:nvCxnSpPr>
          <p:spPr>
            <a:xfrm flipH="1">
              <a:off x="903840" y="5661248"/>
              <a:ext cx="305977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กลุ่ม 21"/>
          <p:cNvGrpSpPr/>
          <p:nvPr/>
        </p:nvGrpSpPr>
        <p:grpSpPr>
          <a:xfrm>
            <a:off x="4061583" y="4157584"/>
            <a:ext cx="329268" cy="1503664"/>
            <a:chOff x="881138" y="4157584"/>
            <a:chExt cx="329268" cy="1503664"/>
          </a:xfrm>
        </p:grpSpPr>
        <p:cxnSp>
          <p:nvCxnSpPr>
            <p:cNvPr id="23" name="ตัวเชื่อมต่อตรง 22"/>
            <p:cNvCxnSpPr/>
            <p:nvPr/>
          </p:nvCxnSpPr>
          <p:spPr>
            <a:xfrm flipH="1">
              <a:off x="903840" y="4157584"/>
              <a:ext cx="589" cy="1503664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ตัวเชื่อมต่อตรง 23"/>
            <p:cNvCxnSpPr/>
            <p:nvPr/>
          </p:nvCxnSpPr>
          <p:spPr>
            <a:xfrm flipH="1">
              <a:off x="881138" y="4662372"/>
              <a:ext cx="305977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ตัวเชื่อมต่อตรง 24"/>
            <p:cNvCxnSpPr/>
            <p:nvPr/>
          </p:nvCxnSpPr>
          <p:spPr>
            <a:xfrm flipH="1">
              <a:off x="904429" y="5198347"/>
              <a:ext cx="305977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ตัวเชื่อมต่อตรง 25"/>
            <p:cNvCxnSpPr/>
            <p:nvPr/>
          </p:nvCxnSpPr>
          <p:spPr>
            <a:xfrm flipH="1">
              <a:off x="903840" y="5661248"/>
              <a:ext cx="305977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4396817" y="4462317"/>
                <a:ext cx="352839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th-TH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/>
                          </a:rPr>
                          <m:t>I</m:t>
                        </m:r>
                      </m:e>
                      <m:sub>
                        <m:r>
                          <a:rPr lang="th-TH" sz="2000" b="0" i="1" smtClean="0">
                            <a:latin typeface="Cambria Math"/>
                          </a:rPr>
                          <m:t>รวม</m:t>
                        </m:r>
                      </m:sub>
                    </m:sSub>
                    <m:r>
                      <a:rPr lang="en-US" sz="2000" b="0" i="0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th-TH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/>
                          </a:rPr>
                          <m:t>I</m:t>
                        </m:r>
                      </m:e>
                      <m:sub>
                        <m:r>
                          <a:rPr lang="th-TH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2000" b="0" i="0" smtClean="0">
                        <a:latin typeface="Cambria Math"/>
                      </a:rPr>
                      <m:t>+ </m:t>
                    </m:r>
                    <m:sSub>
                      <m:sSubPr>
                        <m:ctrlPr>
                          <a:rPr lang="th-TH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/>
                          </a:rPr>
                          <m:t>I</m:t>
                        </m:r>
                      </m:e>
                      <m:sub>
                        <m:r>
                          <a:rPr lang="th-TH" sz="2000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th-TH" sz="2000" dirty="0" smtClean="0"/>
                  <a:t> </a:t>
                </a:r>
                <a:r>
                  <a:rPr lang="en-US" sz="2000" dirty="0" smtClean="0"/>
                  <a:t>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th-TH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/>
                          </a:rPr>
                          <m:t>I</m:t>
                        </m:r>
                      </m:e>
                      <m:sub>
                        <m:r>
                          <a:rPr lang="th-TH" sz="2000" b="0" i="1" smtClean="0">
                            <a:latin typeface="Cambria Math"/>
                          </a:rPr>
                          <m:t>3</m:t>
                        </m:r>
                      </m:sub>
                    </m:sSub>
                  </m:oMath>
                </a14:m>
                <a:endParaRPr lang="th-TH" sz="2000" dirty="0"/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6817" y="4462317"/>
                <a:ext cx="3528392" cy="400110"/>
              </a:xfrm>
              <a:prstGeom prst="rect">
                <a:avLst/>
              </a:prstGeom>
              <a:blipFill rotWithShape="1">
                <a:blip r:embed="rId5"/>
                <a:stretch>
                  <a:fillRect t="-13636" b="-303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4396817" y="5031074"/>
                <a:ext cx="352839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th-TH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/>
                          </a:rPr>
                          <m:t>V</m:t>
                        </m:r>
                      </m:e>
                      <m:sub>
                        <m:r>
                          <a:rPr lang="th-TH" sz="2000" b="0" i="1" smtClean="0">
                            <a:latin typeface="Cambria Math"/>
                          </a:rPr>
                          <m:t>รวม</m:t>
                        </m:r>
                      </m:sub>
                    </m:sSub>
                    <m:r>
                      <a:rPr lang="en-US" sz="2000" b="0" i="0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th-TH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/>
                          </a:rPr>
                          <m:t>V</m:t>
                        </m:r>
                      </m:e>
                      <m:sub>
                        <m:r>
                          <a:rPr lang="th-TH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2000" b="0" i="0" smtClean="0">
                        <a:latin typeface="Cambria Math"/>
                      </a:rPr>
                      <m:t>= </m:t>
                    </m:r>
                    <m:sSub>
                      <m:sSubPr>
                        <m:ctrlPr>
                          <a:rPr lang="th-TH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/>
                          </a:rPr>
                          <m:t>V</m:t>
                        </m:r>
                      </m:e>
                      <m:sub>
                        <m:r>
                          <a:rPr lang="th-TH" sz="2000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th-TH" sz="2000" dirty="0" smtClean="0"/>
                  <a:t> </a:t>
                </a:r>
                <a:r>
                  <a:rPr lang="en-US" sz="2000" dirty="0" smtClean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th-TH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/>
                          </a:rPr>
                          <m:t>V</m:t>
                        </m:r>
                      </m:e>
                      <m:sub>
                        <m:r>
                          <a:rPr lang="th-TH" sz="2000" b="0" i="1" smtClean="0">
                            <a:latin typeface="Cambria Math"/>
                          </a:rPr>
                          <m:t>3</m:t>
                        </m:r>
                      </m:sub>
                    </m:sSub>
                  </m:oMath>
                </a14:m>
                <a:endParaRPr lang="th-TH" sz="2000" dirty="0"/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6817" y="5031074"/>
                <a:ext cx="3528392" cy="400110"/>
              </a:xfrm>
              <a:prstGeom prst="rect">
                <a:avLst/>
              </a:prstGeom>
              <a:blipFill rotWithShape="1">
                <a:blip r:embed="rId6"/>
                <a:stretch>
                  <a:fillRect t="-13636" b="-303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4390262" y="5476490"/>
                <a:ext cx="3528392" cy="5682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th-TH" sz="2000" i="1" smtClean="0">
                            <a:latin typeface="Cambria Math"/>
                          </a:rPr>
                        </m:ctrlPr>
                      </m:sSubPr>
                      <m:e>
                        <m:f>
                          <m:fPr>
                            <m:ctrlPr>
                              <a:rPr lang="th-TH" sz="2000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th-TH" sz="2000" b="0" i="1" smtClean="0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sty m:val="p"/>
                              </m:rPr>
                              <a:rPr lang="en-US" sz="2000" b="0" i="0" smtClean="0">
                                <a:latin typeface="Cambria Math"/>
                              </a:rPr>
                              <m:t>R</m:t>
                            </m:r>
                          </m:den>
                        </m:f>
                      </m:e>
                      <m:sub>
                        <m:r>
                          <a:rPr lang="th-TH" sz="2000" b="0" i="1" smtClean="0">
                            <a:latin typeface="Cambria Math"/>
                          </a:rPr>
                          <m:t>รวม</m:t>
                        </m:r>
                      </m:sub>
                    </m:sSub>
                    <m:r>
                      <a:rPr lang="en-US" sz="2000" b="0" i="0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th-TH" sz="2000" i="1" smtClean="0">
                            <a:latin typeface="Cambria Math"/>
                          </a:rPr>
                        </m:ctrlPr>
                      </m:sSubPr>
                      <m:e>
                        <m:f>
                          <m:fPr>
                            <m:ctrlPr>
                              <a:rPr lang="th-TH" sz="2000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th-TH" sz="2000" b="0" i="1" smtClean="0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sty m:val="p"/>
                              </m:rPr>
                              <a:rPr lang="en-US" sz="2000" b="0" i="0" smtClean="0">
                                <a:latin typeface="Cambria Math"/>
                              </a:rPr>
                              <m:t>R</m:t>
                            </m:r>
                          </m:den>
                        </m:f>
                      </m:e>
                      <m:sub>
                        <m:r>
                          <a:rPr lang="th-TH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2000" b="0" i="0" smtClean="0">
                        <a:latin typeface="Cambria Math"/>
                      </a:rPr>
                      <m:t>+ </m:t>
                    </m:r>
                    <m:sSub>
                      <m:sSubPr>
                        <m:ctrlPr>
                          <a:rPr lang="th-TH" sz="2000" i="1" smtClean="0">
                            <a:latin typeface="Cambria Math"/>
                          </a:rPr>
                        </m:ctrlPr>
                      </m:sSubPr>
                      <m:e>
                        <m:f>
                          <m:fPr>
                            <m:ctrlPr>
                              <a:rPr lang="th-TH" sz="2000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th-TH" sz="2000" b="0" i="1" smtClean="0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sty m:val="p"/>
                              </m:rPr>
                              <a:rPr lang="en-US" sz="2000" b="0" i="0" smtClean="0">
                                <a:latin typeface="Cambria Math"/>
                              </a:rPr>
                              <m:t>R</m:t>
                            </m:r>
                          </m:den>
                        </m:f>
                      </m:e>
                      <m:sub>
                        <m:r>
                          <a:rPr lang="th-TH" sz="2000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th-TH" sz="2000" dirty="0" smtClean="0"/>
                  <a:t> </a:t>
                </a:r>
                <a:r>
                  <a:rPr lang="en-US" sz="2000" dirty="0" smtClean="0"/>
                  <a:t>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th-TH" sz="2000" i="1" smtClean="0">
                            <a:latin typeface="Cambria Math"/>
                          </a:rPr>
                        </m:ctrlPr>
                      </m:sSubPr>
                      <m:e>
                        <m:f>
                          <m:fPr>
                            <m:ctrlPr>
                              <a:rPr lang="th-TH" sz="2000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th-TH" sz="2000" b="0" i="1" smtClean="0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sty m:val="p"/>
                              </m:rPr>
                              <a:rPr lang="en-US" sz="2000" b="0" i="0" smtClean="0">
                                <a:latin typeface="Cambria Math"/>
                              </a:rPr>
                              <m:t>R</m:t>
                            </m:r>
                          </m:den>
                        </m:f>
                      </m:e>
                      <m:sub>
                        <m:r>
                          <a:rPr lang="th-TH" sz="2000" b="0" i="1" smtClean="0">
                            <a:latin typeface="Cambria Math"/>
                          </a:rPr>
                          <m:t>3</m:t>
                        </m:r>
                      </m:sub>
                    </m:sSub>
                  </m:oMath>
                </a14:m>
                <a:endParaRPr lang="th-TH" sz="2000" dirty="0"/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0262" y="5476490"/>
                <a:ext cx="3528392" cy="568297"/>
              </a:xfrm>
              <a:prstGeom prst="rect">
                <a:avLst/>
              </a:prstGeom>
              <a:blipFill rotWithShape="1">
                <a:blip r:embed="rId7"/>
                <a:stretch>
                  <a:fillRect b="-74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0" name="กลุ่ม 29"/>
          <p:cNvGrpSpPr/>
          <p:nvPr/>
        </p:nvGrpSpPr>
        <p:grpSpPr>
          <a:xfrm>
            <a:off x="7043032" y="4190366"/>
            <a:ext cx="337281" cy="1040763"/>
            <a:chOff x="904429" y="4157584"/>
            <a:chExt cx="337281" cy="1040763"/>
          </a:xfrm>
        </p:grpSpPr>
        <p:cxnSp>
          <p:nvCxnSpPr>
            <p:cNvPr id="31" name="ตัวเชื่อมต่อตรง 30"/>
            <p:cNvCxnSpPr/>
            <p:nvPr/>
          </p:nvCxnSpPr>
          <p:spPr>
            <a:xfrm flipH="1">
              <a:off x="904429" y="4157584"/>
              <a:ext cx="1" cy="1040763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ตัวเชื่อมต่อตรง 31"/>
            <p:cNvCxnSpPr/>
            <p:nvPr/>
          </p:nvCxnSpPr>
          <p:spPr>
            <a:xfrm flipH="1">
              <a:off x="904429" y="4662372"/>
              <a:ext cx="337281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ตัวเชื่อมต่อตรง 32"/>
            <p:cNvCxnSpPr/>
            <p:nvPr/>
          </p:nvCxnSpPr>
          <p:spPr>
            <a:xfrm flipH="1">
              <a:off x="904429" y="5198347"/>
              <a:ext cx="305977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TextBox 33"/>
          <p:cNvSpPr txBox="1"/>
          <p:nvPr/>
        </p:nvSpPr>
        <p:spPr>
          <a:xfrm>
            <a:off x="7334475" y="4441034"/>
            <a:ext cx="15415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คัดจากอนุกรม</a:t>
            </a:r>
            <a:endParaRPr lang="th-TH" sz="24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283801" y="4936737"/>
            <a:ext cx="18601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และขนานนำมาใช้</a:t>
            </a:r>
            <a:endParaRPr lang="th-TH" sz="2400" dirty="0"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36" name="รูปภาพ 3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5" y="2287652"/>
            <a:ext cx="2457731" cy="18699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7" name="รูปภาพ 3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2260007"/>
            <a:ext cx="1800200" cy="18975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8" name="รูปภาพ 3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0827" y="2287652"/>
            <a:ext cx="3163661" cy="19027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22959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8" grpId="0"/>
      <p:bldP spid="9" grpId="0"/>
      <p:bldP spid="10" grpId="0"/>
      <p:bldP spid="14" grpId="0"/>
      <p:bldP spid="15" grpId="0"/>
      <p:bldP spid="16" grpId="0"/>
      <p:bldP spid="27" grpId="0"/>
      <p:bldP spid="28" grpId="0"/>
      <p:bldP spid="29" grpId="0"/>
      <p:bldP spid="34" grpId="0"/>
      <p:bldP spid="3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1798842" y="2348880"/>
            <a:ext cx="2376264" cy="656456"/>
          </a:xfrm>
          <a:prstGeom prst="rect">
            <a:avLst/>
          </a:prstGeom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การต่อวงจรไฟฟ้า</a:t>
            </a:r>
            <a:endParaRPr lang="th-TH" sz="3200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5292080" y="1844824"/>
            <a:ext cx="1685074" cy="468180"/>
          </a:xfrm>
          <a:prstGeom prst="rect">
            <a:avLst/>
          </a:prstGeom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อนุกรม</a:t>
            </a: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5292080" y="3046276"/>
            <a:ext cx="1685074" cy="502890"/>
          </a:xfrm>
          <a:prstGeom prst="rect">
            <a:avLst/>
          </a:prstGeom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ผสม</a:t>
            </a: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5273752" y="2409121"/>
            <a:ext cx="1685074" cy="513676"/>
          </a:xfrm>
          <a:prstGeom prst="rect">
            <a:avLst/>
          </a:prstGeom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ขนาน</a:t>
            </a:r>
          </a:p>
        </p:txBody>
      </p:sp>
      <p:cxnSp>
        <p:nvCxnSpPr>
          <p:cNvPr id="10" name="ลูกศรเชื่อมต่อแบบตรง 9"/>
          <p:cNvCxnSpPr>
            <a:stCxn id="5" idx="3"/>
            <a:endCxn id="7" idx="1"/>
          </p:cNvCxnSpPr>
          <p:nvPr/>
        </p:nvCxnSpPr>
        <p:spPr>
          <a:xfrm flipV="1">
            <a:off x="4175106" y="2078914"/>
            <a:ext cx="1116974" cy="59819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ลูกศรเชื่อมต่อแบบตรง 10"/>
          <p:cNvCxnSpPr>
            <a:stCxn id="5" idx="3"/>
            <a:endCxn id="8" idx="1"/>
          </p:cNvCxnSpPr>
          <p:nvPr/>
        </p:nvCxnSpPr>
        <p:spPr>
          <a:xfrm>
            <a:off x="4175106" y="2677108"/>
            <a:ext cx="1116974" cy="62061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ลูกศรเชื่อมต่อแบบตรง 11"/>
          <p:cNvCxnSpPr>
            <a:stCxn id="5" idx="3"/>
            <a:endCxn id="9" idx="1"/>
          </p:cNvCxnSpPr>
          <p:nvPr/>
        </p:nvCxnSpPr>
        <p:spPr>
          <a:xfrm flipV="1">
            <a:off x="4175106" y="2665959"/>
            <a:ext cx="1098646" cy="1114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3" name="สี่เหลี่ยมผืนผ้ามุมมน 12"/>
          <p:cNvSpPr/>
          <p:nvPr/>
        </p:nvSpPr>
        <p:spPr>
          <a:xfrm>
            <a:off x="683568" y="1124745"/>
            <a:ext cx="6120680" cy="576064"/>
          </a:xfrm>
          <a:prstGeom prst="roundRect">
            <a:avLst/>
          </a:prstGeom>
          <a:ln w="38100">
            <a:solidFill>
              <a:schemeClr val="accent2">
                <a:lumMod val="50000"/>
              </a:schemeClr>
            </a:solidFill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ตัวแทนเนื้อหา 2"/>
          <p:cNvSpPr txBox="1">
            <a:spLocks/>
          </p:cNvSpPr>
          <p:nvPr/>
        </p:nvSpPr>
        <p:spPr>
          <a:xfrm>
            <a:off x="871995" y="1196754"/>
            <a:ext cx="5861435" cy="6653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h-TH" sz="2800" b="1" dirty="0">
                <a:solidFill>
                  <a:schemeClr val="accent4">
                    <a:lumMod val="75000"/>
                  </a:schemeClr>
                </a:solidFill>
                <a:latin typeface="FreesiaUPC" pitchFamily="34" charset="-34"/>
                <a:cs typeface="FreesiaUPC" pitchFamily="34" charset="-34"/>
              </a:rPr>
              <a:t>วงจรไฟฟ้า </a:t>
            </a:r>
            <a:r>
              <a:rPr lang="th-TH" sz="2800" dirty="0">
                <a:latin typeface="FreesiaUPC" pitchFamily="34" charset="-34"/>
                <a:cs typeface="FreesiaUPC" pitchFamily="34" charset="-34"/>
              </a:rPr>
              <a:t> หมายถึง ทางเดินหรือทางวิ่งของกระแสไฟฟ้า</a:t>
            </a:r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539552" y="116632"/>
            <a:ext cx="5118709" cy="9233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FreesiaUPC" pitchFamily="34" charset="-34"/>
                <a:cs typeface="FreesiaUPC" pitchFamily="34" charset="-34"/>
              </a:rPr>
              <a:t>  </a:t>
            </a:r>
            <a:r>
              <a:rPr lang="th-TH" sz="5400" b="1" dirty="0" smtClean="0">
                <a:ln w="18415" cmpd="sng">
                  <a:noFill/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วงจรไฟฟ้า </a:t>
            </a:r>
            <a:r>
              <a:rPr lang="th-TH" sz="3600" b="1" dirty="0" smtClean="0">
                <a:ln w="18415" cmpd="sng">
                  <a:noFill/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(</a:t>
            </a:r>
            <a:r>
              <a:rPr lang="en-US" sz="3600" b="1" dirty="0" smtClean="0">
                <a:ln w="18415" cmpd="sng">
                  <a:noFill/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Electric Circuit</a:t>
            </a:r>
            <a:r>
              <a:rPr lang="th-TH" sz="3600" b="1" dirty="0" smtClean="0">
                <a:ln w="18415" cmpd="sng">
                  <a:noFill/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)</a:t>
            </a:r>
            <a:endParaRPr lang="th-TH" sz="3600" b="1" dirty="0">
              <a:ln w="18415" cmpd="sng">
                <a:noFill/>
                <a:prstDash val="solid"/>
              </a:ln>
              <a:solidFill>
                <a:schemeClr val="accent4">
                  <a:lumMod val="75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7" name="วงรี 16"/>
          <p:cNvSpPr/>
          <p:nvPr/>
        </p:nvSpPr>
        <p:spPr>
          <a:xfrm>
            <a:off x="35496" y="103858"/>
            <a:ext cx="863421" cy="948878"/>
          </a:xfrm>
          <a:prstGeom prst="ellipse">
            <a:avLst/>
          </a:prstGeom>
          <a:solidFill>
            <a:srgbClr val="7030A0"/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 smtClean="0">
                <a:latin typeface="FreesiaUPC" pitchFamily="34" charset="-34"/>
                <a:cs typeface="FreesiaUPC" pitchFamily="34" charset="-34"/>
              </a:rPr>
              <a:t>4</a:t>
            </a:r>
            <a:endParaRPr lang="en-US" sz="8800" b="1" dirty="0">
              <a:latin typeface="FreesiaUPC" pitchFamily="34" charset="-34"/>
              <a:cs typeface="FreesiaUPC" pitchFamily="34" charset="-34"/>
            </a:endParaRPr>
          </a:p>
        </p:txBody>
      </p:sp>
      <p:pic>
        <p:nvPicPr>
          <p:cNvPr id="26" name="รูปภาพ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3882457"/>
            <a:ext cx="4572000" cy="278690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 useBgFill="1">
        <p:nvSpPr>
          <p:cNvPr id="27" name="สี่เหลี่ยมผืนผ้ามุมมน 26"/>
          <p:cNvSpPr/>
          <p:nvPr/>
        </p:nvSpPr>
        <p:spPr>
          <a:xfrm>
            <a:off x="251520" y="4869160"/>
            <a:ext cx="3707900" cy="576064"/>
          </a:xfrm>
          <a:prstGeom prst="roundRect">
            <a:avLst/>
          </a:prstGeom>
          <a:ln w="38100">
            <a:solidFill>
              <a:schemeClr val="accent2">
                <a:lumMod val="50000"/>
              </a:schemeClr>
            </a:solidFill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ตัวแทนเนื้อหา 2"/>
          <p:cNvSpPr txBox="1">
            <a:spLocks/>
          </p:cNvSpPr>
          <p:nvPr/>
        </p:nvSpPr>
        <p:spPr>
          <a:xfrm>
            <a:off x="251858" y="4927807"/>
            <a:ext cx="3694345" cy="4454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h-TH" sz="2800" b="1" dirty="0" smtClean="0">
                <a:latin typeface="FreesiaUPC" pitchFamily="34" charset="-34"/>
                <a:cs typeface="FreesiaUPC" pitchFamily="34" charset="-34"/>
              </a:rPr>
              <a:t>การต่อวงจรไฟฟ้าในบ้าน</a:t>
            </a:r>
            <a:endParaRPr lang="th-TH" sz="2800" dirty="0">
              <a:latin typeface="FreesiaUPC" pitchFamily="34" charset="-34"/>
              <a:cs typeface="Frees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02103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3" grpId="0" animBg="1"/>
      <p:bldP spid="14" grpId="0" build="p"/>
      <p:bldP spid="27" grpId="0" animBg="1"/>
      <p:bldP spid="2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สี่เหลี่ยมผืนผ้ามุมมน 9"/>
          <p:cNvSpPr/>
          <p:nvPr/>
        </p:nvSpPr>
        <p:spPr>
          <a:xfrm>
            <a:off x="61638" y="5397586"/>
            <a:ext cx="8902850" cy="1158902"/>
          </a:xfrm>
          <a:prstGeom prst="roundRect">
            <a:avLst/>
          </a:prstGeom>
          <a:ln w="38100">
            <a:solidFill>
              <a:schemeClr val="accent5">
                <a:lumMod val="75000"/>
              </a:schemeClr>
            </a:solidFill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สี่เหลี่ยมผืนผ้ามุมมน 8"/>
          <p:cNvSpPr/>
          <p:nvPr/>
        </p:nvSpPr>
        <p:spPr>
          <a:xfrm>
            <a:off x="107504" y="2157226"/>
            <a:ext cx="4464496" cy="2160240"/>
          </a:xfrm>
          <a:prstGeom prst="roundRect">
            <a:avLst/>
          </a:prstGeom>
          <a:ln w="38100">
            <a:solidFill>
              <a:schemeClr val="accent5">
                <a:lumMod val="75000"/>
              </a:schemeClr>
            </a:solidFill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79512" y="2249863"/>
            <a:ext cx="4392488" cy="2067603"/>
          </a:xfrm>
        </p:spPr>
        <p:txBody>
          <a:bodyPr>
            <a:normAutofit fontScale="85000" lnSpcReduction="10000"/>
          </a:bodyPr>
          <a:lstStyle/>
          <a:p>
            <a:pPr marL="0" indent="0" algn="thaiDist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sz="3300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ศาสตร์หรือวิชาที่ว่าด้วยการศึกษาความจริง ซึ่งเกิดจากปรากฏการณ์ธรรมชาติ จากการสังเกต จดบันทึก จำแนกความจริง สรุปเป็นกฎเกณฑ์ ทฤษฎี ซึ่งใครก็สามารถพิสูจน์ความจริงเหล่านั้นได้</a:t>
            </a:r>
            <a:endParaRPr lang="th-TH" sz="3300" dirty="0">
              <a:solidFill>
                <a:srgbClr val="00206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5872" y="1428435"/>
            <a:ext cx="5040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วิทยาศาสตร์ </a:t>
            </a:r>
            <a:r>
              <a:rPr lang="th-TH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(</a:t>
            </a:r>
            <a:r>
              <a:rPr 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Science</a:t>
            </a:r>
            <a:r>
              <a:rPr lang="th-TH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)</a:t>
            </a:r>
            <a:endParaRPr lang="th-TH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4053" y="4821522"/>
            <a:ext cx="5040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เทคโนโลยี (</a:t>
            </a:r>
            <a:r>
              <a:rPr 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Technology</a:t>
            </a:r>
            <a:r>
              <a:rPr lang="th-TH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)</a:t>
            </a:r>
            <a:endParaRPr lang="th-TH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" name="ตัวแทนเนื้อหา 2"/>
          <p:cNvSpPr txBox="1">
            <a:spLocks/>
          </p:cNvSpPr>
          <p:nvPr/>
        </p:nvSpPr>
        <p:spPr>
          <a:xfrm>
            <a:off x="264053" y="5589240"/>
            <a:ext cx="8578374" cy="20676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thaiDist">
              <a:buFont typeface="Arial" pitchFamily="34" charset="0"/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sz="2800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การนำความรู้ทางวิทยาศาสตร์มาใช้ประโยชน์ในการสร้างเครื่องมือ เครื่องใช้ อาจจะเป็นวิธีการ (</a:t>
            </a:r>
            <a:r>
              <a:rPr lang="en-US" sz="2800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Software</a:t>
            </a:r>
            <a:r>
              <a:rPr lang="th-TH" sz="2800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) และเครื่องมืออุปกณ์ (</a:t>
            </a:r>
            <a:r>
              <a:rPr lang="en-US" sz="2800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Hardware</a:t>
            </a:r>
            <a:r>
              <a:rPr lang="th-TH" sz="2800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)</a:t>
            </a:r>
            <a:endParaRPr lang="th-TH" sz="2800" dirty="0">
              <a:solidFill>
                <a:srgbClr val="002060"/>
              </a:solidFill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8" name="รูปภาพ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059" y="1196752"/>
            <a:ext cx="4004368" cy="29766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สี่เหลี่ยมผืนผ้า 10"/>
          <p:cNvSpPr/>
          <p:nvPr/>
        </p:nvSpPr>
        <p:spPr>
          <a:xfrm>
            <a:off x="611560" y="116632"/>
            <a:ext cx="8292655" cy="92333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FreesiaUPC" pitchFamily="34" charset="-34"/>
                <a:cs typeface="FreesiaUPC" pitchFamily="34" charset="-34"/>
              </a:rPr>
              <a:t>  </a:t>
            </a:r>
            <a:r>
              <a:rPr lang="th-TH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FreesiaUPC" pitchFamily="34" charset="-34"/>
                <a:cs typeface="FreesiaUPC" pitchFamily="34" charset="-34"/>
              </a:rPr>
              <a:t>ความหมายของวิทยาศาสตร์และเทคโนโลยี</a:t>
            </a:r>
            <a:endParaRPr lang="th-TH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4" name="วงรี 13"/>
          <p:cNvSpPr/>
          <p:nvPr/>
        </p:nvSpPr>
        <p:spPr>
          <a:xfrm>
            <a:off x="141007" y="103858"/>
            <a:ext cx="863421" cy="94887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>
                <a:latin typeface="FreesiaUPC" pitchFamily="34" charset="-34"/>
                <a:cs typeface="FreesiaUPC" pitchFamily="34" charset="-34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307058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3" grpId="0" build="p"/>
      <p:bldP spid="4" grpId="0"/>
      <p:bldP spid="5" grpId="0"/>
      <p:bldP spid="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355976" y="2780928"/>
            <a:ext cx="1368151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th-TH" sz="2000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ความต่างศักย์</a:t>
            </a:r>
            <a:r>
              <a:rPr lang="en-US" sz="2000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 (V)</a:t>
            </a:r>
            <a:endParaRPr lang="th-TH" sz="2000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275856" y="1970837"/>
            <a:ext cx="59766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ฟิวส์ (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Fuse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) การคำนวณฟิวส์ (หากกระแสไฟฟ้า)</a:t>
            </a:r>
          </a:p>
          <a:p>
            <a:r>
              <a:rPr lang="en-US" dirty="0" smtClean="0">
                <a:latin typeface="Angsana New" pitchFamily="18" charset="-34"/>
                <a:cs typeface="Angsana New" pitchFamily="18" charset="-34"/>
              </a:rPr>
              <a:t>	P = VI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75856" y="1196752"/>
            <a:ext cx="5976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สายไฟฟ้า</a:t>
            </a:r>
          </a:p>
        </p:txBody>
      </p:sp>
      <p:cxnSp>
        <p:nvCxnSpPr>
          <p:cNvPr id="4" name="ลูกศรเชื่อมต่อแบบตรง 3"/>
          <p:cNvCxnSpPr/>
          <p:nvPr/>
        </p:nvCxnSpPr>
        <p:spPr>
          <a:xfrm flipV="1">
            <a:off x="2158946" y="2276872"/>
            <a:ext cx="1116910" cy="1347892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ลูกศรเชื่อมต่อแบบตรง 4"/>
          <p:cNvCxnSpPr/>
          <p:nvPr/>
        </p:nvCxnSpPr>
        <p:spPr>
          <a:xfrm>
            <a:off x="2158946" y="3624763"/>
            <a:ext cx="986311" cy="1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ลูกศรเชื่อมต่อแบบตรง 5"/>
          <p:cNvCxnSpPr/>
          <p:nvPr/>
        </p:nvCxnSpPr>
        <p:spPr>
          <a:xfrm>
            <a:off x="2145529" y="3624763"/>
            <a:ext cx="1130327" cy="1676445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ลูกศรเชื่อมต่อแบบตรง 6"/>
          <p:cNvCxnSpPr/>
          <p:nvPr/>
        </p:nvCxnSpPr>
        <p:spPr>
          <a:xfrm>
            <a:off x="2145529" y="3624763"/>
            <a:ext cx="1130327" cy="838222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ลูกศรเชื่อมต่อแบบตรง 7"/>
          <p:cNvCxnSpPr/>
          <p:nvPr/>
        </p:nvCxnSpPr>
        <p:spPr>
          <a:xfrm flipV="1">
            <a:off x="2134384" y="1484784"/>
            <a:ext cx="1141472" cy="2139980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009341" y="2801668"/>
            <a:ext cx="134663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th-TH" sz="2000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กำลังไฟฟ้า (</a:t>
            </a:r>
            <a:r>
              <a:rPr lang="en-US" sz="2000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W</a:t>
            </a:r>
            <a:r>
              <a:rPr lang="th-TH" sz="2000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)</a:t>
            </a:r>
            <a:endParaRPr lang="th-TH" sz="2000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34647" y="2456376"/>
            <a:ext cx="949521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th-TH" sz="2000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กระแส (</a:t>
            </a:r>
            <a:r>
              <a:rPr lang="en-US" sz="2000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A</a:t>
            </a:r>
            <a:r>
              <a:rPr lang="th-TH" sz="2000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)</a:t>
            </a:r>
            <a:endParaRPr lang="th-TH" sz="2000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11" name="ลูกศรเชื่อมต่อแบบตรง 10"/>
          <p:cNvCxnSpPr/>
          <p:nvPr/>
        </p:nvCxnSpPr>
        <p:spPr>
          <a:xfrm>
            <a:off x="4940178" y="2653084"/>
            <a:ext cx="234601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ลูกศรเชื่อมต่อแบบตรง 11"/>
          <p:cNvCxnSpPr>
            <a:endCxn id="9" idx="0"/>
          </p:cNvCxnSpPr>
          <p:nvPr/>
        </p:nvCxnSpPr>
        <p:spPr>
          <a:xfrm flipH="1">
            <a:off x="3682659" y="2636912"/>
            <a:ext cx="549210" cy="16475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ลูกศรเชื่อมต่อแบบตรง 13"/>
          <p:cNvCxnSpPr/>
          <p:nvPr/>
        </p:nvCxnSpPr>
        <p:spPr>
          <a:xfrm>
            <a:off x="4747301" y="2754154"/>
            <a:ext cx="77544" cy="11723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รูปภาพ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2798328"/>
            <a:ext cx="2362728" cy="4059671"/>
          </a:xfrm>
          <a:prstGeom prst="rect">
            <a:avLst/>
          </a:prstGeom>
        </p:spPr>
      </p:pic>
      <p:sp>
        <p:nvSpPr>
          <p:cNvPr id="2" name="สี่เหลี่ยมผืนผ้า 1"/>
          <p:cNvSpPr/>
          <p:nvPr/>
        </p:nvSpPr>
        <p:spPr>
          <a:xfrm>
            <a:off x="467544" y="3068960"/>
            <a:ext cx="1691402" cy="1111607"/>
          </a:xfrm>
          <a:prstGeom prst="rect">
            <a:avLst/>
          </a:prstGeom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อุปกรณ์ในวงจรไฟฟ้า</a:t>
            </a:r>
            <a:endParaRPr lang="th-TH" sz="3200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198774" y="3368876"/>
            <a:ext cx="5976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สะพานไฟ</a:t>
            </a:r>
            <a:r>
              <a:rPr lang="th-TH" dirty="0" err="1" smtClean="0">
                <a:latin typeface="Angsana New" pitchFamily="18" charset="-34"/>
                <a:cs typeface="Angsana New" pitchFamily="18" charset="-34"/>
              </a:rPr>
              <a:t>หรือคัตเอาท์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 (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Cutout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)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275856" y="4180567"/>
            <a:ext cx="5976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สวิตซ์ (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Switch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)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275856" y="5039598"/>
            <a:ext cx="5976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เต้ารับและเต้าเสียบ หรือปลั๊กไฟฟ้า</a:t>
            </a:r>
          </a:p>
        </p:txBody>
      </p:sp>
    </p:spTree>
    <p:extLst>
      <p:ext uri="{BB962C8B-B14F-4D97-AF65-F5344CB8AC3E}">
        <p14:creationId xmlns:p14="http://schemas.microsoft.com/office/powerpoint/2010/main" val="4022791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3" grpId="0"/>
      <p:bldP spid="3" grpId="0"/>
      <p:bldP spid="9" grpId="0" animBg="1"/>
      <p:bldP spid="10" grpId="0" animBg="1"/>
      <p:bldP spid="2" grpId="0" animBg="1"/>
      <p:bldP spid="30" grpId="0"/>
      <p:bldP spid="31" grpId="0"/>
      <p:bldP spid="3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509747" y="116632"/>
            <a:ext cx="4926349" cy="9233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FreesiaUPC" pitchFamily="34" charset="-34"/>
                <a:cs typeface="FreesiaUPC" pitchFamily="34" charset="-34"/>
              </a:rPr>
              <a:t>  </a:t>
            </a:r>
            <a:r>
              <a:rPr lang="th-TH" sz="5400" b="1" dirty="0" smtClean="0">
                <a:ln w="18415" cmpd="sng">
                  <a:noFill/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เครื่องใช้ไฟฟ้าในบ้าน</a:t>
            </a:r>
            <a:endParaRPr lang="th-TH" sz="3600" b="1" dirty="0">
              <a:ln w="18415" cmpd="sng">
                <a:noFill/>
                <a:prstDash val="solid"/>
              </a:ln>
              <a:solidFill>
                <a:schemeClr val="accent4">
                  <a:lumMod val="75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7" name="วงรี 6"/>
          <p:cNvSpPr/>
          <p:nvPr/>
        </p:nvSpPr>
        <p:spPr>
          <a:xfrm>
            <a:off x="35496" y="103858"/>
            <a:ext cx="863421" cy="948878"/>
          </a:xfrm>
          <a:prstGeom prst="ellipse">
            <a:avLst/>
          </a:prstGeom>
          <a:solidFill>
            <a:srgbClr val="7030A0"/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>
                <a:latin typeface="FreesiaUPC" pitchFamily="34" charset="-34"/>
                <a:cs typeface="FreesiaUPC" pitchFamily="34" charset="-34"/>
              </a:rPr>
              <a:t>5</a:t>
            </a:r>
          </a:p>
        </p:txBody>
      </p:sp>
      <p:cxnSp>
        <p:nvCxnSpPr>
          <p:cNvPr id="15" name="ลูกศรเชื่อมต่อแบบตรง 14"/>
          <p:cNvCxnSpPr>
            <a:endCxn id="10" idx="2"/>
          </p:cNvCxnSpPr>
          <p:nvPr/>
        </p:nvCxnSpPr>
        <p:spPr>
          <a:xfrm flipV="1">
            <a:off x="2150975" y="1980313"/>
            <a:ext cx="767003" cy="1548174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ลูกศรเชื่อมต่อแบบตรง 15"/>
          <p:cNvCxnSpPr>
            <a:endCxn id="11" idx="2"/>
          </p:cNvCxnSpPr>
          <p:nvPr/>
        </p:nvCxnSpPr>
        <p:spPr>
          <a:xfrm flipV="1">
            <a:off x="2150975" y="2888505"/>
            <a:ext cx="767003" cy="656860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ลูกศรเชื่อมต่อแบบตรง 16"/>
          <p:cNvCxnSpPr>
            <a:endCxn id="12" idx="2"/>
          </p:cNvCxnSpPr>
          <p:nvPr/>
        </p:nvCxnSpPr>
        <p:spPr>
          <a:xfrm>
            <a:off x="2145549" y="3528486"/>
            <a:ext cx="801706" cy="369042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ลูกศรเชื่อมต่อแบบตรง 17"/>
          <p:cNvCxnSpPr>
            <a:endCxn id="13" idx="2"/>
          </p:cNvCxnSpPr>
          <p:nvPr/>
        </p:nvCxnSpPr>
        <p:spPr>
          <a:xfrm>
            <a:off x="2150975" y="3573492"/>
            <a:ext cx="767003" cy="1395153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ลูกศรเชื่อมต่อแบบตรง 18"/>
          <p:cNvCxnSpPr>
            <a:stCxn id="9" idx="6"/>
            <a:endCxn id="14" idx="2"/>
          </p:cNvCxnSpPr>
          <p:nvPr/>
        </p:nvCxnSpPr>
        <p:spPr>
          <a:xfrm>
            <a:off x="2150975" y="3528485"/>
            <a:ext cx="817466" cy="2423111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5662746" y="2654807"/>
            <a:ext cx="38057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กระทะไฟฟ้า เตาอบ เครื่องทำน้ำอุ่น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734754" y="3623411"/>
            <a:ext cx="38057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พัดลม เครื่องดูดฝุ่น เครื่องซักผ้า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950778" y="4725144"/>
            <a:ext cx="38057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วิทยุ 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TV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 เครื่องขยายเสียง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293441" y="5661248"/>
            <a:ext cx="38057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ตู้เย็น ตู้แช่ เครื่องปรับอากาศ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46722" y="1159532"/>
            <a:ext cx="380579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หลอด</a:t>
            </a:r>
            <a:r>
              <a:rPr lang="th-TH" dirty="0" err="1" smtClean="0">
                <a:latin typeface="Angsana New" pitchFamily="18" charset="-34"/>
                <a:cs typeface="Angsana New" pitchFamily="18" charset="-34"/>
              </a:rPr>
              <a:t>ใส้</a:t>
            </a:r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หลอดเรืองแสง</a:t>
            </a:r>
          </a:p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หลอดนีออน/หลอดโฆษณา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25" name="ลูกศรเชื่อมต่อแบบตรง 24"/>
          <p:cNvCxnSpPr/>
          <p:nvPr/>
        </p:nvCxnSpPr>
        <p:spPr>
          <a:xfrm flipV="1">
            <a:off x="4743263" y="1404249"/>
            <a:ext cx="720080" cy="44778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ลูกศรเชื่อมต่อแบบตรง 25"/>
          <p:cNvCxnSpPr/>
          <p:nvPr/>
        </p:nvCxnSpPr>
        <p:spPr>
          <a:xfrm>
            <a:off x="4748979" y="1852029"/>
            <a:ext cx="714364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ลูกศรเชื่อมต่อแบบตรง 26"/>
          <p:cNvCxnSpPr/>
          <p:nvPr/>
        </p:nvCxnSpPr>
        <p:spPr>
          <a:xfrm>
            <a:off x="4748979" y="1852030"/>
            <a:ext cx="687117" cy="45231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วงรี 8"/>
          <p:cNvSpPr/>
          <p:nvPr/>
        </p:nvSpPr>
        <p:spPr>
          <a:xfrm>
            <a:off x="134751" y="2916417"/>
            <a:ext cx="2016224" cy="1224136"/>
          </a:xfrm>
          <a:prstGeom prst="ellipse">
            <a:avLst/>
          </a:prstGeom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เครื่องใช้ไฟฟ้าในบ้าน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0" name="วงรี 9"/>
          <p:cNvSpPr/>
          <p:nvPr/>
        </p:nvSpPr>
        <p:spPr>
          <a:xfrm>
            <a:off x="2917978" y="1656277"/>
            <a:ext cx="1944216" cy="648072"/>
          </a:xfrm>
          <a:prstGeom prst="ellipse">
            <a:avLst/>
          </a:prstGeom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ให้แสงสว่าง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31" name="ลูกศรเชื่อมต่อแบบตรง 30"/>
          <p:cNvCxnSpPr/>
          <p:nvPr/>
        </p:nvCxnSpPr>
        <p:spPr>
          <a:xfrm>
            <a:off x="5148064" y="2916417"/>
            <a:ext cx="589223" cy="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ลูกศรเชื่อมต่อแบบตรง 31"/>
          <p:cNvCxnSpPr/>
          <p:nvPr/>
        </p:nvCxnSpPr>
        <p:spPr>
          <a:xfrm>
            <a:off x="5220072" y="3885020"/>
            <a:ext cx="589223" cy="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ลูกศรเชื่อมต่อแบบตรง 32"/>
          <p:cNvCxnSpPr/>
          <p:nvPr/>
        </p:nvCxnSpPr>
        <p:spPr>
          <a:xfrm>
            <a:off x="5436096" y="4969041"/>
            <a:ext cx="589223" cy="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ลูกศรเชื่อมต่อแบบตรง 33"/>
          <p:cNvCxnSpPr/>
          <p:nvPr/>
        </p:nvCxnSpPr>
        <p:spPr>
          <a:xfrm>
            <a:off x="4750901" y="5951595"/>
            <a:ext cx="589223" cy="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วงรี 10"/>
          <p:cNvSpPr/>
          <p:nvPr/>
        </p:nvSpPr>
        <p:spPr>
          <a:xfrm>
            <a:off x="2917978" y="2564469"/>
            <a:ext cx="2282418" cy="648072"/>
          </a:xfrm>
          <a:prstGeom prst="ellipse">
            <a:avLst/>
          </a:prstGeom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ให้ความร้อน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2" name="วงรี 11"/>
          <p:cNvSpPr/>
          <p:nvPr/>
        </p:nvSpPr>
        <p:spPr>
          <a:xfrm>
            <a:off x="2947255" y="3573492"/>
            <a:ext cx="2376264" cy="648072"/>
          </a:xfrm>
          <a:prstGeom prst="ellipse">
            <a:avLst/>
          </a:prstGeom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ให้พลังงานกล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3" name="วงรี 12"/>
          <p:cNvSpPr/>
          <p:nvPr/>
        </p:nvSpPr>
        <p:spPr>
          <a:xfrm>
            <a:off x="2917978" y="4644609"/>
            <a:ext cx="2655912" cy="648072"/>
          </a:xfrm>
          <a:prstGeom prst="ellipse">
            <a:avLst/>
          </a:prstGeom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ให้พลังงานเสียง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4" name="วงรี 13"/>
          <p:cNvSpPr/>
          <p:nvPr/>
        </p:nvSpPr>
        <p:spPr>
          <a:xfrm>
            <a:off x="2968441" y="5627560"/>
            <a:ext cx="1944216" cy="648072"/>
          </a:xfrm>
          <a:prstGeom prst="ellipse">
            <a:avLst/>
          </a:prstGeom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ทำความเย็น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25463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สี่เหลี่ยมผืนผ้า 5"/>
              <p:cNvSpPr/>
              <p:nvPr/>
            </p:nvSpPr>
            <p:spPr>
              <a:xfrm>
                <a:off x="3454306" y="2917686"/>
                <a:ext cx="2088232" cy="1152128"/>
              </a:xfrm>
              <a:prstGeom prst="rect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𝑃</m:t>
                      </m:r>
                      <m:r>
                        <a:rPr lang="en-US" i="1" smtClean="0">
                          <a:latin typeface="Cambria Math"/>
                        </a:rPr>
                        <m:t>=</m:t>
                      </m:r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  <m:f>
                        <m:f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</a:rPr>
                            <m:t>𝑤</m:t>
                          </m:r>
                        </m:num>
                        <m:den>
                          <m:r>
                            <a:rPr lang="en-US" b="0" i="1" smtClean="0">
                              <a:latin typeface="Cambria Math"/>
                            </a:rPr>
                            <m:t>𝑡</m:t>
                          </m:r>
                        </m:den>
                      </m:f>
                    </m:oMath>
                  </m:oMathPara>
                </a14:m>
                <a:endParaRPr lang="th-TH" dirty="0"/>
              </a:p>
            </p:txBody>
          </p:sp>
        </mc:Choice>
        <mc:Fallback xmlns="">
          <p:sp>
            <p:nvSpPr>
              <p:cNvPr id="6" name="สี่เหลี่ยมผืนผ้า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54306" y="2917686"/>
                <a:ext cx="2088232" cy="1152128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  <a:ln>
                <a:solidFill>
                  <a:srgbClr val="7030A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สี่เหลี่ยมผืนผ้า 6"/>
              <p:cNvSpPr/>
              <p:nvPr/>
            </p:nvSpPr>
            <p:spPr>
              <a:xfrm>
                <a:off x="3454306" y="4357846"/>
                <a:ext cx="2088232" cy="1152128"/>
              </a:xfrm>
              <a:prstGeom prst="rect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𝑃</m:t>
                      </m:r>
                      <m:r>
                        <a:rPr lang="en-US" i="1" smtClean="0">
                          <a:latin typeface="Cambria Math"/>
                        </a:rPr>
                        <m:t>=</m:t>
                      </m:r>
                      <m:r>
                        <a:rPr lang="en-US" b="0" i="1" smtClean="0">
                          <a:latin typeface="Cambria Math"/>
                        </a:rPr>
                        <m:t>𝑉𝐼</m:t>
                      </m:r>
                    </m:oMath>
                  </m:oMathPara>
                </a14:m>
                <a:endParaRPr lang="th-TH" dirty="0"/>
              </a:p>
            </p:txBody>
          </p:sp>
        </mc:Choice>
        <mc:Fallback xmlns="">
          <p:sp>
            <p:nvSpPr>
              <p:cNvPr id="7" name="สี่เหลี่ยมผืนผ้า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54306" y="4357846"/>
                <a:ext cx="2088232" cy="1152128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>
                <a:solidFill>
                  <a:srgbClr val="7030A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ลูกศรเชื่อมต่อแบบตรง 9"/>
          <p:cNvCxnSpPr>
            <a:endCxn id="12" idx="1"/>
          </p:cNvCxnSpPr>
          <p:nvPr/>
        </p:nvCxnSpPr>
        <p:spPr>
          <a:xfrm flipV="1">
            <a:off x="4954840" y="3722987"/>
            <a:ext cx="1686664" cy="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622658" y="2944108"/>
            <a:ext cx="1477734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th-TH" dirty="0" smtClean="0">
                <a:solidFill>
                  <a:srgbClr val="7030A0"/>
                </a:solidFill>
                <a:latin typeface="Angsana New" pitchFamily="18" charset="-34"/>
                <a:cs typeface="Angsana New" pitchFamily="18" charset="-34"/>
              </a:rPr>
              <a:t>พลังงาน (</a:t>
            </a:r>
            <a:r>
              <a:rPr lang="th-TH" dirty="0" err="1" smtClean="0">
                <a:solidFill>
                  <a:srgbClr val="7030A0"/>
                </a:solidFill>
                <a:latin typeface="Angsana New" pitchFamily="18" charset="-34"/>
                <a:cs typeface="Angsana New" pitchFamily="18" charset="-34"/>
              </a:rPr>
              <a:t>จูล</a:t>
            </a:r>
            <a:r>
              <a:rPr lang="th-TH" dirty="0" smtClean="0">
                <a:solidFill>
                  <a:srgbClr val="7030A0"/>
                </a:solidFill>
                <a:latin typeface="Angsana New" pitchFamily="18" charset="-34"/>
                <a:cs typeface="Angsana New" pitchFamily="18" charset="-34"/>
              </a:rPr>
              <a:t>)</a:t>
            </a:r>
            <a:endParaRPr lang="th-TH" dirty="0">
              <a:solidFill>
                <a:srgbClr val="7030A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641504" y="3461377"/>
            <a:ext cx="1602904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th-TH" dirty="0" smtClean="0">
                <a:solidFill>
                  <a:srgbClr val="7030A0"/>
                </a:solidFill>
                <a:latin typeface="Angsana New" pitchFamily="18" charset="-34"/>
                <a:cs typeface="Angsana New" pitchFamily="18" charset="-34"/>
              </a:rPr>
              <a:t>เวลา (วินาที)</a:t>
            </a:r>
            <a:endParaRPr lang="th-TH" dirty="0">
              <a:solidFill>
                <a:srgbClr val="7030A0"/>
              </a:solidFill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13" name="ลูกศรเชื่อมต่อแบบตรง 12"/>
          <p:cNvCxnSpPr/>
          <p:nvPr/>
        </p:nvCxnSpPr>
        <p:spPr>
          <a:xfrm flipH="1" flipV="1">
            <a:off x="2960227" y="3070000"/>
            <a:ext cx="1009069" cy="42375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186950" y="2780928"/>
            <a:ext cx="1773278" cy="52322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th-TH" dirty="0" smtClean="0">
                <a:solidFill>
                  <a:srgbClr val="7030A0"/>
                </a:solidFill>
                <a:latin typeface="Angsana New" pitchFamily="18" charset="-34"/>
                <a:cs typeface="Angsana New" pitchFamily="18" charset="-34"/>
              </a:rPr>
              <a:t>กำลังไฟฟ้า (</a:t>
            </a:r>
            <a:r>
              <a:rPr lang="en-US" dirty="0" smtClean="0">
                <a:solidFill>
                  <a:srgbClr val="7030A0"/>
                </a:solidFill>
                <a:latin typeface="Angsana New" pitchFamily="18" charset="-34"/>
                <a:cs typeface="Angsana New" pitchFamily="18" charset="-34"/>
              </a:rPr>
              <a:t>W</a:t>
            </a:r>
            <a:r>
              <a:rPr lang="th-TH" dirty="0" smtClean="0">
                <a:solidFill>
                  <a:srgbClr val="7030A0"/>
                </a:solidFill>
                <a:latin typeface="Angsana New" pitchFamily="18" charset="-34"/>
                <a:cs typeface="Angsana New" pitchFamily="18" charset="-34"/>
              </a:rPr>
              <a:t>)</a:t>
            </a:r>
            <a:endParaRPr lang="th-TH" dirty="0">
              <a:solidFill>
                <a:srgbClr val="7030A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595558" y="4672300"/>
            <a:ext cx="1289999" cy="52322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th-TH" dirty="0" smtClean="0">
                <a:solidFill>
                  <a:srgbClr val="7030A0"/>
                </a:solidFill>
                <a:latin typeface="Angsana New" pitchFamily="18" charset="-34"/>
                <a:cs typeface="Angsana New" pitchFamily="18" charset="-34"/>
              </a:rPr>
              <a:t>กระแส (</a:t>
            </a:r>
            <a:r>
              <a:rPr lang="en-US" dirty="0" smtClean="0">
                <a:solidFill>
                  <a:srgbClr val="7030A0"/>
                </a:solidFill>
                <a:latin typeface="Angsana New" pitchFamily="18" charset="-34"/>
                <a:cs typeface="Angsana New" pitchFamily="18" charset="-34"/>
              </a:rPr>
              <a:t>A</a:t>
            </a:r>
            <a:r>
              <a:rPr lang="th-TH" dirty="0" smtClean="0">
                <a:solidFill>
                  <a:srgbClr val="7030A0"/>
                </a:solidFill>
                <a:latin typeface="Angsana New" pitchFamily="18" charset="-34"/>
                <a:cs typeface="Angsana New" pitchFamily="18" charset="-34"/>
              </a:rPr>
              <a:t>)</a:t>
            </a:r>
            <a:endParaRPr lang="th-TH" dirty="0">
              <a:solidFill>
                <a:srgbClr val="7030A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96888" y="4293096"/>
            <a:ext cx="2034952" cy="52322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th-TH" dirty="0" smtClean="0">
                <a:solidFill>
                  <a:srgbClr val="7030A0"/>
                </a:solidFill>
                <a:latin typeface="Angsana New" pitchFamily="18" charset="-34"/>
                <a:cs typeface="Angsana New" pitchFamily="18" charset="-34"/>
              </a:rPr>
              <a:t>ความต่างศักย์ (</a:t>
            </a:r>
            <a:r>
              <a:rPr lang="en-US" dirty="0" smtClean="0">
                <a:solidFill>
                  <a:srgbClr val="7030A0"/>
                </a:solidFill>
                <a:latin typeface="Angsana New" pitchFamily="18" charset="-34"/>
                <a:cs typeface="Angsana New" pitchFamily="18" charset="-34"/>
              </a:rPr>
              <a:t>V</a:t>
            </a:r>
            <a:r>
              <a:rPr lang="th-TH" dirty="0" smtClean="0">
                <a:solidFill>
                  <a:srgbClr val="7030A0"/>
                </a:solidFill>
                <a:latin typeface="Angsana New" pitchFamily="18" charset="-34"/>
                <a:cs typeface="Angsana New" pitchFamily="18" charset="-34"/>
              </a:rPr>
              <a:t>)</a:t>
            </a:r>
            <a:endParaRPr lang="th-TH" dirty="0">
              <a:solidFill>
                <a:srgbClr val="7030A0"/>
              </a:solidFill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17" name="ลูกศรเชื่อมต่อแบบตรง 16"/>
          <p:cNvCxnSpPr/>
          <p:nvPr/>
        </p:nvCxnSpPr>
        <p:spPr>
          <a:xfrm>
            <a:off x="4962260" y="4922543"/>
            <a:ext cx="1582208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ลูกศรเชื่อมต่อแบบตรง 17"/>
          <p:cNvCxnSpPr/>
          <p:nvPr/>
        </p:nvCxnSpPr>
        <p:spPr>
          <a:xfrm flipH="1" flipV="1">
            <a:off x="3052883" y="4528284"/>
            <a:ext cx="1519117" cy="26161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771800" y="4600292"/>
            <a:ext cx="23949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หรือ</a:t>
            </a:r>
            <a:endParaRPr lang="th-TH" sz="3200" dirty="0">
              <a:latin typeface="Angsana New" pitchFamily="18" charset="-34"/>
              <a:cs typeface="Angsana New" pitchFamily="18" charset="-34"/>
            </a:endParaRPr>
          </a:p>
        </p:txBody>
      </p:sp>
      <p:sp useBgFill="1">
        <p:nvSpPr>
          <p:cNvPr id="20" name="สี่เหลี่ยมผืนผ้ามุมมน 19"/>
          <p:cNvSpPr/>
          <p:nvPr/>
        </p:nvSpPr>
        <p:spPr>
          <a:xfrm>
            <a:off x="1547664" y="1196753"/>
            <a:ext cx="6120680" cy="1008111"/>
          </a:xfrm>
          <a:prstGeom prst="roundRect">
            <a:avLst/>
          </a:prstGeom>
          <a:ln w="38100">
            <a:solidFill>
              <a:schemeClr val="accent2">
                <a:lumMod val="50000"/>
              </a:schemeClr>
            </a:solidFill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ตัวแทนเนื้อหา 2"/>
          <p:cNvSpPr txBox="1">
            <a:spLocks/>
          </p:cNvSpPr>
          <p:nvPr/>
        </p:nvSpPr>
        <p:spPr>
          <a:xfrm>
            <a:off x="1736091" y="1268763"/>
            <a:ext cx="5861435" cy="6653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b="1" dirty="0">
                <a:solidFill>
                  <a:srgbClr val="7030A0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2800" b="1" dirty="0" smtClean="0">
                <a:solidFill>
                  <a:srgbClr val="7030A0"/>
                </a:solidFill>
                <a:latin typeface="Angsana New" pitchFamily="18" charset="-34"/>
                <a:cs typeface="Angsana New" pitchFamily="18" charset="-34"/>
              </a:rPr>
              <a:t>        </a:t>
            </a:r>
            <a:r>
              <a:rPr lang="th-TH" sz="2800" b="1" dirty="0" smtClean="0">
                <a:solidFill>
                  <a:srgbClr val="7030A0"/>
                </a:solidFill>
                <a:latin typeface="Angsana New" pitchFamily="18" charset="-34"/>
                <a:cs typeface="Angsana New" pitchFamily="18" charset="-34"/>
              </a:rPr>
              <a:t>กำลังไฟฟ้า</a:t>
            </a:r>
            <a:r>
              <a:rPr lang="th-TH" sz="2800" dirty="0" smtClean="0">
                <a:solidFill>
                  <a:srgbClr val="7030A0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หมายถึง พลังงานไฟฟ้าที่ใช้ใน 1 วินาที หน่วย </a:t>
            </a:r>
            <a:r>
              <a:rPr lang="th-TH" sz="2800" dirty="0" err="1">
                <a:latin typeface="Angsana New" pitchFamily="18" charset="-34"/>
                <a:cs typeface="Angsana New" pitchFamily="18" charset="-34"/>
              </a:rPr>
              <a:t>จูล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/วินาที  หรือวัตต์ (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Watt = W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)</a:t>
            </a:r>
          </a:p>
        </p:txBody>
      </p:sp>
      <p:sp>
        <p:nvSpPr>
          <p:cNvPr id="22" name="สี่เหลี่ยมผืนผ้า 21"/>
          <p:cNvSpPr/>
          <p:nvPr/>
        </p:nvSpPr>
        <p:spPr>
          <a:xfrm>
            <a:off x="514711" y="116632"/>
            <a:ext cx="6649577" cy="9233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FreesiaUPC" pitchFamily="34" charset="-34"/>
                <a:cs typeface="FreesiaUPC" pitchFamily="34" charset="-34"/>
              </a:rPr>
              <a:t>  </a:t>
            </a:r>
            <a:r>
              <a:rPr lang="th-TH" sz="5400" b="1" dirty="0" smtClean="0">
                <a:ln w="18415" cmpd="sng">
                  <a:noFill/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กำลังไฟฟ้า และพลังงานไฟฟ้า</a:t>
            </a:r>
            <a:endParaRPr lang="th-TH" sz="3600" b="1" dirty="0">
              <a:ln w="18415" cmpd="sng">
                <a:noFill/>
                <a:prstDash val="solid"/>
              </a:ln>
              <a:solidFill>
                <a:schemeClr val="accent4">
                  <a:lumMod val="75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23" name="วงรี 22"/>
          <p:cNvSpPr/>
          <p:nvPr/>
        </p:nvSpPr>
        <p:spPr>
          <a:xfrm>
            <a:off x="35496" y="103858"/>
            <a:ext cx="863421" cy="948878"/>
          </a:xfrm>
          <a:prstGeom prst="ellipse">
            <a:avLst/>
          </a:prstGeom>
          <a:solidFill>
            <a:srgbClr val="7030A0"/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 smtClean="0">
                <a:latin typeface="FreesiaUPC" pitchFamily="34" charset="-34"/>
                <a:cs typeface="FreesiaUPC" pitchFamily="34" charset="-34"/>
              </a:rPr>
              <a:t>6</a:t>
            </a:r>
            <a:endParaRPr lang="en-US" sz="8800" b="1" dirty="0">
              <a:latin typeface="FreesiaUPC" pitchFamily="34" charset="-34"/>
              <a:cs typeface="FreesiaUPC" pitchFamily="34" charset="-34"/>
            </a:endParaRPr>
          </a:p>
        </p:txBody>
      </p:sp>
      <p:sp useBgFill="1">
        <p:nvSpPr>
          <p:cNvPr id="26" name="สี่เหลี่ยมผืนผ้ามุมมน 25"/>
          <p:cNvSpPr/>
          <p:nvPr/>
        </p:nvSpPr>
        <p:spPr>
          <a:xfrm>
            <a:off x="107504" y="5949280"/>
            <a:ext cx="8930182" cy="504056"/>
          </a:xfrm>
          <a:prstGeom prst="roundRect">
            <a:avLst/>
          </a:prstGeom>
          <a:ln w="38100">
            <a:solidFill>
              <a:schemeClr val="accent2">
                <a:lumMod val="50000"/>
              </a:schemeClr>
            </a:solidFill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ตัวแทนเนื้อหา 2"/>
          <p:cNvSpPr txBox="1">
            <a:spLocks/>
          </p:cNvSpPr>
          <p:nvPr/>
        </p:nvSpPr>
        <p:spPr>
          <a:xfrm>
            <a:off x="417929" y="6021289"/>
            <a:ext cx="8551939" cy="43204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effectLst>
            <a:softEdge rad="127000"/>
          </a:effec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h-TH" sz="2400" dirty="0">
                <a:latin typeface="Angsana New" pitchFamily="18" charset="-34"/>
                <a:cs typeface="Angsana New" pitchFamily="18" charset="-34"/>
              </a:rPr>
              <a:t>กำลังไฟฟ้า 1 วัตต์ คือกำลังไฟฟ้าที่เกิด</a:t>
            </a:r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จากกระแสไฟฟ้า </a:t>
            </a:r>
            <a:r>
              <a:rPr lang="th-TH" sz="2400" dirty="0">
                <a:latin typeface="Angsana New" pitchFamily="18" charset="-34"/>
                <a:cs typeface="Angsana New" pitchFamily="18" charset="-34"/>
              </a:rPr>
              <a:t>1 แอมแปร์ ผ่านตัวนำที่มีความต่างศักย์ 1 โวลต์</a:t>
            </a:r>
          </a:p>
        </p:txBody>
      </p:sp>
      <p:sp>
        <p:nvSpPr>
          <p:cNvPr id="28" name="วงรี 27"/>
          <p:cNvSpPr/>
          <p:nvPr/>
        </p:nvSpPr>
        <p:spPr>
          <a:xfrm>
            <a:off x="4650957" y="3024902"/>
            <a:ext cx="432048" cy="44707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3" name="ลูกศรเชื่อมต่อแบบตรง 42"/>
          <p:cNvCxnSpPr>
            <a:endCxn id="11" idx="1"/>
          </p:cNvCxnSpPr>
          <p:nvPr/>
        </p:nvCxnSpPr>
        <p:spPr>
          <a:xfrm>
            <a:off x="5078842" y="3248440"/>
            <a:ext cx="1543816" cy="649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2051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9" grpId="0"/>
      <p:bldP spid="20" grpId="0" animBg="1"/>
      <p:bldP spid="21" grpId="0" build="p"/>
      <p:bldP spid="26" grpId="0" animBg="1"/>
      <p:bldP spid="27" grpId="0" uiExpand="1" build="p" animBg="1"/>
      <p:bldP spid="2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เนื้อหา 2"/>
          <p:cNvSpPr>
            <a:spLocks noGrp="1"/>
          </p:cNvSpPr>
          <p:nvPr>
            <p:ph idx="1"/>
          </p:nvPr>
        </p:nvSpPr>
        <p:spPr>
          <a:xfrm>
            <a:off x="755576" y="1559394"/>
            <a:ext cx="7200800" cy="294972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2800" b="1" dirty="0" smtClean="0">
                <a:latin typeface="FreesiaUPC" pitchFamily="34" charset="-34"/>
                <a:cs typeface="FreesiaUPC" pitchFamily="34" charset="-34"/>
              </a:rPr>
              <a:t>		</a:t>
            </a:r>
            <a:r>
              <a:rPr lang="th-TH" sz="2800" dirty="0" smtClean="0">
                <a:latin typeface="FreesiaUPC" pitchFamily="34" charset="-34"/>
                <a:cs typeface="FreesiaUPC" pitchFamily="34" charset="-34"/>
              </a:rPr>
              <a:t>จาก </a:t>
            </a:r>
            <a:r>
              <a:rPr lang="en-US" sz="2800" dirty="0" smtClean="0">
                <a:latin typeface="FreesiaUPC" pitchFamily="34" charset="-34"/>
                <a:cs typeface="FreesiaUPC" pitchFamily="34" charset="-34"/>
              </a:rPr>
              <a:t>W = </a:t>
            </a:r>
            <a:r>
              <a:rPr lang="en-US" sz="2800" dirty="0" err="1" smtClean="0">
                <a:latin typeface="FreesiaUPC" pitchFamily="34" charset="-34"/>
                <a:cs typeface="FreesiaUPC" pitchFamily="34" charset="-34"/>
              </a:rPr>
              <a:t>Pt</a:t>
            </a:r>
            <a:endParaRPr lang="en-US" sz="2800" dirty="0" smtClean="0">
              <a:latin typeface="FreesiaUPC" pitchFamily="34" charset="-34"/>
              <a:cs typeface="FreesiaUPC" pitchFamily="34" charset="-34"/>
            </a:endParaRPr>
          </a:p>
          <a:p>
            <a:pPr marL="0" indent="0">
              <a:buNone/>
            </a:pPr>
            <a:r>
              <a:rPr lang="en-US" sz="2800" b="1" dirty="0">
                <a:latin typeface="FreesiaUPC" pitchFamily="34" charset="-34"/>
                <a:cs typeface="FreesiaUPC" pitchFamily="34" charset="-34"/>
              </a:rPr>
              <a:t>	</a:t>
            </a:r>
            <a:r>
              <a:rPr lang="th-TH" sz="2800" b="1" dirty="0" smtClean="0">
                <a:latin typeface="FreesiaUPC" pitchFamily="34" charset="-34"/>
                <a:cs typeface="FreesiaUPC" pitchFamily="34" charset="-34"/>
              </a:rPr>
              <a:t>ใ</a:t>
            </a:r>
            <a:r>
              <a:rPr lang="th-TH" sz="2800" dirty="0" smtClean="0">
                <a:latin typeface="FreesiaUPC" pitchFamily="34" charset="-34"/>
                <a:cs typeface="FreesiaUPC" pitchFamily="34" charset="-34"/>
              </a:rPr>
              <a:t>นทางปฏิบัติวัดพลังงานไฟฟ้าเป็นกิโลวัตต์ – ชั่วโมง หรือยู</a:t>
            </a:r>
            <a:r>
              <a:rPr lang="th-TH" sz="2800" dirty="0" err="1" smtClean="0">
                <a:latin typeface="FreesiaUPC" pitchFamily="34" charset="-34"/>
                <a:cs typeface="FreesiaUPC" pitchFamily="34" charset="-34"/>
              </a:rPr>
              <a:t>นิต</a:t>
            </a:r>
            <a:r>
              <a:rPr lang="th-TH" sz="2800" dirty="0" smtClean="0">
                <a:latin typeface="FreesiaUPC" pitchFamily="34" charset="-34"/>
                <a:cs typeface="FreesiaUPC" pitchFamily="34" charset="-34"/>
              </a:rPr>
              <a:t> (</a:t>
            </a:r>
            <a:r>
              <a:rPr lang="en-US" sz="2800" dirty="0" smtClean="0">
                <a:latin typeface="FreesiaUPC" pitchFamily="34" charset="-34"/>
                <a:cs typeface="FreesiaUPC" pitchFamily="34" charset="-34"/>
              </a:rPr>
              <a:t>Unit</a:t>
            </a:r>
            <a:r>
              <a:rPr lang="th-TH" sz="2800" dirty="0" smtClean="0">
                <a:latin typeface="FreesiaUPC" pitchFamily="34" charset="-34"/>
                <a:cs typeface="FreesiaUPC" pitchFamily="34" charset="-34"/>
              </a:rPr>
              <a:t>)	นั่นคือ </a:t>
            </a:r>
            <a:r>
              <a:rPr lang="en-US" sz="2800" dirty="0" smtClean="0">
                <a:latin typeface="FreesiaUPC" pitchFamily="34" charset="-34"/>
                <a:cs typeface="FreesiaUPC" pitchFamily="34" charset="-34"/>
              </a:rPr>
              <a:t>Unit = </a:t>
            </a:r>
            <a:r>
              <a:rPr lang="en-US" sz="2800" dirty="0" err="1" smtClean="0">
                <a:latin typeface="FreesiaUPC" pitchFamily="34" charset="-34"/>
                <a:cs typeface="FreesiaUPC" pitchFamily="34" charset="-34"/>
              </a:rPr>
              <a:t>Kwx</a:t>
            </a:r>
            <a:r>
              <a:rPr lang="en-US" sz="2800" dirty="0" smtClean="0">
                <a:latin typeface="FreesiaUPC" pitchFamily="34" charset="-34"/>
                <a:cs typeface="FreesiaUPC" pitchFamily="34" charset="-34"/>
              </a:rPr>
              <a:t> </a:t>
            </a:r>
            <a:r>
              <a:rPr lang="th-TH" sz="2800" dirty="0" smtClean="0">
                <a:latin typeface="FreesiaUPC" pitchFamily="34" charset="-34"/>
                <a:cs typeface="FreesiaUPC" pitchFamily="34" charset="-34"/>
              </a:rPr>
              <a:t>ชั่วโมง</a:t>
            </a:r>
            <a:endParaRPr lang="en-US" sz="2800" dirty="0" smtClean="0">
              <a:latin typeface="FreesiaUPC" pitchFamily="34" charset="-34"/>
              <a:cs typeface="FreesiaUPC" pitchFamily="34" charset="-34"/>
            </a:endParaRPr>
          </a:p>
          <a:p>
            <a:pPr marL="0" indent="0">
              <a:buNone/>
            </a:pPr>
            <a:endParaRPr lang="th-TH" sz="2800" dirty="0" smtClean="0">
              <a:latin typeface="FreesiaUPC" pitchFamily="34" charset="-34"/>
              <a:cs typeface="FreesiaUPC" pitchFamily="34" charset="-34"/>
            </a:endParaRPr>
          </a:p>
          <a:p>
            <a:pPr marL="0" indent="0">
              <a:buNone/>
            </a:pPr>
            <a:r>
              <a:rPr lang="th-TH" sz="2800" b="1" dirty="0">
                <a:latin typeface="FreesiaUPC" pitchFamily="34" charset="-34"/>
                <a:cs typeface="FreesiaUPC" pitchFamily="34" charset="-34"/>
              </a:rPr>
              <a:t>	</a:t>
            </a:r>
            <a:r>
              <a:rPr lang="th-TH" sz="2800" b="1" dirty="0" smtClean="0">
                <a:latin typeface="FreesiaUPC" pitchFamily="34" charset="-34"/>
                <a:cs typeface="FreesiaUPC" pitchFamily="34" charset="-34"/>
              </a:rPr>
              <a:t>   </a:t>
            </a:r>
            <a:r>
              <a:rPr lang="th-TH" sz="2800" dirty="0" smtClean="0">
                <a:latin typeface="FreesiaUPC" pitchFamily="34" charset="-34"/>
                <a:cs typeface="FreesiaUPC" pitchFamily="34" charset="-34"/>
              </a:rPr>
              <a:t>หรือ                             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สี่เหลี่ยมผืนผ้า 4"/>
              <p:cNvSpPr/>
              <p:nvPr/>
            </p:nvSpPr>
            <p:spPr>
              <a:xfrm>
                <a:off x="2637708" y="3366377"/>
                <a:ext cx="2438348" cy="854711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dirty="0" smtClean="0">
                    <a:latin typeface="Angsana New" pitchFamily="18" charset="-34"/>
                    <a:cs typeface="Angsana New" pitchFamily="18" charset="-34"/>
                  </a:rPr>
                  <a:t>Unit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i="1" smtClean="0">
                            <a:latin typeface="Cambria Math"/>
                            <a:cs typeface="Angsana New" pitchFamily="18" charset="-34"/>
                          </a:rPr>
                        </m:ctrlPr>
                      </m:fPr>
                      <m:num>
                        <m:r>
                          <a:rPr lang="en-US" sz="3200" b="0" i="1" smtClean="0">
                            <a:latin typeface="Cambria Math"/>
                            <a:cs typeface="Angsana New" pitchFamily="18" charset="-34"/>
                          </a:rPr>
                          <m:t>𝑤</m:t>
                        </m:r>
                      </m:num>
                      <m:den>
                        <m:r>
                          <a:rPr lang="en-US" sz="3200" b="0" i="1" smtClean="0">
                            <a:latin typeface="Cambria Math"/>
                            <a:cs typeface="Angsana New" pitchFamily="18" charset="-34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sz="3200" dirty="0" smtClean="0"/>
                  <a:t> </a:t>
                </a:r>
                <a:r>
                  <a:rPr lang="en-US" sz="2400" dirty="0" smtClean="0"/>
                  <a:t>x h</a:t>
                </a:r>
                <a:endParaRPr lang="th-TH" sz="3200" dirty="0"/>
              </a:p>
            </p:txBody>
          </p:sp>
        </mc:Choice>
        <mc:Fallback xmlns="">
          <p:sp>
            <p:nvSpPr>
              <p:cNvPr id="5" name="สี่เหลี่ยมผืนผ้า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7708" y="3366377"/>
                <a:ext cx="2438348" cy="854711"/>
              </a:xfrm>
              <a:prstGeom prst="rect">
                <a:avLst/>
              </a:prstGeom>
              <a:blipFill rotWithShape="1">
                <a:blip r:embed="rId2"/>
                <a:stretch>
                  <a:fillRect b="-9028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สี่เหลี่ยมผืนผ้า 5"/>
          <p:cNvSpPr/>
          <p:nvPr/>
        </p:nvSpPr>
        <p:spPr>
          <a:xfrm>
            <a:off x="528204" y="5733256"/>
            <a:ext cx="8280920" cy="648072"/>
          </a:xfrm>
          <a:prstGeom prst="rect">
            <a:avLst/>
          </a:prstGeom>
          <a:ln w="38100"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ค่าไฟฟ้า 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>= 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ค่าไฟฟ้าฐาน + ค่าบริการ + ค่าไฟฟ้าผันแปร + ภาษีมูลค่าเพิ่ม</a:t>
            </a:r>
            <a:endParaRPr lang="th-TH" sz="3200" dirty="0"/>
          </a:p>
        </p:txBody>
      </p:sp>
      <p:cxnSp>
        <p:nvCxnSpPr>
          <p:cNvPr id="7" name="ลูกศรเชื่อมต่อแบบตรง 6"/>
          <p:cNvCxnSpPr/>
          <p:nvPr/>
        </p:nvCxnSpPr>
        <p:spPr>
          <a:xfrm flipV="1">
            <a:off x="4139952" y="3244319"/>
            <a:ext cx="1728192" cy="3164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868144" y="2987173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วัตต์</a:t>
            </a:r>
            <a:endParaRPr lang="th-TH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9" name="ลูกศรเชื่อมต่อแบบตรง 8"/>
          <p:cNvCxnSpPr/>
          <p:nvPr/>
        </p:nvCxnSpPr>
        <p:spPr>
          <a:xfrm>
            <a:off x="4860032" y="3798425"/>
            <a:ext cx="1008112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868144" y="3510393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ชั่วโมง</a:t>
            </a:r>
            <a:endParaRPr lang="th-TH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 useBgFill="1">
        <p:nvSpPr>
          <p:cNvPr id="11" name="สี่เหลี่ยมผืนผ้ามุมมน 10"/>
          <p:cNvSpPr/>
          <p:nvPr/>
        </p:nvSpPr>
        <p:spPr>
          <a:xfrm>
            <a:off x="424324" y="548681"/>
            <a:ext cx="1843420" cy="648071"/>
          </a:xfrm>
          <a:prstGeom prst="roundRect">
            <a:avLst/>
          </a:prstGeom>
          <a:ln w="38100">
            <a:solidFill>
              <a:schemeClr val="accent2">
                <a:lumMod val="50000"/>
              </a:schemeClr>
            </a:solidFill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ตัวแทนเนื้อหา 2"/>
          <p:cNvSpPr txBox="1">
            <a:spLocks/>
          </p:cNvSpPr>
          <p:nvPr/>
        </p:nvSpPr>
        <p:spPr>
          <a:xfrm>
            <a:off x="612751" y="620691"/>
            <a:ext cx="1654993" cy="3326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พลังงานไฟฟ้า</a:t>
            </a:r>
            <a:endParaRPr lang="th-TH" sz="28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3" name="ตัวแทนเนื้อหา 2"/>
          <p:cNvSpPr txBox="1">
            <a:spLocks/>
          </p:cNvSpPr>
          <p:nvPr/>
        </p:nvSpPr>
        <p:spPr>
          <a:xfrm>
            <a:off x="755576" y="4655738"/>
            <a:ext cx="7200800" cy="50145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th-TH" sz="2800" dirty="0" smtClean="0">
                <a:latin typeface="FreesiaUPC" pitchFamily="34" charset="-34"/>
                <a:cs typeface="FreesiaUPC" pitchFamily="34" charset="-34"/>
              </a:rPr>
              <a:t>ซึ่งนำไฟคิดค่าพลังงานไฟฟ้าที่ใช้ รวมกับค่าอื่น ๆ </a:t>
            </a:r>
          </a:p>
          <a:p>
            <a:pPr marL="0" indent="0">
              <a:buFont typeface="Arial" pitchFamily="34" charset="0"/>
              <a:buNone/>
            </a:pPr>
            <a:endParaRPr lang="th-TH" sz="2800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4" name="วงรี 13"/>
          <p:cNvSpPr/>
          <p:nvPr/>
        </p:nvSpPr>
        <p:spPr>
          <a:xfrm>
            <a:off x="4477297" y="3631714"/>
            <a:ext cx="382735" cy="38273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850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animBg="1"/>
      <p:bldP spid="6" grpId="0" animBg="1"/>
      <p:bldP spid="8" grpId="0"/>
      <p:bldP spid="10" grpId="0"/>
      <p:bldP spid="11" grpId="0" animBg="1"/>
      <p:bldP spid="12" grpId="0" build="p"/>
      <p:bldP spid="13" grpId="0"/>
      <p:bldP spid="1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2627785" y="288016"/>
            <a:ext cx="6264696" cy="1052736"/>
          </a:xfrm>
          <a:prstGeom prst="rect">
            <a:avLst/>
          </a:prstGeom>
          <a:solidFill>
            <a:srgbClr val="FBBBC9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b="1" dirty="0" smtClean="0">
                <a:solidFill>
                  <a:srgbClr val="FF0000"/>
                </a:solidFill>
                <a:latin typeface="FreesiaUPC" pitchFamily="34" charset="-34"/>
                <a:cs typeface="FreesiaUPC" pitchFamily="34" charset="-34"/>
              </a:rPr>
              <a:t>โครงสร้างอะตอม และตารางธาตุ</a:t>
            </a:r>
            <a:endParaRPr lang="th-TH" b="1" i="1" dirty="0">
              <a:solidFill>
                <a:srgbClr val="FF0000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168263" y="143984"/>
            <a:ext cx="2459521" cy="1340800"/>
          </a:xfrm>
          <a:prstGeom prst="rect">
            <a:avLst/>
          </a:prstGeom>
          <a:solidFill>
            <a:srgbClr val="E2000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54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หน่วยที่ </a:t>
            </a:r>
            <a:r>
              <a:rPr lang="en-US" sz="54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5</a:t>
            </a:r>
            <a:endParaRPr lang="th-TH" sz="54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eesiaUPC" pitchFamily="34" charset="-34"/>
              <a:cs typeface="FreesiaUPC" pitchFamily="34" charset="-34"/>
            </a:endParaRPr>
          </a:p>
        </p:txBody>
      </p:sp>
      <p:pic>
        <p:nvPicPr>
          <p:cNvPr id="7" name="รูปภาพ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1770279"/>
            <a:ext cx="3289463" cy="465066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03053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สี่เหลี่ยมผืนผ้ามุมมน 3"/>
          <p:cNvSpPr/>
          <p:nvPr/>
        </p:nvSpPr>
        <p:spPr>
          <a:xfrm>
            <a:off x="467544" y="1124744"/>
            <a:ext cx="8280920" cy="1649140"/>
          </a:xfrm>
          <a:prstGeom prst="roundRect">
            <a:avLst/>
          </a:prstGeom>
          <a:ln w="38100">
            <a:solidFill>
              <a:schemeClr val="accent2">
                <a:lumMod val="75000"/>
              </a:schemeClr>
            </a:solidFill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ตัวแทนเนื้อหา 2"/>
          <p:cNvSpPr txBox="1">
            <a:spLocks/>
          </p:cNvSpPr>
          <p:nvPr/>
        </p:nvSpPr>
        <p:spPr>
          <a:xfrm>
            <a:off x="666343" y="1251793"/>
            <a:ext cx="8082121" cy="16011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b="1" dirty="0">
                <a:solidFill>
                  <a:srgbClr val="FF0000"/>
                </a:solidFill>
                <a:latin typeface="FreesiaUPC" pitchFamily="34" charset="-34"/>
                <a:cs typeface="FreesiaUPC" pitchFamily="34" charset="-34"/>
              </a:rPr>
              <a:t>Atom</a:t>
            </a:r>
            <a:r>
              <a:rPr lang="en-US" sz="2800" b="1" dirty="0">
                <a:latin typeface="FreesiaUPC" pitchFamily="34" charset="-34"/>
                <a:cs typeface="FreesiaUPC" pitchFamily="34" charset="-34"/>
              </a:rPr>
              <a:t> </a:t>
            </a:r>
            <a:r>
              <a:rPr lang="th-TH" sz="2800" b="1" dirty="0">
                <a:latin typeface="FreesiaUPC" pitchFamily="34" charset="-34"/>
                <a:cs typeface="FreesiaUPC" pitchFamily="34" charset="-34"/>
              </a:rPr>
              <a:t> </a:t>
            </a:r>
            <a:r>
              <a:rPr lang="th-TH" sz="2800" dirty="0">
                <a:latin typeface="FreesiaUPC" pitchFamily="34" charset="-34"/>
                <a:cs typeface="FreesiaUPC" pitchFamily="34" charset="-34"/>
              </a:rPr>
              <a:t>         </a:t>
            </a:r>
            <a:r>
              <a:rPr lang="th-TH" sz="2800" dirty="0" smtClean="0">
                <a:latin typeface="FreesiaUPC" pitchFamily="34" charset="-34"/>
                <a:cs typeface="FreesiaUPC" pitchFamily="34" charset="-34"/>
              </a:rPr>
              <a:t>อนุภาค</a:t>
            </a:r>
            <a:r>
              <a:rPr lang="th-TH" sz="2800" dirty="0">
                <a:latin typeface="FreesiaUPC" pitchFamily="34" charset="-34"/>
                <a:cs typeface="FreesiaUPC" pitchFamily="34" charset="-34"/>
              </a:rPr>
              <a:t>ที่เล็กที่สุด ไม่สามารถแบ่งแยกได้</a:t>
            </a:r>
          </a:p>
          <a:p>
            <a:pPr marL="0" indent="0">
              <a:buNone/>
            </a:pPr>
            <a:r>
              <a:rPr lang="th-TH" sz="2800" b="1" dirty="0">
                <a:solidFill>
                  <a:srgbClr val="FF0000"/>
                </a:solidFill>
                <a:latin typeface="FreesiaUPC" pitchFamily="34" charset="-34"/>
                <a:cs typeface="FreesiaUPC" pitchFamily="34" charset="-34"/>
              </a:rPr>
              <a:t>แบบจำลองอะตอม</a:t>
            </a:r>
            <a:r>
              <a:rPr lang="th-TH" sz="2800" b="1" dirty="0">
                <a:latin typeface="FreesiaUPC" pitchFamily="34" charset="-34"/>
                <a:cs typeface="FreesiaUPC" pitchFamily="34" charset="-34"/>
              </a:rPr>
              <a:t>            </a:t>
            </a:r>
            <a:r>
              <a:rPr lang="th-TH" sz="2800" dirty="0">
                <a:latin typeface="FreesiaUPC" pitchFamily="34" charset="-34"/>
                <a:cs typeface="FreesiaUPC" pitchFamily="34" charset="-34"/>
              </a:rPr>
              <a:t>รูปแบบอะตอมที่นักวิทยาศาสตร์สร้างจากมโนภาพ โดยใช้ข้อมูลจากการทดลอง เพื่ออธิบายลักษณะอะตอม</a:t>
            </a:r>
          </a:p>
          <a:p>
            <a:pPr marL="0" indent="0">
              <a:buNone/>
            </a:pPr>
            <a:endParaRPr lang="th-TH" sz="2800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539552" y="116632"/>
            <a:ext cx="4305987" cy="923330"/>
          </a:xfrm>
          <a:prstGeom prst="rect">
            <a:avLst/>
          </a:prstGeom>
          <a:solidFill>
            <a:srgbClr val="FBBBC9"/>
          </a:solidFill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FreesiaUPC" pitchFamily="34" charset="-34"/>
                <a:cs typeface="FreesiaUPC" pitchFamily="34" charset="-34"/>
              </a:rPr>
              <a:t>  </a:t>
            </a:r>
            <a:r>
              <a:rPr lang="th-TH" sz="5400" b="1" dirty="0" smtClean="0">
                <a:ln w="18415" cmpd="sng">
                  <a:noFill/>
                  <a:prstDash val="solid"/>
                </a:ln>
                <a:solidFill>
                  <a:srgbClr val="E2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แบบจำลองอะตอม</a:t>
            </a:r>
            <a:endParaRPr lang="th-TH" sz="3600" b="1" dirty="0">
              <a:ln w="18415" cmpd="sng">
                <a:noFill/>
                <a:prstDash val="solid"/>
              </a:ln>
              <a:solidFill>
                <a:srgbClr val="E20000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7" name="วงรี 6"/>
          <p:cNvSpPr/>
          <p:nvPr/>
        </p:nvSpPr>
        <p:spPr>
          <a:xfrm>
            <a:off x="35496" y="103858"/>
            <a:ext cx="863421" cy="948878"/>
          </a:xfrm>
          <a:prstGeom prst="ellipse">
            <a:avLst/>
          </a:prstGeom>
          <a:solidFill>
            <a:srgbClr val="E20000"/>
          </a:solidFill>
          <a:ln>
            <a:solidFill>
              <a:srgbClr val="FBBBC9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 smtClean="0">
                <a:latin typeface="FreesiaUPC" pitchFamily="34" charset="-34"/>
                <a:cs typeface="FreesiaUPC" pitchFamily="34" charset="-34"/>
              </a:rPr>
              <a:t>1</a:t>
            </a:r>
            <a:endParaRPr lang="en-US" sz="8800" b="1" dirty="0">
              <a:latin typeface="FreesiaUPC" pitchFamily="34" charset="-34"/>
              <a:cs typeface="FreesiaUPC" pitchFamily="34" charset="-34"/>
            </a:endParaRPr>
          </a:p>
        </p:txBody>
      </p:sp>
      <p:cxnSp>
        <p:nvCxnSpPr>
          <p:cNvPr id="10" name="ลูกศรเชื่อมต่อแบบตรง 9"/>
          <p:cNvCxnSpPr/>
          <p:nvPr/>
        </p:nvCxnSpPr>
        <p:spPr>
          <a:xfrm>
            <a:off x="1403648" y="1484784"/>
            <a:ext cx="648072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ลูกศรเชื่อมต่อแบบตรง 10"/>
          <p:cNvCxnSpPr/>
          <p:nvPr/>
        </p:nvCxnSpPr>
        <p:spPr>
          <a:xfrm>
            <a:off x="2843808" y="2066117"/>
            <a:ext cx="648072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987824" y="3331856"/>
            <a:ext cx="621657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err="1" smtClean="0">
                <a:latin typeface="Angsana New" pitchFamily="18" charset="-34"/>
                <a:cs typeface="Angsana New" pitchFamily="18" charset="-34"/>
              </a:rPr>
              <a:t>คอล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ตัน </a:t>
            </a:r>
            <a:r>
              <a:rPr lang="th-TH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(</a:t>
            </a:r>
            <a:r>
              <a:rPr lang="en-US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John Dalton</a:t>
            </a:r>
            <a:r>
              <a:rPr lang="th-TH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)</a:t>
            </a:r>
          </a:p>
          <a:p>
            <a:r>
              <a:rPr lang="th-TH" dirty="0" err="1" smtClean="0">
                <a:latin typeface="Angsana New" pitchFamily="18" charset="-34"/>
                <a:cs typeface="Angsana New" pitchFamily="18" charset="-34"/>
              </a:rPr>
              <a:t>ทอม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สัน </a:t>
            </a:r>
            <a:r>
              <a:rPr lang="th-TH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(</a:t>
            </a:r>
            <a:r>
              <a:rPr lang="en-US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J.J</a:t>
            </a:r>
            <a:r>
              <a:rPr lang="th-TH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Thomson</a:t>
            </a:r>
            <a:r>
              <a:rPr lang="th-TH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)</a:t>
            </a:r>
          </a:p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รัทเทอร์ฟอร์ด </a:t>
            </a:r>
            <a:r>
              <a:rPr lang="th-TH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(</a:t>
            </a:r>
            <a:r>
              <a:rPr lang="en-US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Ernest Rutherford</a:t>
            </a:r>
            <a:r>
              <a:rPr lang="th-TH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)</a:t>
            </a:r>
          </a:p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แบบมีนิวตรอน </a:t>
            </a:r>
            <a:r>
              <a:rPr lang="en-US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[</a:t>
            </a:r>
            <a:r>
              <a:rPr lang="th-TH" dirty="0" smtClean="0">
                <a:solidFill>
                  <a:schemeClr val="accent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ของ</a:t>
            </a:r>
            <a:r>
              <a:rPr lang="th-TH" dirty="0" err="1" smtClean="0">
                <a:solidFill>
                  <a:schemeClr val="accent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เซอร์เจมส์</a:t>
            </a:r>
            <a:r>
              <a:rPr lang="th-TH" dirty="0" smtClean="0">
                <a:solidFill>
                  <a:schemeClr val="accent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 แซด</a:t>
            </a:r>
            <a:r>
              <a:rPr lang="th-TH" dirty="0" err="1" smtClean="0">
                <a:solidFill>
                  <a:schemeClr val="accent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วิก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(</a:t>
            </a:r>
            <a:r>
              <a:rPr lang="en-US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Sir James </a:t>
            </a:r>
            <a:r>
              <a:rPr lang="en-US" dirty="0" err="1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Chedwick</a:t>
            </a:r>
            <a:r>
              <a:rPr lang="th-TH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)</a:t>
            </a:r>
            <a:r>
              <a:rPr lang="en-US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]</a:t>
            </a:r>
          </a:p>
          <a:p>
            <a:r>
              <a:rPr lang="th-TH" dirty="0" err="1" smtClean="0">
                <a:latin typeface="Angsana New" pitchFamily="18" charset="-34"/>
                <a:cs typeface="Angsana New" pitchFamily="18" charset="-34"/>
              </a:rPr>
              <a:t>โบร์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(</a:t>
            </a:r>
            <a:r>
              <a:rPr lang="en-US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Neil Bohr</a:t>
            </a:r>
            <a:r>
              <a:rPr lang="th-TH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)</a:t>
            </a:r>
          </a:p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กลุ่มหมอก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14" name="ลูกศรเชื่อมต่อแบบตรง 13"/>
          <p:cNvCxnSpPr>
            <a:stCxn id="12" idx="0"/>
          </p:cNvCxnSpPr>
          <p:nvPr/>
        </p:nvCxnSpPr>
        <p:spPr>
          <a:xfrm flipV="1">
            <a:off x="1345336" y="3662648"/>
            <a:ext cx="1642488" cy="414423"/>
          </a:xfrm>
          <a:prstGeom prst="straightConnector1">
            <a:avLst/>
          </a:prstGeom>
          <a:ln w="28575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ลูกศรเชื่อมต่อแบบตรง 14"/>
          <p:cNvCxnSpPr/>
          <p:nvPr/>
        </p:nvCxnSpPr>
        <p:spPr>
          <a:xfrm flipV="1">
            <a:off x="1880472" y="4077071"/>
            <a:ext cx="1107352" cy="83524"/>
          </a:xfrm>
          <a:prstGeom prst="straightConnector1">
            <a:avLst/>
          </a:prstGeom>
          <a:ln w="28575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ลูกศรเชื่อมต่อแบบตรง 15"/>
          <p:cNvCxnSpPr/>
          <p:nvPr/>
        </p:nvCxnSpPr>
        <p:spPr>
          <a:xfrm>
            <a:off x="2339752" y="4428852"/>
            <a:ext cx="648072" cy="0"/>
          </a:xfrm>
          <a:prstGeom prst="straightConnector1">
            <a:avLst/>
          </a:prstGeom>
          <a:ln w="28575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ลูกศรเชื่อมต่อแบบตรง 16"/>
          <p:cNvCxnSpPr/>
          <p:nvPr/>
        </p:nvCxnSpPr>
        <p:spPr>
          <a:xfrm>
            <a:off x="2349113" y="4941168"/>
            <a:ext cx="638711" cy="1"/>
          </a:xfrm>
          <a:prstGeom prst="straightConnector1">
            <a:avLst/>
          </a:prstGeom>
          <a:ln w="28575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ลูกศรเชื่อมต่อแบบตรง 18"/>
          <p:cNvCxnSpPr/>
          <p:nvPr/>
        </p:nvCxnSpPr>
        <p:spPr>
          <a:xfrm>
            <a:off x="1880472" y="5257972"/>
            <a:ext cx="1107352" cy="59622"/>
          </a:xfrm>
          <a:prstGeom prst="straightConnector1">
            <a:avLst/>
          </a:prstGeom>
          <a:ln w="28575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ลูกศรเชื่อมต่อแบบตรง 19"/>
          <p:cNvCxnSpPr>
            <a:stCxn id="12" idx="4"/>
          </p:cNvCxnSpPr>
          <p:nvPr/>
        </p:nvCxnSpPr>
        <p:spPr>
          <a:xfrm>
            <a:off x="1345336" y="5317594"/>
            <a:ext cx="1642488" cy="415662"/>
          </a:xfrm>
          <a:prstGeom prst="straightConnector1">
            <a:avLst/>
          </a:prstGeom>
          <a:ln w="28575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วงรี 11"/>
          <p:cNvSpPr/>
          <p:nvPr/>
        </p:nvSpPr>
        <p:spPr>
          <a:xfrm>
            <a:off x="179512" y="4077071"/>
            <a:ext cx="2331648" cy="1240523"/>
          </a:xfrm>
          <a:prstGeom prst="ellips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แบบจำลองอะตอม</a:t>
            </a:r>
            <a:endParaRPr lang="th-TH" sz="3200" dirty="0"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698200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p"/>
      <p:bldP spid="13" grpId="0"/>
      <p:bldP spid="12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260648"/>
            <a:ext cx="6273602" cy="621551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41671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สี่เหลี่ยมผืนผ้ามุมมน 9"/>
          <p:cNvSpPr/>
          <p:nvPr/>
        </p:nvSpPr>
        <p:spPr>
          <a:xfrm>
            <a:off x="107504" y="1556792"/>
            <a:ext cx="4336872" cy="4248472"/>
          </a:xfrm>
          <a:prstGeom prst="roundRect">
            <a:avLst/>
          </a:prstGeom>
          <a:ln w="38100">
            <a:solidFill>
              <a:schemeClr val="accent2">
                <a:lumMod val="75000"/>
              </a:schemeClr>
            </a:solidFill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ตัวแทนเนื้อหา 2"/>
          <p:cNvSpPr txBox="1">
            <a:spLocks/>
          </p:cNvSpPr>
          <p:nvPr/>
        </p:nvSpPr>
        <p:spPr>
          <a:xfrm>
            <a:off x="306303" y="1916832"/>
            <a:ext cx="4138073" cy="25761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b="1" dirty="0">
                <a:solidFill>
                  <a:srgbClr val="E20000"/>
                </a:solidFill>
                <a:latin typeface="FreesiaUPC" pitchFamily="34" charset="-34"/>
                <a:cs typeface="FreesiaUPC" pitchFamily="34" charset="-34"/>
              </a:rPr>
              <a:t>Ionization </a:t>
            </a:r>
            <a:r>
              <a:rPr lang="en-US" sz="2800" b="1" dirty="0" smtClean="0">
                <a:solidFill>
                  <a:srgbClr val="E20000"/>
                </a:solidFill>
                <a:latin typeface="FreesiaUPC" pitchFamily="34" charset="-34"/>
                <a:cs typeface="FreesiaUPC" pitchFamily="34" charset="-34"/>
              </a:rPr>
              <a:t>Energy            </a:t>
            </a:r>
            <a:r>
              <a:rPr lang="th-TH" sz="2800" dirty="0">
                <a:latin typeface="FreesiaUPC" pitchFamily="34" charset="-34"/>
                <a:cs typeface="FreesiaUPC" pitchFamily="34" charset="-34"/>
              </a:rPr>
              <a:t>พลังงานที่น้อยที่สุดที่ทำให้อิเล็กตรอนใน</a:t>
            </a:r>
            <a:r>
              <a:rPr lang="th-TH" sz="2800" dirty="0" smtClean="0">
                <a:latin typeface="FreesiaUPC" pitchFamily="34" charset="-34"/>
                <a:cs typeface="FreesiaUPC" pitchFamily="34" charset="-34"/>
              </a:rPr>
              <a:t>สถานะก๊าซ</a:t>
            </a:r>
            <a:r>
              <a:rPr lang="th-TH" sz="2800" dirty="0">
                <a:latin typeface="FreesiaUPC" pitchFamily="34" charset="-34"/>
                <a:cs typeface="FreesiaUPC" pitchFamily="34" charset="-34"/>
              </a:rPr>
              <a:t>หลุดออกจากอะตอม</a:t>
            </a:r>
            <a:r>
              <a:rPr lang="en-US" sz="2800" dirty="0">
                <a:latin typeface="FreesiaUPC" pitchFamily="34" charset="-34"/>
                <a:cs typeface="FreesiaUPC" pitchFamily="34" charset="-34"/>
              </a:rPr>
              <a:t>    </a:t>
            </a:r>
          </a:p>
          <a:p>
            <a:pPr marL="0" indent="0">
              <a:buNone/>
            </a:pPr>
            <a:r>
              <a:rPr lang="en-US" sz="2800" b="1" dirty="0">
                <a:solidFill>
                  <a:srgbClr val="E20000"/>
                </a:solidFill>
                <a:latin typeface="FreesiaUPC" pitchFamily="34" charset="-34"/>
                <a:cs typeface="FreesiaUPC" pitchFamily="34" charset="-34"/>
              </a:rPr>
              <a:t>Valance Electron              </a:t>
            </a:r>
            <a:r>
              <a:rPr lang="th-TH" sz="2800" dirty="0" smtClean="0">
                <a:latin typeface="FreesiaUPC" pitchFamily="34" charset="-34"/>
                <a:cs typeface="FreesiaUPC" pitchFamily="34" charset="-34"/>
              </a:rPr>
              <a:t>อิเล็กตรอน</a:t>
            </a:r>
            <a:r>
              <a:rPr lang="th-TH" sz="2800" dirty="0">
                <a:latin typeface="FreesiaUPC" pitchFamily="34" charset="-34"/>
                <a:cs typeface="FreesiaUPC" pitchFamily="34" charset="-34"/>
              </a:rPr>
              <a:t>วงนอกสุด จำนวนอิเล็กตรอนวิ่งอยู่เป็นชั้น ๆ รอบนิวเคลียสจะมีการจัดเรียงตัว มีค่าเท่ากับ             </a:t>
            </a:r>
            <a:r>
              <a:rPr lang="th-TH" sz="2800" dirty="0" smtClean="0">
                <a:latin typeface="FreesiaUPC" pitchFamily="34" charset="-34"/>
                <a:cs typeface="FreesiaUPC" pitchFamily="34" charset="-34"/>
              </a:rPr>
              <a:t>เมื่อ </a:t>
            </a:r>
            <a:r>
              <a:rPr lang="en-US" sz="2800" dirty="0">
                <a:latin typeface="FreesiaUPC" pitchFamily="34" charset="-34"/>
                <a:cs typeface="FreesiaUPC" pitchFamily="34" charset="-34"/>
              </a:rPr>
              <a:t>n </a:t>
            </a:r>
            <a:r>
              <a:rPr lang="th-TH" sz="2800" dirty="0">
                <a:latin typeface="FreesiaUPC" pitchFamily="34" charset="-34"/>
                <a:cs typeface="FreesiaUPC" pitchFamily="34" charset="-34"/>
              </a:rPr>
              <a:t>คือตัวเลขที่แสดงระดับพลังงาน</a:t>
            </a: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492169" y="116632"/>
            <a:ext cx="8544327" cy="923330"/>
          </a:xfrm>
          <a:prstGeom prst="rect">
            <a:avLst/>
          </a:prstGeom>
          <a:solidFill>
            <a:srgbClr val="FBBBC9"/>
          </a:solidFill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FreesiaUPC" pitchFamily="34" charset="-34"/>
                <a:cs typeface="FreesiaUPC" pitchFamily="34" charset="-34"/>
              </a:rPr>
              <a:t>  </a:t>
            </a:r>
            <a:r>
              <a:rPr lang="th-TH" sz="5400" b="1" dirty="0" smtClean="0">
                <a:ln w="18415" cmpd="sng">
                  <a:noFill/>
                  <a:prstDash val="solid"/>
                </a:ln>
                <a:solidFill>
                  <a:srgbClr val="E2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พลังงานไอโอไน</a:t>
            </a:r>
            <a:r>
              <a:rPr lang="th-TH" sz="5400" b="1" dirty="0" err="1" smtClean="0">
                <a:ln w="18415" cmpd="sng">
                  <a:noFill/>
                  <a:prstDash val="solid"/>
                </a:ln>
                <a:solidFill>
                  <a:srgbClr val="E2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เซชั่น</a:t>
            </a:r>
            <a:r>
              <a:rPr lang="th-TH" sz="5400" b="1" dirty="0" smtClean="0">
                <a:ln w="18415" cmpd="sng">
                  <a:noFill/>
                  <a:prstDash val="solid"/>
                </a:ln>
                <a:solidFill>
                  <a:srgbClr val="E2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 </a:t>
            </a:r>
            <a:r>
              <a:rPr lang="th-TH" sz="4400" b="1" dirty="0" smtClean="0">
                <a:ln w="18415" cmpd="sng">
                  <a:noFill/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(</a:t>
            </a:r>
            <a:r>
              <a:rPr lang="en-US" sz="4400" b="1" dirty="0" smtClean="0">
                <a:ln w="18415" cmpd="sng">
                  <a:noFill/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Ionization </a:t>
            </a:r>
            <a:r>
              <a:rPr lang="en-US" sz="4400" b="1" dirty="0" err="1" smtClean="0">
                <a:ln w="18415" cmpd="sng">
                  <a:noFill/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Enery</a:t>
            </a:r>
            <a:r>
              <a:rPr lang="en-US" sz="4400" b="1" dirty="0" smtClean="0">
                <a:ln w="18415" cmpd="sng">
                  <a:noFill/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 ; IE</a:t>
            </a:r>
            <a:r>
              <a:rPr lang="th-TH" sz="4400" b="1" dirty="0" smtClean="0">
                <a:ln w="18415" cmpd="sng">
                  <a:noFill/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)</a:t>
            </a:r>
            <a:endParaRPr lang="th-TH" sz="4400" b="1" dirty="0">
              <a:ln w="18415" cmpd="sng">
                <a:noFill/>
                <a:prstDash val="solid"/>
              </a:ln>
              <a:solidFill>
                <a:schemeClr val="accent2">
                  <a:lumMod val="75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3" name="วงรี 12"/>
          <p:cNvSpPr/>
          <p:nvPr/>
        </p:nvSpPr>
        <p:spPr>
          <a:xfrm>
            <a:off x="35496" y="103858"/>
            <a:ext cx="863421" cy="948878"/>
          </a:xfrm>
          <a:prstGeom prst="ellipse">
            <a:avLst/>
          </a:prstGeom>
          <a:solidFill>
            <a:srgbClr val="E20000"/>
          </a:solidFill>
          <a:ln>
            <a:solidFill>
              <a:srgbClr val="FBBBC9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>
                <a:latin typeface="FreesiaUPC" pitchFamily="34" charset="-34"/>
                <a:cs typeface="FreesiaUPC" pitchFamily="34" charset="-34"/>
              </a:rPr>
              <a:t>2</a:t>
            </a:r>
          </a:p>
        </p:txBody>
      </p:sp>
      <p:cxnSp>
        <p:nvCxnSpPr>
          <p:cNvPr id="6" name="ลูกศรเชื่อมต่อแบบตรง 5"/>
          <p:cNvCxnSpPr/>
          <p:nvPr/>
        </p:nvCxnSpPr>
        <p:spPr>
          <a:xfrm>
            <a:off x="2212128" y="2204864"/>
            <a:ext cx="756084" cy="0"/>
          </a:xfrm>
          <a:prstGeom prst="straightConnector1">
            <a:avLst/>
          </a:prstGeom>
          <a:ln>
            <a:solidFill>
              <a:srgbClr val="E2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ลูกศรเชื่อมต่อแบบตรง 6"/>
          <p:cNvCxnSpPr/>
          <p:nvPr/>
        </p:nvCxnSpPr>
        <p:spPr>
          <a:xfrm>
            <a:off x="2303748" y="3573016"/>
            <a:ext cx="756084" cy="0"/>
          </a:xfrm>
          <a:prstGeom prst="straightConnector1">
            <a:avLst/>
          </a:prstGeom>
          <a:ln>
            <a:solidFill>
              <a:srgbClr val="E2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สี่เหลี่ยมผืนผ้า 7"/>
              <p:cNvSpPr/>
              <p:nvPr/>
            </p:nvSpPr>
            <p:spPr>
              <a:xfrm>
                <a:off x="1636064" y="4526087"/>
                <a:ext cx="792088" cy="504056"/>
              </a:xfrm>
              <a:prstGeom prst="rect">
                <a:avLst/>
              </a:prstGeom>
              <a:noFill/>
              <a:ln>
                <a:solidFill>
                  <a:srgbClr val="E2000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th-TH" sz="240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/>
                            </a:rPr>
                            <m:t>2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𝑛</m:t>
                          </m:r>
                        </m:e>
                        <m:sup>
                          <m:r>
                            <a:rPr lang="th-TH" sz="24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th-TH" dirty="0"/>
              </a:p>
            </p:txBody>
          </p:sp>
        </mc:Choice>
        <mc:Fallback xmlns="">
          <p:sp>
            <p:nvSpPr>
              <p:cNvPr id="8" name="สี่เหลี่ยมผืนผ้า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6064" y="4526087"/>
                <a:ext cx="792088" cy="504056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  <a:ln>
                <a:solidFill>
                  <a:srgbClr val="E2000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รูปภาพ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0850" y="1760943"/>
            <a:ext cx="4466563" cy="38401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87847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uiExpand="1" build="p"/>
      <p:bldP spid="8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สี่เหลี่ยมผืนผ้ามุมมน 3"/>
          <p:cNvSpPr/>
          <p:nvPr/>
        </p:nvSpPr>
        <p:spPr>
          <a:xfrm>
            <a:off x="523160" y="1196752"/>
            <a:ext cx="8081288" cy="5184576"/>
          </a:xfrm>
          <a:prstGeom prst="roundRect">
            <a:avLst/>
          </a:prstGeom>
          <a:ln w="38100">
            <a:solidFill>
              <a:schemeClr val="accent2">
                <a:lumMod val="75000"/>
              </a:schemeClr>
            </a:solidFill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ตัวแทนเนื้อหา 2"/>
              <p:cNvSpPr txBox="1">
                <a:spLocks/>
              </p:cNvSpPr>
              <p:nvPr/>
            </p:nvSpPr>
            <p:spPr>
              <a:xfrm>
                <a:off x="738351" y="1428935"/>
                <a:ext cx="7710848" cy="2576129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th-TH" sz="2800" b="1" dirty="0">
                    <a:solidFill>
                      <a:srgbClr val="FF0000"/>
                    </a:solidFill>
                    <a:latin typeface="Angsana New" pitchFamily="18" charset="-34"/>
                    <a:cs typeface="Angsana New" pitchFamily="18" charset="-34"/>
                  </a:rPr>
                  <a:t>เลขอะตอม </a:t>
                </a:r>
                <a:r>
                  <a:rPr lang="th-TH" sz="2800" dirty="0">
                    <a:solidFill>
                      <a:schemeClr val="accent2">
                        <a:lumMod val="75000"/>
                      </a:schemeClr>
                    </a:solidFill>
                    <a:latin typeface="Angsana New" pitchFamily="18" charset="-34"/>
                    <a:cs typeface="Angsana New" pitchFamily="18" charset="-34"/>
                  </a:rPr>
                  <a:t>(</a:t>
                </a:r>
                <a:r>
                  <a:rPr lang="en-US" sz="2800" dirty="0">
                    <a:solidFill>
                      <a:schemeClr val="accent2">
                        <a:lumMod val="75000"/>
                      </a:schemeClr>
                    </a:solidFill>
                    <a:latin typeface="Angsana New" pitchFamily="18" charset="-34"/>
                    <a:cs typeface="Angsana New" pitchFamily="18" charset="-34"/>
                  </a:rPr>
                  <a:t>Atomic number </a:t>
                </a:r>
                <a:r>
                  <a:rPr lang="th-TH" sz="2800" dirty="0">
                    <a:solidFill>
                      <a:schemeClr val="accent2">
                        <a:lumMod val="75000"/>
                      </a:schemeClr>
                    </a:solidFill>
                    <a:latin typeface="Angsana New" pitchFamily="18" charset="-34"/>
                    <a:cs typeface="Angsana New" pitchFamily="18" charset="-34"/>
                  </a:rPr>
                  <a:t>)</a:t>
                </a:r>
                <a:r>
                  <a:rPr lang="th-TH" sz="2800" dirty="0">
                    <a:solidFill>
                      <a:srgbClr val="E20000"/>
                    </a:solidFill>
                    <a:latin typeface="Angsana New" pitchFamily="18" charset="-34"/>
                    <a:cs typeface="Angsana New" pitchFamily="18" charset="-34"/>
                  </a:rPr>
                  <a:t>           </a:t>
                </a:r>
                <a:r>
                  <a:rPr lang="th-TH" sz="2800" dirty="0">
                    <a:latin typeface="Angsana New" pitchFamily="18" charset="-34"/>
                    <a:cs typeface="Angsana New" pitchFamily="18" charset="-34"/>
                  </a:rPr>
                  <a:t>จำนวน</a:t>
                </a:r>
                <a:r>
                  <a:rPr lang="en-US" sz="2800" dirty="0">
                    <a:latin typeface="Angsana New" pitchFamily="18" charset="-34"/>
                    <a:cs typeface="Angsana New" pitchFamily="18" charset="-34"/>
                  </a:rPr>
                  <a:t> Proton </a:t>
                </a:r>
                <a:r>
                  <a:rPr lang="th-TH" sz="2800" dirty="0">
                    <a:latin typeface="Angsana New" pitchFamily="18" charset="-34"/>
                    <a:cs typeface="Angsana New" pitchFamily="18" charset="-34"/>
                  </a:rPr>
                  <a:t> (</a:t>
                </a:r>
                <a:r>
                  <a:rPr lang="en-US" sz="2800" dirty="0">
                    <a:latin typeface="Angsana New" pitchFamily="18" charset="-34"/>
                    <a:cs typeface="Angsana New" pitchFamily="18" charset="-34"/>
                  </a:rPr>
                  <a:t>P</a:t>
                </a:r>
                <a:r>
                  <a:rPr lang="th-TH" sz="2800" dirty="0">
                    <a:latin typeface="Angsana New" pitchFamily="18" charset="-34"/>
                    <a:cs typeface="Angsana New" pitchFamily="18" charset="-34"/>
                  </a:rPr>
                  <a:t>)  ทั้งหมดในนิวเคลียสของธาตุ 1 อะตอม</a:t>
                </a:r>
              </a:p>
              <a:p>
                <a:pPr marL="0" indent="0">
                  <a:buNone/>
                </a:pPr>
                <a:r>
                  <a:rPr lang="th-TH" sz="2800" b="1" dirty="0">
                    <a:solidFill>
                      <a:srgbClr val="FF0000"/>
                    </a:solidFill>
                    <a:latin typeface="Angsana New" pitchFamily="18" charset="-34"/>
                    <a:cs typeface="Angsana New" pitchFamily="18" charset="-34"/>
                  </a:rPr>
                  <a:t>เลขมวล หรือมวลอะตอม </a:t>
                </a:r>
                <a:r>
                  <a:rPr lang="th-TH" sz="2800" dirty="0">
                    <a:solidFill>
                      <a:schemeClr val="accent2">
                        <a:lumMod val="75000"/>
                      </a:schemeClr>
                    </a:solidFill>
                    <a:latin typeface="Angsana New" pitchFamily="18" charset="-34"/>
                    <a:cs typeface="Angsana New" pitchFamily="18" charset="-34"/>
                  </a:rPr>
                  <a:t>(</a:t>
                </a:r>
                <a:r>
                  <a:rPr lang="en-US" sz="2800" dirty="0">
                    <a:solidFill>
                      <a:schemeClr val="accent2">
                        <a:lumMod val="75000"/>
                      </a:schemeClr>
                    </a:solidFill>
                    <a:latin typeface="Angsana New" pitchFamily="18" charset="-34"/>
                    <a:cs typeface="Angsana New" pitchFamily="18" charset="-34"/>
                  </a:rPr>
                  <a:t>Mass number </a:t>
                </a:r>
                <a:r>
                  <a:rPr lang="th-TH" sz="2800" dirty="0">
                    <a:solidFill>
                      <a:schemeClr val="accent2">
                        <a:lumMod val="75000"/>
                      </a:schemeClr>
                    </a:solidFill>
                    <a:latin typeface="Angsana New" pitchFamily="18" charset="-34"/>
                    <a:cs typeface="Angsana New" pitchFamily="18" charset="-34"/>
                  </a:rPr>
                  <a:t>หรือ </a:t>
                </a:r>
                <a:r>
                  <a:rPr lang="en-US" sz="2800" dirty="0">
                    <a:solidFill>
                      <a:schemeClr val="accent2">
                        <a:lumMod val="75000"/>
                      </a:schemeClr>
                    </a:solidFill>
                    <a:latin typeface="Angsana New" pitchFamily="18" charset="-34"/>
                    <a:cs typeface="Angsana New" pitchFamily="18" charset="-34"/>
                  </a:rPr>
                  <a:t>Atomic mass</a:t>
                </a:r>
                <a:r>
                  <a:rPr lang="th-TH" sz="2800" dirty="0">
                    <a:solidFill>
                      <a:schemeClr val="accent2">
                        <a:lumMod val="75000"/>
                      </a:schemeClr>
                    </a:solidFill>
                    <a:latin typeface="Angsana New" pitchFamily="18" charset="-34"/>
                    <a:cs typeface="Angsana New" pitchFamily="18" charset="-34"/>
                  </a:rPr>
                  <a:t>)       </a:t>
                </a:r>
                <a:r>
                  <a:rPr lang="en-US" sz="2800" dirty="0" smtClean="0">
                    <a:solidFill>
                      <a:schemeClr val="accent2">
                        <a:lumMod val="75000"/>
                      </a:schemeClr>
                    </a:solidFill>
                    <a:latin typeface="Angsana New" pitchFamily="18" charset="-34"/>
                    <a:cs typeface="Angsana New" pitchFamily="18" charset="-34"/>
                  </a:rPr>
                  <a:t> </a:t>
                </a:r>
                <a:r>
                  <a:rPr lang="th-TH" sz="2800" dirty="0" smtClean="0">
                    <a:latin typeface="Angsana New" pitchFamily="18" charset="-34"/>
                    <a:cs typeface="Angsana New" pitchFamily="18" charset="-34"/>
                  </a:rPr>
                  <a:t>ผลรวม</a:t>
                </a:r>
                <a:r>
                  <a:rPr lang="th-TH" sz="2800" dirty="0">
                    <a:latin typeface="Angsana New" pitchFamily="18" charset="-34"/>
                    <a:cs typeface="Angsana New" pitchFamily="18" charset="-34"/>
                  </a:rPr>
                  <a:t>ของ </a:t>
                </a:r>
                <a:r>
                  <a:rPr lang="en-US" sz="2800" dirty="0">
                    <a:latin typeface="Angsana New" pitchFamily="18" charset="-34"/>
                    <a:cs typeface="Angsana New" pitchFamily="18" charset="-34"/>
                  </a:rPr>
                  <a:t>Proton </a:t>
                </a:r>
                <a:r>
                  <a:rPr lang="th-TH" sz="2800" dirty="0">
                    <a:latin typeface="Angsana New" pitchFamily="18" charset="-34"/>
                    <a:cs typeface="Angsana New" pitchFamily="18" charset="-34"/>
                  </a:rPr>
                  <a:t>และ </a:t>
                </a:r>
                <a:r>
                  <a:rPr lang="en-US" sz="2800" dirty="0">
                    <a:latin typeface="Angsana New" pitchFamily="18" charset="-34"/>
                    <a:cs typeface="Angsana New" pitchFamily="18" charset="-34"/>
                  </a:rPr>
                  <a:t>Neutron </a:t>
                </a:r>
                <a:r>
                  <a:rPr lang="th-TH" sz="2800" dirty="0">
                    <a:latin typeface="Angsana New" pitchFamily="18" charset="-34"/>
                    <a:cs typeface="Angsana New" pitchFamily="18" charset="-34"/>
                  </a:rPr>
                  <a:t>(</a:t>
                </a:r>
                <a:r>
                  <a:rPr lang="en-US" sz="2800" dirty="0">
                    <a:latin typeface="Angsana New" pitchFamily="18" charset="-34"/>
                    <a:cs typeface="Angsana New" pitchFamily="18" charset="-34"/>
                  </a:rPr>
                  <a:t>N</a:t>
                </a:r>
                <a:r>
                  <a:rPr lang="th-TH" sz="2800" dirty="0">
                    <a:latin typeface="Angsana New" pitchFamily="18" charset="-34"/>
                    <a:cs typeface="Angsana New" pitchFamily="18" charset="-34"/>
                  </a:rPr>
                  <a:t>) ในนิวเคลียสของอะตอม</a:t>
                </a:r>
              </a:p>
              <a:p>
                <a:pPr marL="0" indent="0">
                  <a:buNone/>
                </a:pPr>
                <a:endParaRPr lang="th-TH" sz="2800" b="1" dirty="0">
                  <a:latin typeface="Angsana New" pitchFamily="18" charset="-34"/>
                  <a:cs typeface="Angsana New" pitchFamily="18" charset="-34"/>
                </a:endParaRPr>
              </a:p>
              <a:p>
                <a:pPr marL="0" indent="0">
                  <a:buNone/>
                </a:pPr>
                <a:r>
                  <a:rPr lang="th-TH" sz="2800" b="1" dirty="0">
                    <a:solidFill>
                      <a:srgbClr val="FF0000"/>
                    </a:solidFill>
                    <a:latin typeface="Angsana New" pitchFamily="18" charset="-34"/>
                    <a:cs typeface="Angsana New" pitchFamily="18" charset="-34"/>
                  </a:rPr>
                  <a:t>สัญลักษณ์นิวเคลียร์ของ</a:t>
                </a:r>
                <a:r>
                  <a:rPr lang="th-TH" sz="2800" b="1" dirty="0" smtClean="0">
                    <a:solidFill>
                      <a:srgbClr val="FF0000"/>
                    </a:solidFill>
                    <a:latin typeface="Angsana New" pitchFamily="18" charset="-34"/>
                    <a:cs typeface="Angsana New" pitchFamily="18" charset="-34"/>
                  </a:rPr>
                  <a:t>อะตอม</a:t>
                </a:r>
                <a:r>
                  <a:rPr lang="en-US" sz="2800" b="1" dirty="0" smtClean="0">
                    <a:solidFill>
                      <a:srgbClr val="FF0000"/>
                    </a:solidFill>
                    <a:latin typeface="Angsana New" pitchFamily="18" charset="-34"/>
                    <a:cs typeface="Angsana New" pitchFamily="18" charset="-34"/>
                  </a:rPr>
                  <a:t> </a:t>
                </a:r>
                <a:r>
                  <a:rPr lang="en-US" sz="2800" b="1" dirty="0">
                    <a:latin typeface="Angsana New" pitchFamily="18" charset="-34"/>
                    <a:cs typeface="Angsana New" pitchFamily="18" charset="-34"/>
                  </a:rPr>
                  <a:t> </a:t>
                </a:r>
                <a:r>
                  <a:rPr lang="en-US" sz="2800" b="1" dirty="0" smtClean="0">
                    <a:latin typeface="Angsana New" pitchFamily="18" charset="-34"/>
                    <a:cs typeface="Angsana New" pitchFamily="18" charset="-34"/>
                  </a:rPr>
                  <a:t>     </a:t>
                </a:r>
                <a:r>
                  <a:rPr lang="th-TH" sz="2800" b="1" dirty="0" smtClean="0">
                    <a:latin typeface="Angsana New" pitchFamily="18" charset="-34"/>
                    <a:cs typeface="Angsana New" pitchFamily="18" charset="-34"/>
                  </a:rPr>
                  <a:t> </a:t>
                </a:r>
                <a14:m>
                  <m:oMath xmlns:m="http://schemas.openxmlformats.org/officeDocument/2006/math">
                    <m:sPre>
                      <m:sPrePr>
                        <m:ctrlPr>
                          <a:rPr lang="en-US" sz="2800" i="1">
                            <a:latin typeface="Cambria Math"/>
                          </a:rPr>
                        </m:ctrlPr>
                      </m:sPrePr>
                      <m:sub>
                        <m:r>
                          <a:rPr lang="en-US" sz="2800" i="1">
                            <a:latin typeface="Cambria Math"/>
                          </a:rPr>
                          <m:t>𝑍</m:t>
                        </m:r>
                      </m:sub>
                      <m:sup>
                        <m:r>
                          <a:rPr lang="en-US" sz="2800" i="1">
                            <a:latin typeface="Cambria Math"/>
                          </a:rPr>
                          <m:t>𝐴</m:t>
                        </m:r>
                      </m:sup>
                      <m:e>
                        <m:r>
                          <a:rPr lang="en-US" sz="2800" i="1">
                            <a:latin typeface="Cambria Math"/>
                          </a:rPr>
                          <m:t>𝑋</m:t>
                        </m:r>
                      </m:e>
                    </m:sPre>
                  </m:oMath>
                </a14:m>
                <a:r>
                  <a:rPr lang="th-TH" sz="2800" b="1" dirty="0">
                    <a:latin typeface="Angsana New" pitchFamily="18" charset="-34"/>
                    <a:cs typeface="Angsana New" pitchFamily="18" charset="-34"/>
                  </a:rPr>
                  <a:t>     หรือ</a:t>
                </a:r>
                <a:r>
                  <a:rPr lang="en-US" sz="2800" b="1" dirty="0">
                    <a:latin typeface="Angsana New" pitchFamily="18" charset="-34"/>
                    <a:cs typeface="Angsana New" pitchFamily="18" charset="-34"/>
                  </a:rPr>
                  <a:t>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 dirty="0">
                            <a:latin typeface="Cambria Math"/>
                            <a:cs typeface="Angsana New" pitchFamily="18" charset="-34"/>
                          </a:rPr>
                        </m:ctrlPr>
                      </m:sSupPr>
                      <m:e>
                        <m:sPre>
                          <m:sPrePr>
                            <m:ctrlPr>
                              <a:rPr lang="en-US" sz="2800" i="1" dirty="0">
                                <a:latin typeface="Cambria Math"/>
                                <a:cs typeface="Angsana New" pitchFamily="18" charset="-34"/>
                              </a:rPr>
                            </m:ctrlPr>
                          </m:sPrePr>
                          <m:sub>
                            <m:r>
                              <a:rPr lang="en-US" sz="2800" i="1" dirty="0">
                                <a:latin typeface="Cambria Math"/>
                                <a:cs typeface="Angsana New" pitchFamily="18" charset="-34"/>
                              </a:rPr>
                              <m:t>𝑍</m:t>
                            </m:r>
                          </m:sub>
                          <m:sup/>
                          <m:e>
                            <m:r>
                              <a:rPr lang="en-US" sz="2800" i="1" dirty="0">
                                <a:latin typeface="Cambria Math"/>
                                <a:cs typeface="Angsana New" pitchFamily="18" charset="-34"/>
                              </a:rPr>
                              <m:t>𝑥</m:t>
                            </m:r>
                          </m:e>
                        </m:sPre>
                      </m:e>
                      <m:sup>
                        <m:r>
                          <a:rPr lang="en-US" sz="2800" i="1" dirty="0">
                            <a:latin typeface="Cambria Math"/>
                            <a:cs typeface="Angsana New" pitchFamily="18" charset="-34"/>
                          </a:rPr>
                          <m:t>𝐴</m:t>
                        </m:r>
                      </m:sup>
                    </m:sSup>
                  </m:oMath>
                </a14:m>
                <a:endParaRPr lang="th-TH" sz="2800" dirty="0">
                  <a:solidFill>
                    <a:srgbClr val="FF0000"/>
                  </a:solidFill>
                  <a:latin typeface="FreesiaUPC" pitchFamily="34" charset="-34"/>
                  <a:cs typeface="FreesiaUPC" pitchFamily="34" charset="-34"/>
                </a:endParaRPr>
              </a:p>
            </p:txBody>
          </p:sp>
        </mc:Choice>
        <mc:Fallback xmlns="">
          <p:sp>
            <p:nvSpPr>
              <p:cNvPr id="5" name="ตัวแทนเนื้อหา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8351" y="1428935"/>
                <a:ext cx="7710848" cy="2576129"/>
              </a:xfrm>
              <a:prstGeom prst="rect">
                <a:avLst/>
              </a:prstGeom>
              <a:blipFill rotWithShape="1">
                <a:blip r:embed="rId2"/>
                <a:stretch>
                  <a:fillRect l="-1581" t="-2364" b="-203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สี่เหลี่ยมผืนผ้า 5"/>
          <p:cNvSpPr/>
          <p:nvPr/>
        </p:nvSpPr>
        <p:spPr>
          <a:xfrm>
            <a:off x="504739" y="116632"/>
            <a:ext cx="8675773" cy="923330"/>
          </a:xfrm>
          <a:prstGeom prst="rect">
            <a:avLst/>
          </a:prstGeom>
          <a:solidFill>
            <a:srgbClr val="FBBBC9"/>
          </a:solidFill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FreesiaUPC" pitchFamily="34" charset="-34"/>
                <a:cs typeface="FreesiaUPC" pitchFamily="34" charset="-34"/>
              </a:rPr>
              <a:t>  </a:t>
            </a:r>
            <a:r>
              <a:rPr lang="th-TH" sz="4200" b="1" dirty="0" smtClean="0">
                <a:ln w="18415" cmpd="sng">
                  <a:noFill/>
                  <a:prstDash val="solid"/>
                </a:ln>
                <a:solidFill>
                  <a:srgbClr val="E2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เลขอะตอม เลขมวล สัญลักษณ์นิวเคลียร์ของอะตอม</a:t>
            </a:r>
            <a:endParaRPr lang="th-TH" sz="4200" b="1" dirty="0">
              <a:ln w="18415" cmpd="sng">
                <a:noFill/>
                <a:prstDash val="solid"/>
              </a:ln>
              <a:solidFill>
                <a:schemeClr val="accent2">
                  <a:lumMod val="75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7" name="วงรี 6"/>
          <p:cNvSpPr/>
          <p:nvPr/>
        </p:nvSpPr>
        <p:spPr>
          <a:xfrm>
            <a:off x="35496" y="103858"/>
            <a:ext cx="863421" cy="948878"/>
          </a:xfrm>
          <a:prstGeom prst="ellipse">
            <a:avLst/>
          </a:prstGeom>
          <a:solidFill>
            <a:srgbClr val="E20000"/>
          </a:solidFill>
          <a:ln>
            <a:solidFill>
              <a:srgbClr val="FBBBC9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 smtClean="0">
                <a:latin typeface="FreesiaUPC" pitchFamily="34" charset="-34"/>
                <a:cs typeface="FreesiaUPC" pitchFamily="34" charset="-34"/>
              </a:rPr>
              <a:t>3</a:t>
            </a:r>
            <a:endParaRPr lang="en-US" sz="8800" b="1" dirty="0">
              <a:latin typeface="FreesiaUPC" pitchFamily="34" charset="-34"/>
              <a:cs typeface="FreesiaUPC" pitchFamily="34" charset="-34"/>
            </a:endParaRPr>
          </a:p>
        </p:txBody>
      </p:sp>
      <p:cxnSp>
        <p:nvCxnSpPr>
          <p:cNvPr id="10" name="ลูกศรเชื่อมต่อแบบตรง 9"/>
          <p:cNvCxnSpPr/>
          <p:nvPr/>
        </p:nvCxnSpPr>
        <p:spPr>
          <a:xfrm>
            <a:off x="3707904" y="1700808"/>
            <a:ext cx="504056" cy="0"/>
          </a:xfrm>
          <a:prstGeom prst="straightConnector1">
            <a:avLst/>
          </a:prstGeom>
          <a:ln>
            <a:solidFill>
              <a:srgbClr val="E2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ลูกศรเชื่อมต่อแบบตรง 10"/>
          <p:cNvCxnSpPr/>
          <p:nvPr/>
        </p:nvCxnSpPr>
        <p:spPr>
          <a:xfrm>
            <a:off x="6516216" y="2636912"/>
            <a:ext cx="360040" cy="0"/>
          </a:xfrm>
          <a:prstGeom prst="straightConnector1">
            <a:avLst/>
          </a:prstGeom>
          <a:ln>
            <a:solidFill>
              <a:srgbClr val="E2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563888" y="4633703"/>
            <a:ext cx="3528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Atomic number </a:t>
            </a:r>
            <a:r>
              <a:rPr lang="th-TH" sz="2400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(</a:t>
            </a:r>
            <a:r>
              <a:rPr lang="en-US" sz="2400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P</a:t>
            </a:r>
            <a:r>
              <a:rPr lang="th-TH" sz="2400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)</a:t>
            </a:r>
            <a:r>
              <a:rPr lang="en-US" sz="2400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 </a:t>
            </a:r>
            <a:endParaRPr lang="th-TH" sz="2400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51920" y="3068960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Atomic mass </a:t>
            </a:r>
            <a:r>
              <a:rPr lang="th-TH" sz="2400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(</a:t>
            </a:r>
            <a:r>
              <a:rPr lang="en-US" sz="2400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P</a:t>
            </a:r>
            <a:r>
              <a:rPr lang="th-TH" sz="2400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+</a:t>
            </a:r>
            <a:r>
              <a:rPr lang="en-US" sz="2400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N</a:t>
            </a:r>
            <a:r>
              <a:rPr lang="th-TH" sz="2400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)</a:t>
            </a:r>
            <a:r>
              <a:rPr lang="en-US" sz="2400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 </a:t>
            </a:r>
            <a:endParaRPr lang="th-TH" sz="2400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76056" y="3501008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สัญลักษณ์ธาตุ</a:t>
            </a:r>
            <a:endParaRPr lang="th-TH" sz="2400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15" name="ลูกศรเชื่อมต่อแบบตรง 14"/>
          <p:cNvCxnSpPr>
            <a:stCxn id="23" idx="0"/>
          </p:cNvCxnSpPr>
          <p:nvPr/>
        </p:nvCxnSpPr>
        <p:spPr>
          <a:xfrm flipH="1" flipV="1">
            <a:off x="4290729" y="3441578"/>
            <a:ext cx="16935" cy="275454"/>
          </a:xfrm>
          <a:prstGeom prst="straightConnector1">
            <a:avLst/>
          </a:prstGeom>
          <a:ln>
            <a:solidFill>
              <a:srgbClr val="E2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ลูกศรเชื่อมต่อแบบตรง 15"/>
          <p:cNvCxnSpPr/>
          <p:nvPr/>
        </p:nvCxnSpPr>
        <p:spPr>
          <a:xfrm>
            <a:off x="4345061" y="4446456"/>
            <a:ext cx="0" cy="305495"/>
          </a:xfrm>
          <a:prstGeom prst="straightConnector1">
            <a:avLst/>
          </a:prstGeom>
          <a:ln>
            <a:solidFill>
              <a:srgbClr val="E2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ลูกศรเชื่อมต่อแบบตรง 16"/>
          <p:cNvCxnSpPr/>
          <p:nvPr/>
        </p:nvCxnSpPr>
        <p:spPr>
          <a:xfrm flipV="1">
            <a:off x="4778250" y="3776414"/>
            <a:ext cx="322849" cy="221272"/>
          </a:xfrm>
          <a:prstGeom prst="straightConnector1">
            <a:avLst/>
          </a:prstGeom>
          <a:ln>
            <a:solidFill>
              <a:srgbClr val="E2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683568" y="5396504"/>
                <a:ext cx="8615354" cy="8408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2400" dirty="0" smtClean="0">
                    <a:latin typeface="FreesiaUPC" pitchFamily="34" charset="-34"/>
                    <a:cs typeface="FreesiaUPC" pitchFamily="34" charset="-34"/>
                  </a:rPr>
                  <a:t>เช่น </a:t>
                </a:r>
                <a14:m>
                  <m:oMath xmlns:m="http://schemas.openxmlformats.org/officeDocument/2006/math">
                    <m:sPre>
                      <m:sPrePr>
                        <m:ctrlPr>
                          <a:rPr lang="en-US" sz="2400" i="1" smtClean="0">
                            <a:latin typeface="Cambria Math"/>
                          </a:rPr>
                        </m:ctrlPr>
                      </m:sPrePr>
                      <m:sub>
                        <m:r>
                          <a:rPr lang="en-US" sz="2400" b="0" i="1" smtClean="0">
                            <a:latin typeface="Cambria Math"/>
                          </a:rPr>
                          <m:t>80</m:t>
                        </m:r>
                      </m:sub>
                      <m:sup>
                        <m:r>
                          <a:rPr lang="en-US" sz="2400" b="0" i="1" smtClean="0">
                            <a:latin typeface="Cambria Math"/>
                          </a:rPr>
                          <m:t>200</m:t>
                        </m:r>
                      </m:sup>
                      <m:e>
                        <m:r>
                          <a:rPr lang="en-US" sz="2400" b="0" i="1" smtClean="0">
                            <a:latin typeface="Cambria Math"/>
                          </a:rPr>
                          <m:t>𝐻𝑔</m:t>
                        </m:r>
                      </m:e>
                    </m:sPre>
                  </m:oMath>
                </a14:m>
                <a:r>
                  <a:rPr lang="en-US" sz="2400" dirty="0" smtClean="0">
                    <a:latin typeface="FreesiaUPC" pitchFamily="34" charset="-34"/>
                    <a:cs typeface="FreesiaUPC" pitchFamily="34" charset="-34"/>
                  </a:rPr>
                  <a:t>            </a:t>
                </a:r>
                <a:r>
                  <a:rPr lang="th-TH" sz="2400" dirty="0" smtClean="0">
                    <a:latin typeface="FreesiaUPC" pitchFamily="34" charset="-34"/>
                    <a:cs typeface="FreesiaUPC" pitchFamily="34" charset="-34"/>
                  </a:rPr>
                  <a:t>      นิวเคลียสอะตอมของธาตุปรอท (</a:t>
                </a:r>
                <a:r>
                  <a:rPr lang="en-US" sz="2400" dirty="0" smtClean="0">
                    <a:latin typeface="FreesiaUPC" pitchFamily="34" charset="-34"/>
                    <a:cs typeface="FreesiaUPC" pitchFamily="34" charset="-34"/>
                  </a:rPr>
                  <a:t>Hg</a:t>
                </a:r>
                <a:r>
                  <a:rPr lang="th-TH" sz="2400" dirty="0" smtClean="0">
                    <a:latin typeface="FreesiaUPC" pitchFamily="34" charset="-34"/>
                    <a:cs typeface="FreesiaUPC" pitchFamily="34" charset="-34"/>
                  </a:rPr>
                  <a:t>) มี </a:t>
                </a:r>
                <a:r>
                  <a:rPr lang="en-US" sz="2400" dirty="0" smtClean="0">
                    <a:latin typeface="FreesiaUPC" pitchFamily="34" charset="-34"/>
                    <a:cs typeface="FreesiaUPC" pitchFamily="34" charset="-34"/>
                  </a:rPr>
                  <a:t>P </a:t>
                </a:r>
                <a:r>
                  <a:rPr lang="th-TH" sz="2400" dirty="0" smtClean="0">
                    <a:latin typeface="FreesiaUPC" pitchFamily="34" charset="-34"/>
                    <a:cs typeface="FreesiaUPC" pitchFamily="34" charset="-34"/>
                  </a:rPr>
                  <a:t>อยู่ 80 ตัว มี</a:t>
                </a:r>
                <a:r>
                  <a:rPr lang="en-US" sz="2400" dirty="0" smtClean="0">
                    <a:latin typeface="FreesiaUPC" pitchFamily="34" charset="-34"/>
                    <a:cs typeface="FreesiaUPC" pitchFamily="34" charset="-34"/>
                  </a:rPr>
                  <a:t> N </a:t>
                </a:r>
                <a:r>
                  <a:rPr lang="th-TH" sz="2400" dirty="0" smtClean="0">
                    <a:latin typeface="FreesiaUPC" pitchFamily="34" charset="-34"/>
                    <a:cs typeface="FreesiaUPC" pitchFamily="34" charset="-34"/>
                  </a:rPr>
                  <a:t>อยู่ </a:t>
                </a:r>
                <a:endParaRPr lang="en-US" sz="2400" dirty="0" smtClean="0">
                  <a:latin typeface="FreesiaUPC" pitchFamily="34" charset="-34"/>
                  <a:cs typeface="FreesiaUPC" pitchFamily="34" charset="-34"/>
                </a:endParaRPr>
              </a:p>
              <a:p>
                <a:r>
                  <a:rPr lang="en-US" sz="2400" dirty="0" smtClean="0">
                    <a:latin typeface="FreesiaUPC" pitchFamily="34" charset="-34"/>
                    <a:cs typeface="FreesiaUPC" pitchFamily="34" charset="-34"/>
                  </a:rPr>
                  <a:t>			  </a:t>
                </a:r>
                <a:r>
                  <a:rPr lang="th-TH" sz="2400" dirty="0" smtClean="0">
                    <a:latin typeface="FreesiaUPC" pitchFamily="34" charset="-34"/>
                    <a:cs typeface="FreesiaUPC" pitchFamily="34" charset="-34"/>
                  </a:rPr>
                  <a:t>(200-80) 120 ตัว</a:t>
                </a:r>
                <a:endParaRPr lang="th-TH" sz="2400" dirty="0">
                  <a:latin typeface="FreesiaUPC" pitchFamily="34" charset="-34"/>
                  <a:cs typeface="FreesiaUPC" pitchFamily="34" charset="-34"/>
                </a:endParaRP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8" y="5396504"/>
                <a:ext cx="8615354" cy="840808"/>
              </a:xfrm>
              <a:prstGeom prst="rect">
                <a:avLst/>
              </a:prstGeom>
              <a:blipFill rotWithShape="1">
                <a:blip r:embed="rId3"/>
                <a:stretch>
                  <a:fillRect l="-1062" t="-3623" b="-152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9" name="ลูกศรเชื่อมต่อแบบตรง 18"/>
          <p:cNvCxnSpPr/>
          <p:nvPr/>
        </p:nvCxnSpPr>
        <p:spPr>
          <a:xfrm>
            <a:off x="2177430" y="5632242"/>
            <a:ext cx="750626" cy="0"/>
          </a:xfrm>
          <a:prstGeom prst="straightConnector1">
            <a:avLst/>
          </a:prstGeom>
          <a:ln>
            <a:solidFill>
              <a:srgbClr val="E2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051720" y="5190380"/>
            <a:ext cx="10283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 smtClean="0">
                <a:latin typeface="FreesiaUPC" pitchFamily="34" charset="-34"/>
                <a:cs typeface="FreesiaUPC" pitchFamily="34" charset="-34"/>
              </a:rPr>
              <a:t>หมายถึง</a:t>
            </a:r>
            <a:endParaRPr lang="th-TH" sz="2400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23" name="วงรี 22"/>
          <p:cNvSpPr/>
          <p:nvPr/>
        </p:nvSpPr>
        <p:spPr>
          <a:xfrm>
            <a:off x="4115336" y="3717032"/>
            <a:ext cx="384656" cy="366167"/>
          </a:xfrm>
          <a:prstGeom prst="ellipse">
            <a:avLst/>
          </a:prstGeom>
          <a:noFill/>
          <a:ln w="12700">
            <a:solidFill>
              <a:srgbClr val="E2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วงรี 23"/>
          <p:cNvSpPr/>
          <p:nvPr/>
        </p:nvSpPr>
        <p:spPr>
          <a:xfrm>
            <a:off x="4115336" y="4070945"/>
            <a:ext cx="384656" cy="366167"/>
          </a:xfrm>
          <a:prstGeom prst="ellipse">
            <a:avLst/>
          </a:prstGeom>
          <a:noFill/>
          <a:ln w="12700">
            <a:solidFill>
              <a:srgbClr val="E2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วงรี 24"/>
          <p:cNvSpPr/>
          <p:nvPr/>
        </p:nvSpPr>
        <p:spPr>
          <a:xfrm>
            <a:off x="4403368" y="3869432"/>
            <a:ext cx="384656" cy="366167"/>
          </a:xfrm>
          <a:prstGeom prst="ellipse">
            <a:avLst/>
          </a:prstGeom>
          <a:noFill/>
          <a:ln w="12700">
            <a:solidFill>
              <a:srgbClr val="E2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365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uiExpand="1" build="p"/>
      <p:bldP spid="12" grpId="0"/>
      <p:bldP spid="13" grpId="0"/>
      <p:bldP spid="14" grpId="0"/>
      <p:bldP spid="18" grpId="0"/>
      <p:bldP spid="20" grpId="0"/>
      <p:bldP spid="23" grpId="0" animBg="1"/>
      <p:bldP spid="24" grpId="0" animBg="1"/>
      <p:bldP spid="2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สี่เหลี่ยมผืนผ้ามุมมน 9"/>
          <p:cNvSpPr/>
          <p:nvPr/>
        </p:nvSpPr>
        <p:spPr>
          <a:xfrm>
            <a:off x="523160" y="1196752"/>
            <a:ext cx="8081288" cy="2952328"/>
          </a:xfrm>
          <a:prstGeom prst="roundRect">
            <a:avLst/>
          </a:prstGeom>
          <a:ln w="38100">
            <a:solidFill>
              <a:schemeClr val="accent2">
                <a:lumMod val="75000"/>
              </a:schemeClr>
            </a:solidFill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ตัวแทนเนื้อหา 2"/>
              <p:cNvSpPr txBox="1">
                <a:spLocks/>
              </p:cNvSpPr>
              <p:nvPr/>
            </p:nvSpPr>
            <p:spPr>
              <a:xfrm>
                <a:off x="738351" y="1268760"/>
                <a:ext cx="7710848" cy="2576129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th-TH" sz="2400" b="1" dirty="0">
                    <a:latin typeface="FreesiaUPC" pitchFamily="34" charset="-34"/>
                    <a:cs typeface="FreesiaUPC" pitchFamily="34" charset="-34"/>
                  </a:rPr>
                  <a:t>ไอโซโทป (</a:t>
                </a:r>
                <a:r>
                  <a:rPr lang="en-US" sz="2400" b="1" dirty="0">
                    <a:latin typeface="FreesiaUPC" pitchFamily="34" charset="-34"/>
                    <a:cs typeface="FreesiaUPC" pitchFamily="34" charset="-34"/>
                  </a:rPr>
                  <a:t>Isotope</a:t>
                </a:r>
                <a:r>
                  <a:rPr lang="th-TH" sz="2400" b="1" dirty="0">
                    <a:latin typeface="FreesiaUPC" pitchFamily="34" charset="-34"/>
                    <a:cs typeface="FreesiaUPC" pitchFamily="34" charset="-34"/>
                  </a:rPr>
                  <a:t>)             </a:t>
                </a:r>
                <a:r>
                  <a:rPr lang="th-TH" sz="2400" dirty="0">
                    <a:latin typeface="FreesiaUPC" pitchFamily="34" charset="-34"/>
                    <a:cs typeface="FreesiaUPC" pitchFamily="34" charset="-34"/>
                  </a:rPr>
                  <a:t>ธาตุชนิดเดียวกันมีเลขอะตอม (</a:t>
                </a:r>
                <a:r>
                  <a:rPr lang="en-US" sz="2400" dirty="0">
                    <a:latin typeface="FreesiaUPC" pitchFamily="34" charset="-34"/>
                    <a:cs typeface="FreesiaUPC" pitchFamily="34" charset="-34"/>
                  </a:rPr>
                  <a:t>p</a:t>
                </a:r>
                <a:r>
                  <a:rPr lang="th-TH" sz="2400" dirty="0">
                    <a:latin typeface="FreesiaUPC" pitchFamily="34" charset="-34"/>
                    <a:cs typeface="FreesiaUPC" pitchFamily="34" charset="-34"/>
                  </a:rPr>
                  <a:t>) เท่ากัน แต่มวลอะตอม (</a:t>
                </a:r>
                <a:r>
                  <a:rPr lang="en-US" sz="2400" dirty="0">
                    <a:latin typeface="FreesiaUPC" pitchFamily="34" charset="-34"/>
                    <a:cs typeface="FreesiaUPC" pitchFamily="34" charset="-34"/>
                  </a:rPr>
                  <a:t>P+N</a:t>
                </a:r>
                <a:r>
                  <a:rPr lang="th-TH" sz="2400" dirty="0">
                    <a:latin typeface="FreesiaUPC" pitchFamily="34" charset="-34"/>
                    <a:cs typeface="FreesiaUPC" pitchFamily="34" charset="-34"/>
                  </a:rPr>
                  <a:t>) ต่างกัน หรือธาตุชนิดเดียวกัน มี </a:t>
                </a:r>
                <a:r>
                  <a:rPr lang="en-US" sz="2400" dirty="0">
                    <a:latin typeface="FreesiaUPC" pitchFamily="34" charset="-34"/>
                    <a:cs typeface="FreesiaUPC" pitchFamily="34" charset="-34"/>
                  </a:rPr>
                  <a:t>N </a:t>
                </a:r>
                <a:r>
                  <a:rPr lang="th-TH" sz="2400" dirty="0">
                    <a:latin typeface="FreesiaUPC" pitchFamily="34" charset="-34"/>
                    <a:cs typeface="FreesiaUPC" pitchFamily="34" charset="-34"/>
                  </a:rPr>
                  <a:t>ต่างกัน เช่น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th-TH" sz="2400" i="1">
                            <a:latin typeface="Cambria Math"/>
                            <a:cs typeface="Angsana New" pitchFamily="18" charset="-34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/>
                            <a:cs typeface="Angsana New" pitchFamily="18" charset="-34"/>
                          </a:rPr>
                          <m:t>𝐻</m:t>
                        </m:r>
                      </m:e>
                      <m:sup>
                        <m:r>
                          <a:rPr lang="th-TH" sz="2400" i="1">
                            <a:latin typeface="Cambria Math"/>
                            <a:cs typeface="Angsana New" pitchFamily="18" charset="-34"/>
                          </a:rPr>
                          <m:t>1</m:t>
                        </m:r>
                      </m:sup>
                    </m:sSup>
                  </m:oMath>
                </a14:m>
                <a:r>
                  <a:rPr lang="th-TH" sz="2400" b="1" dirty="0">
                    <a:latin typeface="FreesiaUPC" pitchFamily="34" charset="-34"/>
                    <a:cs typeface="FreesiaUPC" pitchFamily="34" charset="-34"/>
                  </a:rPr>
                  <a:t>,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th-TH" sz="2400" i="1">
                            <a:latin typeface="Cambria Math"/>
                            <a:cs typeface="Angsana New" pitchFamily="18" charset="-34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/>
                            <a:cs typeface="Angsana New" pitchFamily="18" charset="-34"/>
                          </a:rPr>
                          <m:t>𝐻</m:t>
                        </m:r>
                      </m:e>
                      <m:sup>
                        <m:r>
                          <a:rPr lang="th-TH" sz="2400" i="1">
                            <a:latin typeface="Cambria Math"/>
                            <a:cs typeface="Angsana New" pitchFamily="18" charset="-34"/>
                          </a:rPr>
                          <m:t>2</m:t>
                        </m:r>
                      </m:sup>
                    </m:sSup>
                  </m:oMath>
                </a14:m>
                <a:r>
                  <a:rPr lang="th-TH" sz="2400" b="1" dirty="0">
                    <a:latin typeface="FreesiaUPC" pitchFamily="34" charset="-34"/>
                    <a:cs typeface="FreesiaUPC" pitchFamily="34" charset="-34"/>
                  </a:rPr>
                  <a:t>,</a:t>
                </a:r>
                <a:r>
                  <a:rPr lang="th-TH" sz="2400" dirty="0">
                    <a:latin typeface="FreesiaUPC" pitchFamily="34" charset="-34"/>
                    <a:cs typeface="FreesiaUPC" pitchFamily="34" charset="-34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th-TH" sz="2400" i="1">
                            <a:latin typeface="Cambria Math"/>
                            <a:cs typeface="Angsana New" pitchFamily="18" charset="-34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/>
                            <a:cs typeface="Angsana New" pitchFamily="18" charset="-34"/>
                          </a:rPr>
                          <m:t>𝐻</m:t>
                        </m:r>
                      </m:e>
                      <m:sup>
                        <m:r>
                          <a:rPr lang="th-TH" sz="2400" i="1">
                            <a:latin typeface="Cambria Math"/>
                            <a:cs typeface="Angsana New" pitchFamily="18" charset="-34"/>
                          </a:rPr>
                          <m:t>3</m:t>
                        </m:r>
                      </m:sup>
                    </m:sSup>
                  </m:oMath>
                </a14:m>
                <a:r>
                  <a:rPr lang="th-TH" sz="2400" b="1" dirty="0">
                    <a:latin typeface="FreesiaUPC" pitchFamily="34" charset="-34"/>
                    <a:cs typeface="FreesiaUPC" pitchFamily="34" charset="-34"/>
                  </a:rPr>
                  <a:t>,</a:t>
                </a:r>
                <a:r>
                  <a:rPr lang="th-TH" sz="2400" dirty="0">
                    <a:latin typeface="FreesiaUPC" pitchFamily="34" charset="-34"/>
                    <a:cs typeface="FreesiaUPC" pitchFamily="34" charset="-34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th-TH" sz="2400" i="1">
                            <a:latin typeface="Cambria Math"/>
                            <a:cs typeface="Angsana New" pitchFamily="18" charset="-34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/>
                            <a:cs typeface="Angsana New" pitchFamily="18" charset="-34"/>
                          </a:rPr>
                          <m:t>𝐶</m:t>
                        </m:r>
                      </m:e>
                      <m:sup>
                        <m:r>
                          <a:rPr lang="th-TH" sz="2400" i="1">
                            <a:latin typeface="Cambria Math"/>
                            <a:cs typeface="Angsana New" pitchFamily="18" charset="-34"/>
                          </a:rPr>
                          <m:t>12</m:t>
                        </m:r>
                      </m:sup>
                    </m:sSup>
                    <m:r>
                      <a:rPr lang="th-TH" sz="2400" b="1">
                        <a:latin typeface="Cambria Math"/>
                        <a:cs typeface="Angsana New" pitchFamily="18" charset="-34"/>
                      </a:rPr>
                      <m:t>,</m:t>
                    </m:r>
                  </m:oMath>
                </a14:m>
                <a:r>
                  <a:rPr lang="th-TH" sz="2400" b="1" dirty="0">
                    <a:latin typeface="FreesiaUPC" pitchFamily="34" charset="-34"/>
                    <a:cs typeface="FreesiaUPC" pitchFamily="34" charset="-34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th-TH" sz="2400" i="1">
                            <a:latin typeface="Cambria Math"/>
                            <a:cs typeface="Angsana New" pitchFamily="18" charset="-34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/>
                            <a:cs typeface="Angsana New" pitchFamily="18" charset="-34"/>
                          </a:rPr>
                          <m:t>𝐶</m:t>
                        </m:r>
                      </m:e>
                      <m:sup>
                        <m:r>
                          <a:rPr lang="th-TH" sz="2400" i="1">
                            <a:latin typeface="Cambria Math"/>
                            <a:cs typeface="Angsana New" pitchFamily="18" charset="-34"/>
                          </a:rPr>
                          <m:t>14</m:t>
                        </m:r>
                      </m:sup>
                    </m:sSup>
                  </m:oMath>
                </a14:m>
                <a:r>
                  <a:rPr lang="th-TH" sz="2400" b="1" dirty="0">
                    <a:latin typeface="FreesiaUPC" pitchFamily="34" charset="-34"/>
                    <a:cs typeface="FreesiaUPC" pitchFamily="34" charset="-34"/>
                  </a:rPr>
                  <a:t>,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th-TH" sz="2400" i="1">
                            <a:latin typeface="Cambria Math"/>
                            <a:cs typeface="Angsana New" pitchFamily="18" charset="-34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/>
                            <a:cs typeface="Angsana New" pitchFamily="18" charset="-34"/>
                          </a:rPr>
                          <m:t>𝐶</m:t>
                        </m:r>
                      </m:e>
                      <m:sup>
                        <m:r>
                          <a:rPr lang="th-TH" sz="2400" i="1">
                            <a:latin typeface="Cambria Math"/>
                            <a:cs typeface="Angsana New" pitchFamily="18" charset="-34"/>
                          </a:rPr>
                          <m:t>16</m:t>
                        </m:r>
                      </m:sup>
                    </m:sSup>
                  </m:oMath>
                </a14:m>
                <a:endParaRPr lang="th-TH" sz="2400" b="1" dirty="0">
                  <a:latin typeface="FreesiaUPC" pitchFamily="34" charset="-34"/>
                  <a:cs typeface="FreesiaUPC" pitchFamily="34" charset="-34"/>
                </a:endParaRPr>
              </a:p>
              <a:p>
                <a:pPr marL="0" indent="0">
                  <a:buNone/>
                </a:pPr>
                <a:r>
                  <a:rPr lang="th-TH" sz="2400" b="1" dirty="0">
                    <a:latin typeface="FreesiaUPC" pitchFamily="34" charset="-34"/>
                    <a:cs typeface="FreesiaUPC" pitchFamily="34" charset="-34"/>
                  </a:rPr>
                  <a:t>ไอโซโทน (</a:t>
                </a:r>
                <a:r>
                  <a:rPr lang="en-US" sz="2400" b="1" dirty="0">
                    <a:latin typeface="FreesiaUPC" pitchFamily="34" charset="-34"/>
                    <a:cs typeface="FreesiaUPC" pitchFamily="34" charset="-34"/>
                  </a:rPr>
                  <a:t>Isotone</a:t>
                </a:r>
                <a:r>
                  <a:rPr lang="th-TH" sz="2400" b="1" dirty="0">
                    <a:latin typeface="FreesiaUPC" pitchFamily="34" charset="-34"/>
                    <a:cs typeface="FreesiaUPC" pitchFamily="34" charset="-34"/>
                  </a:rPr>
                  <a:t>)             </a:t>
                </a:r>
                <a:r>
                  <a:rPr lang="th-TH" sz="2400" dirty="0">
                    <a:latin typeface="FreesiaUPC" pitchFamily="34" charset="-34"/>
                    <a:cs typeface="FreesiaUPC" pitchFamily="34" charset="-34"/>
                  </a:rPr>
                  <a:t>อะตอมของธาตุต่างชนิดกันมี </a:t>
                </a:r>
                <a:r>
                  <a:rPr lang="en-US" sz="2400" dirty="0">
                    <a:latin typeface="FreesiaUPC" pitchFamily="34" charset="-34"/>
                    <a:cs typeface="FreesiaUPC" pitchFamily="34" charset="-34"/>
                  </a:rPr>
                  <a:t>N </a:t>
                </a:r>
                <a:r>
                  <a:rPr lang="th-TH" sz="2400" dirty="0">
                    <a:latin typeface="FreesiaUPC" pitchFamily="34" charset="-34"/>
                    <a:cs typeface="FreesiaUPC" pitchFamily="34" charset="-34"/>
                  </a:rPr>
                  <a:t>เท่ากัน เช่น</a:t>
                </a:r>
                <a14:m>
                  <m:oMath xmlns:m="http://schemas.openxmlformats.org/officeDocument/2006/math">
                    <m:sPre>
                      <m:sPrePr>
                        <m:ctrlPr>
                          <a:rPr lang="en-US" sz="2400" i="1">
                            <a:latin typeface="Cambria Math"/>
                          </a:rPr>
                        </m:ctrlPr>
                      </m:sPrePr>
                      <m:sub>
                        <m:r>
                          <a:rPr lang="en-US" sz="2400">
                            <a:latin typeface="Cambria Math"/>
                          </a:rPr>
                          <m:t>6</m:t>
                        </m:r>
                      </m:sub>
                      <m:sup>
                        <m:r>
                          <a:rPr lang="en-US" sz="2400">
                            <a:latin typeface="Cambria Math"/>
                          </a:rPr>
                          <m:t>12</m:t>
                        </m:r>
                      </m:sup>
                      <m:e>
                        <m:r>
                          <m:rPr>
                            <m:sty m:val="p"/>
                          </m:rPr>
                          <a:rPr lang="en-US" sz="2400">
                            <a:latin typeface="Cambria Math"/>
                          </a:rPr>
                          <m:t>C</m:t>
                        </m:r>
                      </m:e>
                    </m:sPre>
                  </m:oMath>
                </a14:m>
                <a:r>
                  <a:rPr lang="en-US" sz="2400" b="1" dirty="0">
                    <a:latin typeface="FreesiaUPC" pitchFamily="34" charset="-34"/>
                    <a:cs typeface="FreesiaUPC" pitchFamily="34" charset="-34"/>
                  </a:rPr>
                  <a:t> </a:t>
                </a:r>
                <a:r>
                  <a:rPr lang="th-TH" sz="2400" dirty="0">
                    <a:latin typeface="FreesiaUPC" pitchFamily="34" charset="-34"/>
                    <a:cs typeface="FreesiaUPC" pitchFamily="34" charset="-34"/>
                  </a:rPr>
                  <a:t>และ</a:t>
                </a:r>
                <a:r>
                  <a:rPr lang="th-TH" sz="2400" b="1" dirty="0">
                    <a:latin typeface="FreesiaUPC" pitchFamily="34" charset="-34"/>
                    <a:cs typeface="FreesiaUPC" pitchFamily="34" charset="-34"/>
                  </a:rPr>
                  <a:t> </a:t>
                </a:r>
                <a14:m>
                  <m:oMath xmlns:m="http://schemas.openxmlformats.org/officeDocument/2006/math">
                    <m:sPre>
                      <m:sPrePr>
                        <m:ctrlPr>
                          <a:rPr lang="en-US" sz="2400" i="1">
                            <a:latin typeface="Cambria Math"/>
                          </a:rPr>
                        </m:ctrlPr>
                      </m:sPrePr>
                      <m:sub>
                        <m:r>
                          <a:rPr lang="en-US" sz="2400">
                            <a:latin typeface="Cambria Math"/>
                          </a:rPr>
                          <m:t>7</m:t>
                        </m:r>
                      </m:sub>
                      <m:sup>
                        <m:r>
                          <a:rPr lang="en-US" sz="2400">
                            <a:latin typeface="Cambria Math"/>
                          </a:rPr>
                          <m:t>13</m:t>
                        </m:r>
                      </m:sup>
                      <m:e>
                        <m:r>
                          <m:rPr>
                            <m:sty m:val="p"/>
                          </m:rPr>
                          <a:rPr lang="en-US" sz="2400">
                            <a:latin typeface="Cambria Math"/>
                          </a:rPr>
                          <m:t>N</m:t>
                        </m:r>
                      </m:e>
                    </m:sPre>
                  </m:oMath>
                </a14:m>
                <a:r>
                  <a:rPr lang="en-US" sz="2400" b="1" dirty="0">
                    <a:latin typeface="FreesiaUPC" pitchFamily="34" charset="-34"/>
                    <a:cs typeface="FreesiaUPC" pitchFamily="34" charset="-34"/>
                  </a:rPr>
                  <a:t> </a:t>
                </a:r>
                <a:r>
                  <a:rPr lang="th-TH" sz="2400" dirty="0">
                    <a:latin typeface="FreesiaUPC" pitchFamily="34" charset="-34"/>
                    <a:cs typeface="FreesiaUPC" pitchFamily="34" charset="-34"/>
                  </a:rPr>
                  <a:t>(</a:t>
                </a:r>
                <a:r>
                  <a:rPr lang="en-US" sz="2400" dirty="0">
                    <a:latin typeface="FreesiaUPC" pitchFamily="34" charset="-34"/>
                    <a:cs typeface="FreesiaUPC" pitchFamily="34" charset="-34"/>
                  </a:rPr>
                  <a:t>N = 6 </a:t>
                </a:r>
                <a:r>
                  <a:rPr lang="th-TH" sz="2400" dirty="0">
                    <a:latin typeface="FreesiaUPC" pitchFamily="34" charset="-34"/>
                    <a:cs typeface="FreesiaUPC" pitchFamily="34" charset="-34"/>
                  </a:rPr>
                  <a:t>เหมือนกัน)</a:t>
                </a:r>
              </a:p>
              <a:p>
                <a:pPr marL="0" indent="0">
                  <a:buNone/>
                </a:pPr>
                <a:r>
                  <a:rPr lang="th-TH" sz="2400" b="1" dirty="0">
                    <a:latin typeface="FreesiaUPC" pitchFamily="34" charset="-34"/>
                    <a:cs typeface="FreesiaUPC" pitchFamily="34" charset="-34"/>
                  </a:rPr>
                  <a:t>ไอโซบาร์ (</a:t>
                </a:r>
                <a:r>
                  <a:rPr lang="en-US" sz="2400" b="1" dirty="0">
                    <a:latin typeface="FreesiaUPC" pitchFamily="34" charset="-34"/>
                    <a:cs typeface="FreesiaUPC" pitchFamily="34" charset="-34"/>
                  </a:rPr>
                  <a:t>Isobar</a:t>
                </a:r>
                <a:r>
                  <a:rPr lang="th-TH" sz="2400" b="1" dirty="0">
                    <a:latin typeface="FreesiaUPC" pitchFamily="34" charset="-34"/>
                    <a:cs typeface="FreesiaUPC" pitchFamily="34" charset="-34"/>
                  </a:rPr>
                  <a:t>)</a:t>
                </a:r>
                <a:r>
                  <a:rPr lang="th-TH" sz="2400" dirty="0">
                    <a:latin typeface="FreesiaUPC" pitchFamily="34" charset="-34"/>
                    <a:cs typeface="FreesiaUPC" pitchFamily="34" charset="-34"/>
                  </a:rPr>
                  <a:t>            อะตอมของธาตุต่างชนิดกันมีมวลอะตอม (</a:t>
                </a:r>
                <a:r>
                  <a:rPr lang="en-US" sz="2400" dirty="0">
                    <a:latin typeface="FreesiaUPC" pitchFamily="34" charset="-34"/>
                    <a:cs typeface="FreesiaUPC" pitchFamily="34" charset="-34"/>
                  </a:rPr>
                  <a:t>P+N</a:t>
                </a:r>
                <a:r>
                  <a:rPr lang="th-TH" sz="2400" dirty="0">
                    <a:latin typeface="FreesiaUPC" pitchFamily="34" charset="-34"/>
                    <a:cs typeface="FreesiaUPC" pitchFamily="34" charset="-34"/>
                  </a:rPr>
                  <a:t>) เท่ากัน เช่น </a:t>
                </a:r>
                <a14:m>
                  <m:oMath xmlns:m="http://schemas.openxmlformats.org/officeDocument/2006/math">
                    <m:sPre>
                      <m:sPrePr>
                        <m:ctrlPr>
                          <a:rPr lang="en-US" sz="2400" i="1">
                            <a:latin typeface="Cambria Math"/>
                          </a:rPr>
                        </m:ctrlPr>
                      </m:sPrePr>
                      <m:sub>
                        <m:r>
                          <a:rPr lang="en-US" sz="2400">
                            <a:latin typeface="Cambria Math"/>
                          </a:rPr>
                          <m:t>6</m:t>
                        </m:r>
                      </m:sub>
                      <m:sup>
                        <m:r>
                          <a:rPr lang="en-US" sz="2400">
                            <a:latin typeface="Cambria Math"/>
                          </a:rPr>
                          <m:t>14</m:t>
                        </m:r>
                      </m:sup>
                      <m:e>
                        <m:r>
                          <m:rPr>
                            <m:sty m:val="p"/>
                          </m:rPr>
                          <a:rPr lang="en-US" sz="2400">
                            <a:latin typeface="Cambria Math"/>
                          </a:rPr>
                          <m:t>C</m:t>
                        </m:r>
                      </m:e>
                    </m:sPre>
                  </m:oMath>
                </a14:m>
                <a:r>
                  <a:rPr lang="en-US" sz="2400" dirty="0">
                    <a:latin typeface="FreesiaUPC" pitchFamily="34" charset="-34"/>
                    <a:cs typeface="FreesiaUPC" pitchFamily="34" charset="-34"/>
                  </a:rPr>
                  <a:t> , </a:t>
                </a:r>
                <a14:m>
                  <m:oMath xmlns:m="http://schemas.openxmlformats.org/officeDocument/2006/math">
                    <m:sPre>
                      <m:sPrePr>
                        <m:ctrlPr>
                          <a:rPr lang="en-US" sz="2400" i="1">
                            <a:latin typeface="Cambria Math"/>
                          </a:rPr>
                        </m:ctrlPr>
                      </m:sPrePr>
                      <m:sub>
                        <m:r>
                          <a:rPr lang="en-US" sz="2400">
                            <a:latin typeface="Cambria Math"/>
                          </a:rPr>
                          <m:t>7</m:t>
                        </m:r>
                      </m:sub>
                      <m:sup>
                        <m:r>
                          <a:rPr lang="en-US" sz="2400">
                            <a:latin typeface="Cambria Math"/>
                          </a:rPr>
                          <m:t>14</m:t>
                        </m:r>
                      </m:sup>
                      <m:e>
                        <m:r>
                          <m:rPr>
                            <m:sty m:val="p"/>
                          </m:rPr>
                          <a:rPr lang="en-US" sz="2400">
                            <a:latin typeface="Cambria Math"/>
                          </a:rPr>
                          <m:t>N</m:t>
                        </m:r>
                      </m:e>
                    </m:sPre>
                  </m:oMath>
                </a14:m>
                <a:endParaRPr lang="th-TH" sz="2400" dirty="0">
                  <a:latin typeface="FreesiaUPC" pitchFamily="34" charset="-34"/>
                  <a:cs typeface="FreesiaUPC" pitchFamily="34" charset="-34"/>
                </a:endParaRPr>
              </a:p>
            </p:txBody>
          </p:sp>
        </mc:Choice>
        <mc:Fallback xmlns="">
          <p:sp>
            <p:nvSpPr>
              <p:cNvPr id="11" name="ตัวแทนเนื้อหา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8351" y="1268760"/>
                <a:ext cx="7710848" cy="2576129"/>
              </a:xfrm>
              <a:prstGeom prst="rect">
                <a:avLst/>
              </a:prstGeom>
              <a:blipFill rotWithShape="1">
                <a:blip r:embed="rId2"/>
                <a:stretch>
                  <a:fillRect l="-1186" t="-2128" r="-1897" b="-151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สี่เหลี่ยมผืนผ้า 13"/>
          <p:cNvSpPr/>
          <p:nvPr/>
        </p:nvSpPr>
        <p:spPr>
          <a:xfrm>
            <a:off x="472065" y="116632"/>
            <a:ext cx="6332183" cy="923330"/>
          </a:xfrm>
          <a:prstGeom prst="rect">
            <a:avLst/>
          </a:prstGeom>
          <a:solidFill>
            <a:srgbClr val="FBBBC9"/>
          </a:solidFill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FreesiaUPC" pitchFamily="34" charset="-34"/>
                <a:cs typeface="FreesiaUPC" pitchFamily="34" charset="-34"/>
              </a:rPr>
              <a:t>  </a:t>
            </a:r>
            <a:r>
              <a:rPr lang="th-TH" sz="5400" b="1" dirty="0" smtClean="0">
                <a:ln w="18415" cmpd="sng">
                  <a:noFill/>
                  <a:prstDash val="solid"/>
                </a:ln>
                <a:solidFill>
                  <a:srgbClr val="E2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ปรากฏการณ์ต่างๆ ของธาตุ</a:t>
            </a:r>
            <a:endParaRPr lang="th-TH" sz="4400" b="1" dirty="0">
              <a:ln w="18415" cmpd="sng">
                <a:noFill/>
                <a:prstDash val="solid"/>
              </a:ln>
              <a:solidFill>
                <a:schemeClr val="accent2">
                  <a:lumMod val="75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5" name="วงรี 14"/>
          <p:cNvSpPr/>
          <p:nvPr/>
        </p:nvSpPr>
        <p:spPr>
          <a:xfrm>
            <a:off x="35496" y="103858"/>
            <a:ext cx="863421" cy="948878"/>
          </a:xfrm>
          <a:prstGeom prst="ellipse">
            <a:avLst/>
          </a:prstGeom>
          <a:solidFill>
            <a:srgbClr val="E20000"/>
          </a:solidFill>
          <a:ln>
            <a:solidFill>
              <a:srgbClr val="FBBBC9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>
                <a:latin typeface="FreesiaUPC" pitchFamily="34" charset="-34"/>
                <a:cs typeface="FreesiaUPC" pitchFamily="34" charset="-34"/>
              </a:rPr>
              <a:t>4</a:t>
            </a:r>
          </a:p>
        </p:txBody>
      </p:sp>
      <p:cxnSp>
        <p:nvCxnSpPr>
          <p:cNvPr id="6" name="ลูกศรเชื่อมต่อแบบตรง 5"/>
          <p:cNvCxnSpPr/>
          <p:nvPr/>
        </p:nvCxnSpPr>
        <p:spPr>
          <a:xfrm>
            <a:off x="2699792" y="1484784"/>
            <a:ext cx="648072" cy="0"/>
          </a:xfrm>
          <a:prstGeom prst="straightConnector1">
            <a:avLst/>
          </a:prstGeom>
          <a:ln>
            <a:solidFill>
              <a:srgbClr val="E2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ลูกศรเชื่อมต่อแบบตรง 6"/>
          <p:cNvCxnSpPr/>
          <p:nvPr/>
        </p:nvCxnSpPr>
        <p:spPr>
          <a:xfrm>
            <a:off x="2627784" y="2708920"/>
            <a:ext cx="648072" cy="0"/>
          </a:xfrm>
          <a:prstGeom prst="straightConnector1">
            <a:avLst/>
          </a:prstGeom>
          <a:ln>
            <a:solidFill>
              <a:srgbClr val="E2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ลูกศรเชื่อมต่อแบบตรง 7"/>
          <p:cNvCxnSpPr/>
          <p:nvPr/>
        </p:nvCxnSpPr>
        <p:spPr>
          <a:xfrm>
            <a:off x="2483768" y="3501008"/>
            <a:ext cx="648072" cy="0"/>
          </a:xfrm>
          <a:prstGeom prst="straightConnector1">
            <a:avLst/>
          </a:prstGeom>
          <a:ln>
            <a:solidFill>
              <a:srgbClr val="E2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รูปภาพ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4293096"/>
            <a:ext cx="5821415" cy="250456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01024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เนื้อหา 2"/>
          <p:cNvSpPr txBox="1">
            <a:spLocks/>
          </p:cNvSpPr>
          <p:nvPr/>
        </p:nvSpPr>
        <p:spPr>
          <a:xfrm>
            <a:off x="804202" y="3411580"/>
            <a:ext cx="5063942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thaiDist">
              <a:buFont typeface="Arial" pitchFamily="34" charset="0"/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91680" y="2032227"/>
            <a:ext cx="5040560" cy="584775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latin typeface="FreesiaUPC" pitchFamily="34" charset="-34"/>
                <a:cs typeface="FreesiaUPC" pitchFamily="34" charset="-34"/>
              </a:rPr>
              <a:t>ขั้นสงสัยหรือปัญหา (จากสังเกต)</a:t>
            </a:r>
            <a:endParaRPr lang="th-TH" sz="3200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91680" y="3397986"/>
            <a:ext cx="5040560" cy="1077218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latin typeface="FreesiaUPC" pitchFamily="34" charset="-34"/>
                <a:cs typeface="FreesiaUPC" pitchFamily="34" charset="-34"/>
              </a:rPr>
              <a:t>ขั้นสำรวจและรวบรวมข้อมูล                  (พยายามหาคำตอบจากปัญหา)</a:t>
            </a:r>
            <a:endParaRPr lang="th-TH" sz="3200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1680" y="5148481"/>
            <a:ext cx="5040560" cy="584775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latin typeface="FreesiaUPC" pitchFamily="34" charset="-34"/>
                <a:cs typeface="FreesiaUPC" pitchFamily="34" charset="-34"/>
              </a:rPr>
              <a:t>สรุปผล (คำตอบที่ได้)</a:t>
            </a:r>
            <a:endParaRPr lang="th-TH" sz="3200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3" name="ลูกศรขวา 2"/>
          <p:cNvSpPr/>
          <p:nvPr/>
        </p:nvSpPr>
        <p:spPr>
          <a:xfrm>
            <a:off x="323528" y="2032227"/>
            <a:ext cx="864096" cy="460669"/>
          </a:xfrm>
          <a:prstGeom prst="rightArrow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ลูกศรขวา 11"/>
          <p:cNvSpPr/>
          <p:nvPr/>
        </p:nvSpPr>
        <p:spPr>
          <a:xfrm>
            <a:off x="323528" y="3645024"/>
            <a:ext cx="864096" cy="460669"/>
          </a:xfrm>
          <a:prstGeom prst="rightArrow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ลูกศรขวา 12"/>
          <p:cNvSpPr/>
          <p:nvPr/>
        </p:nvSpPr>
        <p:spPr>
          <a:xfrm>
            <a:off x="323528" y="5200579"/>
            <a:ext cx="864096" cy="460669"/>
          </a:xfrm>
          <a:prstGeom prst="rightArrow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583182" y="129406"/>
            <a:ext cx="5933034" cy="92333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FreesiaUPC" pitchFamily="34" charset="-34"/>
                <a:cs typeface="FreesiaUPC" pitchFamily="34" charset="-34"/>
              </a:rPr>
              <a:t>  หลังการศึกษาวิทยาศาสตร์</a:t>
            </a:r>
            <a:endParaRPr lang="th-TH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7" name="วงรี 16"/>
          <p:cNvSpPr/>
          <p:nvPr/>
        </p:nvSpPr>
        <p:spPr>
          <a:xfrm>
            <a:off x="151134" y="116632"/>
            <a:ext cx="863421" cy="94887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 smtClean="0">
                <a:latin typeface="FreesiaUPC" pitchFamily="34" charset="-34"/>
                <a:cs typeface="FreesiaUPC" pitchFamily="34" charset="-34"/>
              </a:rPr>
              <a:t>3</a:t>
            </a:r>
            <a:endParaRPr lang="en-US" sz="8800" b="1" dirty="0">
              <a:latin typeface="FreesiaUPC" pitchFamily="34" charset="-34"/>
              <a:cs typeface="FreesiaUPC" pitchFamily="34" charset="-34"/>
            </a:endParaRPr>
          </a:p>
        </p:txBody>
      </p:sp>
      <p:pic>
        <p:nvPicPr>
          <p:cNvPr id="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0081" y="2121534"/>
            <a:ext cx="277177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873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3" grpId="0" animBg="1"/>
      <p:bldP spid="12" grpId="0" animBg="1"/>
      <p:bldP spid="1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สี่เหลี่ยมผืนผ้ามุมมน 6"/>
          <p:cNvSpPr/>
          <p:nvPr/>
        </p:nvSpPr>
        <p:spPr>
          <a:xfrm>
            <a:off x="114131" y="1901010"/>
            <a:ext cx="3073959" cy="3950954"/>
          </a:xfrm>
          <a:prstGeom prst="roundRect">
            <a:avLst/>
          </a:prstGeom>
          <a:ln w="38100">
            <a:solidFill>
              <a:schemeClr val="accent2">
                <a:lumMod val="75000"/>
              </a:schemeClr>
            </a:solidFill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ตัวแทนเนื้อหา 2"/>
          <p:cNvSpPr txBox="1">
            <a:spLocks/>
          </p:cNvSpPr>
          <p:nvPr/>
        </p:nvSpPr>
        <p:spPr>
          <a:xfrm>
            <a:off x="288546" y="1973019"/>
            <a:ext cx="2933050" cy="13681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h-TH" sz="2800" b="1" dirty="0">
                <a:latin typeface="FreesiaUPC" pitchFamily="34" charset="-34"/>
                <a:cs typeface="FreesiaUPC" pitchFamily="34" charset="-34"/>
              </a:rPr>
              <a:t>ตารางธาตุ</a:t>
            </a:r>
            <a:r>
              <a:rPr lang="th-TH" sz="2800" dirty="0">
                <a:latin typeface="FreesiaUPC" pitchFamily="34" charset="-34"/>
                <a:cs typeface="FreesiaUPC" pitchFamily="34" charset="-34"/>
              </a:rPr>
              <a:t>              </a:t>
            </a:r>
            <a:endParaRPr lang="th-TH" sz="2800" dirty="0" smtClean="0">
              <a:latin typeface="FreesiaUPC" pitchFamily="34" charset="-34"/>
              <a:cs typeface="FreesiaUPC" pitchFamily="34" charset="-34"/>
            </a:endParaRPr>
          </a:p>
          <a:p>
            <a:pPr marL="0" indent="0">
              <a:buNone/>
            </a:pPr>
            <a:r>
              <a:rPr lang="th-TH" sz="2800" dirty="0">
                <a:latin typeface="FreesiaUPC" pitchFamily="34" charset="-34"/>
                <a:cs typeface="FreesiaUPC" pitchFamily="34" charset="-34"/>
              </a:rPr>
              <a:t> </a:t>
            </a:r>
            <a:r>
              <a:rPr lang="th-TH" sz="2800" dirty="0" smtClean="0">
                <a:latin typeface="FreesiaUPC" pitchFamily="34" charset="-34"/>
                <a:cs typeface="FreesiaUPC" pitchFamily="34" charset="-34"/>
              </a:rPr>
              <a:t>  ตารางที</a:t>
            </a:r>
            <a:r>
              <a:rPr lang="th-TH" sz="2800" dirty="0">
                <a:latin typeface="FreesiaUPC" pitchFamily="34" charset="-34"/>
                <a:cs typeface="FreesiaUPC" pitchFamily="34" charset="-34"/>
              </a:rPr>
              <a:t>่</a:t>
            </a:r>
            <a:r>
              <a:rPr lang="th-TH" sz="2800" dirty="0" smtClean="0">
                <a:latin typeface="FreesiaUPC" pitchFamily="34" charset="-34"/>
                <a:cs typeface="FreesiaUPC" pitchFamily="34" charset="-34"/>
              </a:rPr>
              <a:t>นักวิทยาศาสตร์สร้าง</a:t>
            </a:r>
            <a:r>
              <a:rPr lang="th-TH" sz="2800" dirty="0">
                <a:latin typeface="FreesiaUPC" pitchFamily="34" charset="-34"/>
                <a:cs typeface="FreesiaUPC" pitchFamily="34" charset="-34"/>
              </a:rPr>
              <a:t>ขึ้น เพื่อแบ่งธาตุตามสมบัติออกเป็นหมวดหมู่ให้ง่ายต่อการศึกษาค้นคว้า ตารางธาตุปัจจุบันมีชื่อว่า </a:t>
            </a:r>
            <a:r>
              <a:rPr lang="th-TH" sz="2800" u="sng" dirty="0" err="1">
                <a:latin typeface="FreesiaUPC" pitchFamily="34" charset="-34"/>
                <a:cs typeface="FreesiaUPC" pitchFamily="34" charset="-34"/>
              </a:rPr>
              <a:t>ตารางพิ</a:t>
            </a:r>
            <a:r>
              <a:rPr lang="th-TH" sz="2800" u="sng" dirty="0">
                <a:latin typeface="FreesiaUPC" pitchFamily="34" charset="-34"/>
                <a:cs typeface="FreesiaUPC" pitchFamily="34" charset="-34"/>
              </a:rPr>
              <a:t>ริออดิก (</a:t>
            </a:r>
            <a:r>
              <a:rPr lang="en-US" sz="2800" u="sng" dirty="0">
                <a:latin typeface="FreesiaUPC" pitchFamily="34" charset="-34"/>
                <a:cs typeface="FreesiaUPC" pitchFamily="34" charset="-34"/>
              </a:rPr>
              <a:t>Periodic Table</a:t>
            </a:r>
            <a:r>
              <a:rPr lang="th-TH" sz="2800" u="sng" dirty="0">
                <a:latin typeface="FreesiaUPC" pitchFamily="34" charset="-34"/>
                <a:cs typeface="FreesiaUPC" pitchFamily="34" charset="-34"/>
              </a:rPr>
              <a:t>)</a:t>
            </a:r>
          </a:p>
          <a:p>
            <a:pPr marL="0" indent="0">
              <a:buNone/>
            </a:pPr>
            <a:endParaRPr lang="th-TH" sz="2800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509006" y="116632"/>
            <a:ext cx="2622834" cy="923330"/>
          </a:xfrm>
          <a:prstGeom prst="rect">
            <a:avLst/>
          </a:prstGeom>
          <a:solidFill>
            <a:srgbClr val="FBBBC9"/>
          </a:solidFill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FreesiaUPC" pitchFamily="34" charset="-34"/>
                <a:cs typeface="FreesiaUPC" pitchFamily="34" charset="-34"/>
              </a:rPr>
              <a:t>  </a:t>
            </a:r>
            <a:r>
              <a:rPr lang="th-TH" sz="5400" b="1" dirty="0" smtClean="0">
                <a:ln w="18415" cmpd="sng">
                  <a:noFill/>
                  <a:prstDash val="solid"/>
                </a:ln>
                <a:solidFill>
                  <a:srgbClr val="E2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ตารางธาตุ</a:t>
            </a:r>
            <a:endParaRPr lang="th-TH" sz="4400" b="1" dirty="0">
              <a:ln w="18415" cmpd="sng">
                <a:noFill/>
                <a:prstDash val="solid"/>
              </a:ln>
              <a:solidFill>
                <a:schemeClr val="accent2">
                  <a:lumMod val="75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0" name="วงรี 9"/>
          <p:cNvSpPr/>
          <p:nvPr/>
        </p:nvSpPr>
        <p:spPr>
          <a:xfrm>
            <a:off x="35496" y="103858"/>
            <a:ext cx="863421" cy="948878"/>
          </a:xfrm>
          <a:prstGeom prst="ellipse">
            <a:avLst/>
          </a:prstGeom>
          <a:solidFill>
            <a:srgbClr val="E20000"/>
          </a:solidFill>
          <a:ln>
            <a:solidFill>
              <a:srgbClr val="FBBBC9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>
                <a:latin typeface="FreesiaUPC" pitchFamily="34" charset="-34"/>
                <a:cs typeface="FreesiaUPC" pitchFamily="34" charset="-34"/>
              </a:rPr>
              <a:t>5</a:t>
            </a:r>
          </a:p>
        </p:txBody>
      </p:sp>
      <p:cxnSp>
        <p:nvCxnSpPr>
          <p:cNvPr id="6" name="ลูกศรเชื่อมต่อแบบตรง 5"/>
          <p:cNvCxnSpPr/>
          <p:nvPr/>
        </p:nvCxnSpPr>
        <p:spPr>
          <a:xfrm>
            <a:off x="1691680" y="2261050"/>
            <a:ext cx="792088" cy="0"/>
          </a:xfrm>
          <a:prstGeom prst="straightConnector1">
            <a:avLst/>
          </a:prstGeom>
          <a:ln>
            <a:solidFill>
              <a:srgbClr val="E2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รูปภาพ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4491" y="2132856"/>
            <a:ext cx="5610232" cy="36945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6382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uiExpand="1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2627785" y="288016"/>
            <a:ext cx="6264696" cy="105273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b="1" dirty="0" smtClean="0">
                <a:solidFill>
                  <a:srgbClr val="7030A0"/>
                </a:solidFill>
                <a:latin typeface="FreesiaUPC" pitchFamily="34" charset="-34"/>
                <a:cs typeface="FreesiaUPC" pitchFamily="34" charset="-34"/>
              </a:rPr>
              <a:t>พันธะเคมี</a:t>
            </a:r>
            <a:endParaRPr lang="th-TH" b="1" i="1" dirty="0">
              <a:solidFill>
                <a:srgbClr val="7030A0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168263" y="143984"/>
            <a:ext cx="2459521" cy="1340800"/>
          </a:xfrm>
          <a:prstGeom prst="rect">
            <a:avLst/>
          </a:prstGeom>
          <a:solidFill>
            <a:srgbClr val="7030A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54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หน่วย</a:t>
            </a:r>
            <a:r>
              <a:rPr lang="th-TH" sz="54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ที่</a:t>
            </a:r>
            <a:r>
              <a:rPr lang="en-US" sz="54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 6</a:t>
            </a:r>
            <a:endParaRPr lang="th-TH" sz="54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eesiaUPC" pitchFamily="34" charset="-34"/>
              <a:cs typeface="FreesiaUPC" pitchFamily="34" charset="-34"/>
            </a:endParaRPr>
          </a:p>
        </p:txBody>
      </p:sp>
      <p:pic>
        <p:nvPicPr>
          <p:cNvPr id="7" name="รูปภาพ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1749208"/>
            <a:ext cx="3276366" cy="463214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15112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สี่เหลี่ยมผืนผ้ามุมมน 3"/>
          <p:cNvSpPr/>
          <p:nvPr/>
        </p:nvSpPr>
        <p:spPr>
          <a:xfrm>
            <a:off x="467206" y="1700808"/>
            <a:ext cx="8209250" cy="3600400"/>
          </a:xfrm>
          <a:prstGeom prst="roundRect">
            <a:avLst/>
          </a:prstGeom>
          <a:ln w="38100">
            <a:solidFill>
              <a:srgbClr val="7030A0"/>
            </a:solidFill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ตัวแทนเนื้อหา 2"/>
          <p:cNvSpPr txBox="1">
            <a:spLocks/>
          </p:cNvSpPr>
          <p:nvPr/>
        </p:nvSpPr>
        <p:spPr>
          <a:xfrm>
            <a:off x="865975" y="2365039"/>
            <a:ext cx="7450441" cy="25761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h-TH" sz="2800" b="1" dirty="0">
                <a:solidFill>
                  <a:srgbClr val="7030A0"/>
                </a:solidFill>
                <a:latin typeface="FreesiaUPC" pitchFamily="34" charset="-34"/>
                <a:cs typeface="FreesiaUPC" pitchFamily="34" charset="-34"/>
              </a:rPr>
              <a:t>พันธะเคมี (</a:t>
            </a:r>
            <a:r>
              <a:rPr lang="en-US" sz="2800" b="1" dirty="0">
                <a:solidFill>
                  <a:srgbClr val="7030A0"/>
                </a:solidFill>
                <a:latin typeface="FreesiaUPC" pitchFamily="34" charset="-34"/>
                <a:cs typeface="FreesiaUPC" pitchFamily="34" charset="-34"/>
              </a:rPr>
              <a:t>Chemical bond</a:t>
            </a:r>
            <a:r>
              <a:rPr lang="th-TH" sz="2800" b="1" dirty="0">
                <a:solidFill>
                  <a:srgbClr val="7030A0"/>
                </a:solidFill>
                <a:latin typeface="FreesiaUPC" pitchFamily="34" charset="-34"/>
                <a:cs typeface="FreesiaUPC" pitchFamily="34" charset="-34"/>
              </a:rPr>
              <a:t>)              </a:t>
            </a:r>
            <a:r>
              <a:rPr lang="th-TH" sz="2800" dirty="0">
                <a:latin typeface="FreesiaUPC" pitchFamily="34" charset="-34"/>
                <a:cs typeface="FreesiaUPC" pitchFamily="34" charset="-34"/>
              </a:rPr>
              <a:t>แรงยึดเหนี่ยวระหว่างอะตอม หรือโมเลกุลของสาร</a:t>
            </a:r>
          </a:p>
          <a:p>
            <a:pPr marL="0" indent="0">
              <a:buNone/>
            </a:pPr>
            <a:r>
              <a:rPr lang="th-TH" sz="2800" b="1" dirty="0">
                <a:solidFill>
                  <a:srgbClr val="7030A0"/>
                </a:solidFill>
                <a:latin typeface="FreesiaUPC" pitchFamily="34" charset="-34"/>
                <a:cs typeface="FreesiaUPC" pitchFamily="34" charset="-34"/>
              </a:rPr>
              <a:t>กฎแปด (</a:t>
            </a:r>
            <a:r>
              <a:rPr lang="en-US" sz="2800" b="1" dirty="0">
                <a:solidFill>
                  <a:srgbClr val="7030A0"/>
                </a:solidFill>
                <a:latin typeface="FreesiaUPC" pitchFamily="34" charset="-34"/>
                <a:cs typeface="FreesiaUPC" pitchFamily="34" charset="-34"/>
              </a:rPr>
              <a:t>Octet Rule</a:t>
            </a:r>
            <a:r>
              <a:rPr lang="th-TH" sz="2800" b="1" dirty="0">
                <a:solidFill>
                  <a:srgbClr val="7030A0"/>
                </a:solidFill>
                <a:latin typeface="FreesiaUPC" pitchFamily="34" charset="-34"/>
                <a:cs typeface="FreesiaUPC" pitchFamily="34" charset="-34"/>
              </a:rPr>
              <a:t>)              </a:t>
            </a:r>
            <a:r>
              <a:rPr lang="th-TH" sz="2800" dirty="0">
                <a:latin typeface="FreesiaUPC" pitchFamily="34" charset="-34"/>
                <a:cs typeface="FreesiaUPC" pitchFamily="34" charset="-34"/>
              </a:rPr>
              <a:t>การรวมกันทางเคมีของธาตุเป็นสารประกอบ โครงสร้างอิเล็กตรอนวงนอกสุดจะพยายามปรับตัวให้ครบแปด (ยกเว้น </a:t>
            </a:r>
            <a:r>
              <a:rPr lang="en-US" sz="2800" dirty="0">
                <a:latin typeface="FreesiaUPC" pitchFamily="34" charset="-34"/>
                <a:cs typeface="FreesiaUPC" pitchFamily="34" charset="-34"/>
              </a:rPr>
              <a:t>H = 2</a:t>
            </a:r>
            <a:r>
              <a:rPr lang="th-TH" sz="2800" dirty="0">
                <a:latin typeface="FreesiaUPC" pitchFamily="34" charset="-34"/>
                <a:cs typeface="FreesiaUPC" pitchFamily="34" charset="-34"/>
              </a:rPr>
              <a:t>) เสมอ</a:t>
            </a: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516363" y="116632"/>
            <a:ext cx="5711821" cy="9233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FreesiaUPC" pitchFamily="34" charset="-34"/>
                <a:cs typeface="FreesiaUPC" pitchFamily="34" charset="-34"/>
              </a:rPr>
              <a:t>  </a:t>
            </a:r>
            <a:r>
              <a:rPr lang="th-TH" sz="5400" b="1" dirty="0" smtClean="0">
                <a:ln w="18415" cmpd="sng">
                  <a:noFill/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ความหมายของพันธะเคมี</a:t>
            </a:r>
            <a:endParaRPr lang="th-TH" sz="4400" b="1" dirty="0">
              <a:ln w="18415" cmpd="sng">
                <a:noFill/>
                <a:prstDash val="solid"/>
              </a:ln>
              <a:solidFill>
                <a:srgbClr val="7030A0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7" name="วงรี 6"/>
          <p:cNvSpPr/>
          <p:nvPr/>
        </p:nvSpPr>
        <p:spPr>
          <a:xfrm>
            <a:off x="35496" y="103858"/>
            <a:ext cx="863421" cy="948878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 smtClean="0">
                <a:latin typeface="FreesiaUPC" pitchFamily="34" charset="-34"/>
                <a:cs typeface="FreesiaUPC" pitchFamily="34" charset="-34"/>
              </a:rPr>
              <a:t>1</a:t>
            </a:r>
            <a:endParaRPr lang="en-US" sz="8800" b="1" dirty="0">
              <a:latin typeface="FreesiaUPC" pitchFamily="34" charset="-34"/>
              <a:cs typeface="FreesiaUPC" pitchFamily="34" charset="-34"/>
            </a:endParaRPr>
          </a:p>
        </p:txBody>
      </p:sp>
      <p:cxnSp>
        <p:nvCxnSpPr>
          <p:cNvPr id="13" name="ลูกศรเชื่อมต่อแบบตรง 12"/>
          <p:cNvCxnSpPr/>
          <p:nvPr/>
        </p:nvCxnSpPr>
        <p:spPr>
          <a:xfrm>
            <a:off x="4067944" y="2636912"/>
            <a:ext cx="637023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ลูกศรเชื่อมต่อแบบตรง 13"/>
          <p:cNvCxnSpPr/>
          <p:nvPr/>
        </p:nvCxnSpPr>
        <p:spPr>
          <a:xfrm>
            <a:off x="3430921" y="3573016"/>
            <a:ext cx="637023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5731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uiExpand="1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/>
          <p:cNvSpPr>
            <a:spLocks noGrp="1"/>
          </p:cNvSpPr>
          <p:nvPr>
            <p:ph type="title"/>
          </p:nvPr>
        </p:nvSpPr>
        <p:spPr>
          <a:xfrm>
            <a:off x="144016" y="2645296"/>
            <a:ext cx="1584176" cy="1143000"/>
          </a:xfr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sz="4000" b="1" dirty="0" smtClean="0">
                <a:solidFill>
                  <a:srgbClr val="7030A0"/>
                </a:solidFill>
                <a:latin typeface="Angsana New" pitchFamily="18" charset="-34"/>
                <a:cs typeface="Angsana New" pitchFamily="18" charset="-34"/>
              </a:rPr>
              <a:t>Chemical bond</a:t>
            </a:r>
            <a:endParaRPr lang="th-TH" sz="4000" b="1" dirty="0">
              <a:solidFill>
                <a:srgbClr val="7030A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" name="ตัวแทนเนื้อหา 2"/>
          <p:cNvSpPr>
            <a:spLocks noGrp="1"/>
          </p:cNvSpPr>
          <p:nvPr>
            <p:ph idx="1"/>
          </p:nvPr>
        </p:nvSpPr>
        <p:spPr>
          <a:xfrm>
            <a:off x="2376264" y="836712"/>
            <a:ext cx="7164288" cy="62646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2800" b="1" i="1" u="sng" dirty="0" smtClean="0">
                <a:solidFill>
                  <a:srgbClr val="7030A0"/>
                </a:solidFill>
                <a:latin typeface="Angsana New" pitchFamily="18" charset="-34"/>
                <a:cs typeface="Angsana New" pitchFamily="18" charset="-34"/>
              </a:rPr>
              <a:t>พันธะไอโอ</a:t>
            </a:r>
            <a:r>
              <a:rPr lang="th-TH" sz="2800" b="1" i="1" u="sng" dirty="0" err="1" smtClean="0">
                <a:solidFill>
                  <a:srgbClr val="7030A0"/>
                </a:solidFill>
                <a:latin typeface="Angsana New" pitchFamily="18" charset="-34"/>
                <a:cs typeface="Angsana New" pitchFamily="18" charset="-34"/>
              </a:rPr>
              <a:t>นิก</a:t>
            </a:r>
            <a:r>
              <a:rPr lang="th-TH" sz="2800" b="1" i="1" u="sng" dirty="0" smtClean="0">
                <a:solidFill>
                  <a:srgbClr val="7030A0"/>
                </a:solidFill>
                <a:latin typeface="Angsana New" pitchFamily="18" charset="-34"/>
                <a:cs typeface="Angsana New" pitchFamily="18" charset="-34"/>
              </a:rPr>
              <a:t> (</a:t>
            </a:r>
            <a:r>
              <a:rPr lang="en-US" sz="2800" b="1" i="1" u="sng" dirty="0" smtClean="0">
                <a:solidFill>
                  <a:srgbClr val="7030A0"/>
                </a:solidFill>
                <a:latin typeface="Angsana New" pitchFamily="18" charset="-34"/>
                <a:cs typeface="Angsana New" pitchFamily="18" charset="-34"/>
              </a:rPr>
              <a:t>Ionic bond</a:t>
            </a:r>
            <a:r>
              <a:rPr lang="th-TH" sz="2800" b="1" i="1" u="sng" dirty="0" smtClean="0">
                <a:solidFill>
                  <a:srgbClr val="7030A0"/>
                </a:solidFill>
                <a:latin typeface="Angsana New" pitchFamily="18" charset="-34"/>
                <a:cs typeface="Angsana New" pitchFamily="18" charset="-34"/>
              </a:rPr>
              <a:t>) </a:t>
            </a:r>
          </a:p>
          <a:p>
            <a:pPr marL="0" indent="0">
              <a:buNone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(ให้หรือรับอิเล็กตรอนวงนอกสุด เพื่อปรับให้เป็นไปตามกฎแปด) แรงดึงดูดทางไฟฟ้าระหว่างประจุบวกและประจุลบ</a:t>
            </a:r>
          </a:p>
          <a:p>
            <a:pPr marL="0" indent="0">
              <a:buNone/>
            </a:pPr>
            <a:r>
              <a:rPr lang="th-TH" sz="2800" b="1" i="1" u="sng" dirty="0" smtClean="0">
                <a:solidFill>
                  <a:srgbClr val="7030A0"/>
                </a:solidFill>
                <a:latin typeface="Angsana New" pitchFamily="18" charset="-34"/>
                <a:cs typeface="Angsana New" pitchFamily="18" charset="-34"/>
              </a:rPr>
              <a:t>พันธะโควา</a:t>
            </a:r>
            <a:r>
              <a:rPr lang="th-TH" sz="2800" b="1" i="1" u="sng" dirty="0" err="1" smtClean="0">
                <a:solidFill>
                  <a:srgbClr val="7030A0"/>
                </a:solidFill>
                <a:latin typeface="Angsana New" pitchFamily="18" charset="-34"/>
                <a:cs typeface="Angsana New" pitchFamily="18" charset="-34"/>
              </a:rPr>
              <a:t>เลนต์</a:t>
            </a:r>
            <a:r>
              <a:rPr lang="th-TH" sz="2800" b="1" i="1" u="sng" dirty="0" smtClean="0">
                <a:solidFill>
                  <a:srgbClr val="7030A0"/>
                </a:solidFill>
                <a:latin typeface="Angsana New" pitchFamily="18" charset="-34"/>
                <a:cs typeface="Angsana New" pitchFamily="18" charset="-34"/>
              </a:rPr>
              <a:t> (</a:t>
            </a:r>
            <a:r>
              <a:rPr lang="en-US" sz="2800" b="1" i="1" u="sng" dirty="0" smtClean="0">
                <a:solidFill>
                  <a:srgbClr val="7030A0"/>
                </a:solidFill>
                <a:latin typeface="Angsana New" pitchFamily="18" charset="-34"/>
                <a:cs typeface="Angsana New" pitchFamily="18" charset="-34"/>
              </a:rPr>
              <a:t>Covalent bond</a:t>
            </a:r>
            <a:r>
              <a:rPr lang="th-TH" sz="2800" b="1" i="1" u="sng" dirty="0" smtClean="0">
                <a:solidFill>
                  <a:srgbClr val="7030A0"/>
                </a:solidFill>
                <a:latin typeface="Angsana New" pitchFamily="18" charset="-34"/>
                <a:cs typeface="Angsana New" pitchFamily="18" charset="-34"/>
              </a:rPr>
              <a:t>) </a:t>
            </a:r>
          </a:p>
          <a:p>
            <a:pPr marL="0" indent="0">
              <a:buNone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การใช้อิเล็กตรอนวงนอกสุดร่วมกัน</a:t>
            </a:r>
          </a:p>
          <a:p>
            <a:pPr marL="0" indent="0">
              <a:buNone/>
            </a:pPr>
            <a:endParaRPr lang="th-TH" sz="2800" dirty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endParaRPr lang="th-TH" sz="2800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endParaRPr lang="th-TH" sz="2800" dirty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endParaRPr lang="th-TH" sz="1100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sz="2800" b="1" i="1" u="sng" dirty="0" smtClean="0">
                <a:solidFill>
                  <a:srgbClr val="7030A0"/>
                </a:solidFill>
                <a:latin typeface="Angsana New" pitchFamily="18" charset="-34"/>
                <a:cs typeface="Angsana New" pitchFamily="18" charset="-34"/>
              </a:rPr>
              <a:t>พันธะโลหะ (</a:t>
            </a:r>
            <a:r>
              <a:rPr lang="en-US" sz="2800" b="1" i="1" u="sng" dirty="0" smtClean="0">
                <a:solidFill>
                  <a:srgbClr val="7030A0"/>
                </a:solidFill>
                <a:latin typeface="Angsana New" pitchFamily="18" charset="-34"/>
                <a:cs typeface="Angsana New" pitchFamily="18" charset="-34"/>
              </a:rPr>
              <a:t>Metallic bond</a:t>
            </a:r>
            <a:r>
              <a:rPr lang="th-TH" sz="2800" b="1" i="1" u="sng" dirty="0" smtClean="0">
                <a:solidFill>
                  <a:srgbClr val="7030A0"/>
                </a:solidFill>
                <a:latin typeface="Angsana New" pitchFamily="18" charset="-34"/>
                <a:cs typeface="Angsana New" pitchFamily="18" charset="-34"/>
              </a:rPr>
              <a:t>) </a:t>
            </a:r>
          </a:p>
          <a:p>
            <a:pPr marL="0" indent="0">
              <a:buNone/>
            </a:pPr>
            <a:r>
              <a:rPr lang="th-TH" sz="2800" b="1" i="1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เกิดจากใช้อิเล็กตรอนร่วมกันในก้อนโลหะ</a:t>
            </a:r>
            <a:endParaRPr lang="th-TH" sz="2800" dirty="0">
              <a:latin typeface="Angsana New" pitchFamily="18" charset="-34"/>
              <a:cs typeface="Angsana New" pitchFamily="18" charset="-34"/>
            </a:endParaRPr>
          </a:p>
        </p:txBody>
      </p:sp>
      <p:grpSp>
        <p:nvGrpSpPr>
          <p:cNvPr id="6" name="กลุ่ม 5"/>
          <p:cNvGrpSpPr/>
          <p:nvPr/>
        </p:nvGrpSpPr>
        <p:grpSpPr>
          <a:xfrm>
            <a:off x="3240360" y="3253992"/>
            <a:ext cx="4248472" cy="370600"/>
            <a:chOff x="3275856" y="3058400"/>
            <a:chExt cx="4248472" cy="370600"/>
          </a:xfrm>
        </p:grpSpPr>
        <p:cxnSp>
          <p:nvCxnSpPr>
            <p:cNvPr id="7" name="ตัวเชื่อมต่อตรง 6"/>
            <p:cNvCxnSpPr/>
            <p:nvPr/>
          </p:nvCxnSpPr>
          <p:spPr>
            <a:xfrm>
              <a:off x="3275856" y="3068960"/>
              <a:ext cx="4248472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ลูกศรเชื่อมต่อแบบตรง 7"/>
            <p:cNvCxnSpPr/>
            <p:nvPr/>
          </p:nvCxnSpPr>
          <p:spPr>
            <a:xfrm>
              <a:off x="3275856" y="3068960"/>
              <a:ext cx="0" cy="36004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ลูกศรเชื่อมต่อแบบตรง 8"/>
            <p:cNvCxnSpPr/>
            <p:nvPr/>
          </p:nvCxnSpPr>
          <p:spPr>
            <a:xfrm>
              <a:off x="5292080" y="3068960"/>
              <a:ext cx="0" cy="36004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ลูกศรเชื่อมต่อแบบตรง 9"/>
            <p:cNvCxnSpPr/>
            <p:nvPr/>
          </p:nvCxnSpPr>
          <p:spPr>
            <a:xfrm>
              <a:off x="7499700" y="3058400"/>
              <a:ext cx="0" cy="36004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/>
          <p:cNvSpPr txBox="1"/>
          <p:nvPr/>
        </p:nvSpPr>
        <p:spPr>
          <a:xfrm>
            <a:off x="2237840" y="3606462"/>
            <a:ext cx="237626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พันธะเดี่ยว</a:t>
            </a:r>
          </a:p>
          <a:p>
            <a:pPr algn="ctr"/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(</a:t>
            </a:r>
            <a:r>
              <a:rPr lang="en-US" sz="2400" dirty="0" smtClean="0">
                <a:latin typeface="Angsana New" pitchFamily="18" charset="-34"/>
                <a:cs typeface="Angsana New" pitchFamily="18" charset="-34"/>
              </a:rPr>
              <a:t>Single Covalent bond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)</a:t>
            </a:r>
          </a:p>
          <a:p>
            <a:pPr algn="ctr"/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ร่วมกัน 1 คู่</a:t>
            </a:r>
            <a:endParaRPr lang="th-TH" sz="24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68452" y="3616373"/>
            <a:ext cx="237626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พันธะคู่</a:t>
            </a:r>
          </a:p>
          <a:p>
            <a:pPr algn="ctr"/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 (</a:t>
            </a:r>
            <a:r>
              <a:rPr lang="en-US" sz="2400" dirty="0" smtClean="0">
                <a:latin typeface="Angsana New" pitchFamily="18" charset="-34"/>
                <a:cs typeface="Angsana New" pitchFamily="18" charset="-34"/>
              </a:rPr>
              <a:t>double c.6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)</a:t>
            </a:r>
          </a:p>
          <a:p>
            <a:pPr algn="ctr"/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ร่วมกัน 2 คู่</a:t>
            </a:r>
            <a:endParaRPr lang="th-TH" sz="24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76072" y="3606462"/>
            <a:ext cx="237626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พันธะสาม </a:t>
            </a:r>
          </a:p>
          <a:p>
            <a:pPr algn="ctr"/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(</a:t>
            </a:r>
            <a:r>
              <a:rPr lang="en-US" sz="2400" dirty="0" smtClean="0">
                <a:latin typeface="Angsana New" pitchFamily="18" charset="-34"/>
                <a:cs typeface="Angsana New" pitchFamily="18" charset="-34"/>
              </a:rPr>
              <a:t>Triple c.6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)</a:t>
            </a:r>
          </a:p>
          <a:p>
            <a:pPr algn="ctr"/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ร่วมกัน 3 คู่</a:t>
            </a:r>
            <a:endParaRPr lang="th-TH" sz="2400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14" name="ลูกศรเชื่อมต่อแบบตรง 13"/>
          <p:cNvCxnSpPr/>
          <p:nvPr/>
        </p:nvCxnSpPr>
        <p:spPr>
          <a:xfrm flipV="1">
            <a:off x="1728192" y="1196752"/>
            <a:ext cx="720080" cy="2057240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ลูกศรเชื่อมต่อแบบตรง 14"/>
          <p:cNvCxnSpPr/>
          <p:nvPr/>
        </p:nvCxnSpPr>
        <p:spPr>
          <a:xfrm flipV="1">
            <a:off x="1728192" y="2636912"/>
            <a:ext cx="720080" cy="651878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ลูกศรเชื่อมต่อแบบตรง 15"/>
          <p:cNvCxnSpPr/>
          <p:nvPr/>
        </p:nvCxnSpPr>
        <p:spPr>
          <a:xfrm>
            <a:off x="1728192" y="3253992"/>
            <a:ext cx="792088" cy="1966824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0037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uiExpand="1" build="p"/>
      <p:bldP spid="11" grpId="0"/>
      <p:bldP spid="12" grpId="0"/>
      <p:bldP spid="13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2627785" y="288016"/>
            <a:ext cx="6264696" cy="105273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b="1" dirty="0" smtClean="0">
                <a:solidFill>
                  <a:schemeClr val="accent6">
                    <a:lumMod val="50000"/>
                  </a:schemeClr>
                </a:solidFill>
                <a:latin typeface="FreesiaUPC" pitchFamily="34" charset="-34"/>
                <a:cs typeface="FreesiaUPC" pitchFamily="34" charset="-34"/>
              </a:rPr>
              <a:t>สารและการเปลี่ยนแปลง</a:t>
            </a:r>
            <a:endParaRPr lang="th-TH" b="1" i="1" dirty="0">
              <a:solidFill>
                <a:schemeClr val="accent6">
                  <a:lumMod val="50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168263" y="143984"/>
            <a:ext cx="2459521" cy="134080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54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หน่วย</a:t>
            </a:r>
            <a:r>
              <a:rPr lang="th-TH" sz="54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ที่</a:t>
            </a:r>
            <a:r>
              <a:rPr lang="en-US" sz="54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 7</a:t>
            </a:r>
            <a:endParaRPr lang="th-TH" sz="54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eesiaUPC" pitchFamily="34" charset="-34"/>
              <a:cs typeface="FreesiaUPC" pitchFamily="34" charset="-34"/>
            </a:endParaRPr>
          </a:p>
        </p:txBody>
      </p:sp>
      <p:pic>
        <p:nvPicPr>
          <p:cNvPr id="7" name="รูปภาพ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3826" y="1749208"/>
            <a:ext cx="3276366" cy="463214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3391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สี่เหลี่ยมผืนผ้ามุมมน 3"/>
          <p:cNvSpPr/>
          <p:nvPr/>
        </p:nvSpPr>
        <p:spPr>
          <a:xfrm>
            <a:off x="467206" y="1700808"/>
            <a:ext cx="8209250" cy="3600400"/>
          </a:xfrm>
          <a:prstGeom prst="roundRect">
            <a:avLst/>
          </a:prstGeom>
          <a:ln w="38100">
            <a:solidFill>
              <a:schemeClr val="accent6">
                <a:lumMod val="50000"/>
              </a:schemeClr>
            </a:solidFill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ตัวแทนเนื้อหา 2"/>
          <p:cNvSpPr txBox="1">
            <a:spLocks/>
          </p:cNvSpPr>
          <p:nvPr/>
        </p:nvSpPr>
        <p:spPr>
          <a:xfrm>
            <a:off x="865975" y="2276872"/>
            <a:ext cx="7666465" cy="25761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h-TH" sz="2800" b="1" dirty="0">
                <a:solidFill>
                  <a:schemeClr val="accent6">
                    <a:lumMod val="50000"/>
                  </a:schemeClr>
                </a:solidFill>
                <a:latin typeface="FreesiaUPC" pitchFamily="34" charset="-34"/>
                <a:cs typeface="FreesiaUPC" pitchFamily="34" charset="-34"/>
              </a:rPr>
              <a:t>สสาร (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FreesiaUPC" pitchFamily="34" charset="-34"/>
                <a:cs typeface="FreesiaUPC" pitchFamily="34" charset="-34"/>
              </a:rPr>
              <a:t>Matter</a:t>
            </a:r>
            <a:r>
              <a:rPr lang="th-TH" sz="2800" b="1" dirty="0">
                <a:solidFill>
                  <a:schemeClr val="accent6">
                    <a:lumMod val="50000"/>
                  </a:schemeClr>
                </a:solidFill>
                <a:latin typeface="FreesiaUPC" pitchFamily="34" charset="-34"/>
                <a:cs typeface="FreesiaUPC" pitchFamily="34" charset="-34"/>
              </a:rPr>
              <a:t>)</a:t>
            </a:r>
          </a:p>
          <a:p>
            <a:pPr marL="0" indent="0">
              <a:buNone/>
            </a:pPr>
            <a:r>
              <a:rPr lang="th-TH" sz="2800" b="1" dirty="0">
                <a:latin typeface="FreesiaUPC" pitchFamily="34" charset="-34"/>
                <a:cs typeface="FreesiaUPC" pitchFamily="34" charset="-34"/>
              </a:rPr>
              <a:t>	 </a:t>
            </a:r>
            <a:r>
              <a:rPr lang="th-TH" sz="2800" dirty="0">
                <a:latin typeface="FreesiaUPC" pitchFamily="34" charset="-34"/>
                <a:cs typeface="FreesiaUPC" pitchFamily="34" charset="-34"/>
              </a:rPr>
              <a:t>สรรพสิ่งทั้งหลายที่เป็นรูปธรรมมีมวล มีน้ำหนัก จับต้องได้ มองเห็น สัมผัสได้</a:t>
            </a:r>
          </a:p>
          <a:p>
            <a:pPr marL="0" indent="0">
              <a:buNone/>
            </a:pPr>
            <a:r>
              <a:rPr lang="th-TH" sz="2800" b="1" dirty="0">
                <a:solidFill>
                  <a:schemeClr val="accent6">
                    <a:lumMod val="50000"/>
                  </a:schemeClr>
                </a:solidFill>
                <a:latin typeface="FreesiaUPC" pitchFamily="34" charset="-34"/>
                <a:cs typeface="FreesiaUPC" pitchFamily="34" charset="-34"/>
              </a:rPr>
              <a:t>สาร (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FreesiaUPC" pitchFamily="34" charset="-34"/>
                <a:cs typeface="FreesiaUPC" pitchFamily="34" charset="-34"/>
              </a:rPr>
              <a:t>Substance</a:t>
            </a:r>
            <a:r>
              <a:rPr lang="th-TH" sz="2800" b="1" dirty="0">
                <a:solidFill>
                  <a:schemeClr val="accent6">
                    <a:lumMod val="50000"/>
                  </a:schemeClr>
                </a:solidFill>
                <a:latin typeface="FreesiaUPC" pitchFamily="34" charset="-34"/>
                <a:cs typeface="FreesiaUPC" pitchFamily="34" charset="-34"/>
              </a:rPr>
              <a:t>) </a:t>
            </a:r>
          </a:p>
          <a:p>
            <a:pPr marL="0" indent="0">
              <a:buNone/>
            </a:pPr>
            <a:r>
              <a:rPr lang="th-TH" sz="2800" dirty="0">
                <a:latin typeface="FreesiaUPC" pitchFamily="34" charset="-34"/>
                <a:cs typeface="FreesiaUPC" pitchFamily="34" charset="-34"/>
              </a:rPr>
              <a:t>	คือสารที่ได้ศึกษาและทราบสมบัติแล้ว ทั้งสมบัติทางฟิสิกส์และเคมี</a:t>
            </a: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504684" y="116632"/>
            <a:ext cx="5075428" cy="9233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FreesiaUPC" pitchFamily="34" charset="-34"/>
                <a:cs typeface="FreesiaUPC" pitchFamily="34" charset="-34"/>
              </a:rPr>
              <a:t>  </a:t>
            </a:r>
            <a:r>
              <a:rPr lang="th-TH" sz="5400" b="1" dirty="0" smtClean="0">
                <a:ln w="18415" cmpd="sng">
                  <a:noFill/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สารและสมบัติของสาร</a:t>
            </a:r>
            <a:endParaRPr lang="th-TH" sz="4400" b="1" dirty="0">
              <a:ln w="18415" cmpd="sng">
                <a:noFill/>
                <a:prstDash val="solid"/>
              </a:ln>
              <a:solidFill>
                <a:schemeClr val="accent6">
                  <a:lumMod val="50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7" name="วงรี 6"/>
          <p:cNvSpPr/>
          <p:nvPr/>
        </p:nvSpPr>
        <p:spPr>
          <a:xfrm>
            <a:off x="35496" y="103858"/>
            <a:ext cx="863421" cy="94887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 smtClean="0">
                <a:latin typeface="FreesiaUPC" pitchFamily="34" charset="-34"/>
                <a:cs typeface="FreesiaUPC" pitchFamily="34" charset="-34"/>
              </a:rPr>
              <a:t>1</a:t>
            </a:r>
            <a:endParaRPr lang="en-US" sz="8800" b="1" dirty="0">
              <a:latin typeface="FreesiaUPC" pitchFamily="34" charset="-34"/>
              <a:cs typeface="Frees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420226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สี่เหลี่ยมผืนผ้ามุมมน 3"/>
          <p:cNvSpPr/>
          <p:nvPr/>
        </p:nvSpPr>
        <p:spPr>
          <a:xfrm>
            <a:off x="467206" y="1268760"/>
            <a:ext cx="3024674" cy="504056"/>
          </a:xfrm>
          <a:prstGeom prst="roundRect">
            <a:avLst/>
          </a:prstGeom>
          <a:ln w="38100">
            <a:solidFill>
              <a:schemeClr val="accent6">
                <a:lumMod val="50000"/>
              </a:schemeClr>
            </a:solidFill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ตัวแทนเนื้อหา 2"/>
          <p:cNvSpPr txBox="1">
            <a:spLocks/>
          </p:cNvSpPr>
          <p:nvPr/>
        </p:nvSpPr>
        <p:spPr>
          <a:xfrm>
            <a:off x="865975" y="1268760"/>
            <a:ext cx="2265865" cy="5040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h-TH" sz="2800" dirty="0">
                <a:solidFill>
                  <a:schemeClr val="accent6">
                    <a:lumMod val="50000"/>
                  </a:schemeClr>
                </a:solidFill>
                <a:latin typeface="FreesiaUPC" pitchFamily="34" charset="-34"/>
                <a:cs typeface="FreesiaUPC" pitchFamily="34" charset="-34"/>
              </a:rPr>
              <a:t>ตามเกณฑ์ใช้เนื้อสาร</a:t>
            </a: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531398" y="116632"/>
            <a:ext cx="3536546" cy="9233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FreesiaUPC" pitchFamily="34" charset="-34"/>
                <a:cs typeface="FreesiaUPC" pitchFamily="34" charset="-34"/>
              </a:rPr>
              <a:t>  </a:t>
            </a:r>
            <a:r>
              <a:rPr lang="th-TH" sz="5400" b="1" dirty="0" smtClean="0">
                <a:ln w="18415" cmpd="sng">
                  <a:noFill/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การจำ</a:t>
            </a:r>
            <a:r>
              <a:rPr lang="th-TH" sz="5400" b="1" dirty="0">
                <a:ln w="18415" cmpd="sng">
                  <a:noFill/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แ</a:t>
            </a:r>
            <a:r>
              <a:rPr lang="th-TH" sz="5400" b="1" dirty="0" smtClean="0">
                <a:ln w="18415" cmpd="sng">
                  <a:noFill/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นกสาร</a:t>
            </a:r>
            <a:endParaRPr lang="th-TH" sz="4400" b="1" dirty="0">
              <a:ln w="18415" cmpd="sng">
                <a:noFill/>
                <a:prstDash val="solid"/>
              </a:ln>
              <a:solidFill>
                <a:schemeClr val="accent6">
                  <a:lumMod val="50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7" name="วงรี 6"/>
          <p:cNvSpPr/>
          <p:nvPr/>
        </p:nvSpPr>
        <p:spPr>
          <a:xfrm>
            <a:off x="35496" y="103858"/>
            <a:ext cx="863421" cy="94887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>
                <a:latin typeface="FreesiaUPC" pitchFamily="34" charset="-34"/>
                <a:cs typeface="FreesiaUPC" pitchFamily="34" charset="-34"/>
              </a:rPr>
              <a:t>2</a:t>
            </a:r>
          </a:p>
        </p:txBody>
      </p:sp>
      <p:pic>
        <p:nvPicPr>
          <p:cNvPr id="10" name="รูปภาพ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392537"/>
            <a:ext cx="8134700" cy="37735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31885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 rot="16200000">
            <a:off x="462479" y="3996026"/>
            <a:ext cx="1234267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สารละลาย</a:t>
            </a:r>
            <a:endParaRPr lang="th-TH" sz="2400" dirty="0">
              <a:latin typeface="Angsana New" pitchFamily="18" charset="-34"/>
              <a:cs typeface="Angsana New" pitchFamily="18" charset="-34"/>
            </a:endParaRPr>
          </a:p>
        </p:txBody>
      </p:sp>
      <p:sp useBgFill="1">
        <p:nvSpPr>
          <p:cNvPr id="4" name="สี่เหลี่ยมผืนผ้ามุมมน 3"/>
          <p:cNvSpPr/>
          <p:nvPr/>
        </p:nvSpPr>
        <p:spPr>
          <a:xfrm>
            <a:off x="467206" y="1196752"/>
            <a:ext cx="8137242" cy="1152128"/>
          </a:xfrm>
          <a:prstGeom prst="roundRect">
            <a:avLst/>
          </a:prstGeom>
          <a:ln w="38100">
            <a:solidFill>
              <a:schemeClr val="accent6">
                <a:lumMod val="50000"/>
              </a:schemeClr>
            </a:solidFill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ตัวแทนเนื้อหา 2"/>
          <p:cNvSpPr txBox="1">
            <a:spLocks/>
          </p:cNvSpPr>
          <p:nvPr/>
        </p:nvSpPr>
        <p:spPr>
          <a:xfrm>
            <a:off x="899592" y="1268760"/>
            <a:ext cx="7306425" cy="12630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b="1" dirty="0" smtClean="0">
                <a:solidFill>
                  <a:srgbClr val="FF0000"/>
                </a:solidFill>
                <a:latin typeface="FreesiaUPC" pitchFamily="34" charset="-34"/>
                <a:cs typeface="FreesiaUPC" pitchFamily="34" charset="-34"/>
              </a:rPr>
              <a:t>       </a:t>
            </a:r>
            <a:r>
              <a:rPr lang="th-TH" sz="2800" b="1" dirty="0" smtClean="0">
                <a:solidFill>
                  <a:schemeClr val="accent2">
                    <a:lumMod val="75000"/>
                  </a:schemeClr>
                </a:solidFill>
                <a:latin typeface="FreesiaUPC" pitchFamily="34" charset="-34"/>
                <a:cs typeface="FreesiaUPC" pitchFamily="34" charset="-34"/>
              </a:rPr>
              <a:t>สาร</a:t>
            </a:r>
            <a:r>
              <a:rPr lang="th-TH" sz="2800" b="1" dirty="0">
                <a:solidFill>
                  <a:schemeClr val="accent2">
                    <a:lumMod val="75000"/>
                  </a:schemeClr>
                </a:solidFill>
                <a:latin typeface="FreesiaUPC" pitchFamily="34" charset="-34"/>
                <a:cs typeface="FreesiaUPC" pitchFamily="34" charset="-34"/>
              </a:rPr>
              <a:t>เนื้อเดียว (</a:t>
            </a:r>
            <a:r>
              <a:rPr lang="en-US" sz="2800" b="1" dirty="0">
                <a:solidFill>
                  <a:schemeClr val="accent2">
                    <a:lumMod val="75000"/>
                  </a:schemeClr>
                </a:solidFill>
                <a:latin typeface="FreesiaUPC" pitchFamily="34" charset="-34"/>
                <a:cs typeface="FreesiaUPC" pitchFamily="34" charset="-34"/>
              </a:rPr>
              <a:t>Homogeneous</a:t>
            </a:r>
            <a:r>
              <a:rPr lang="th-TH" sz="2800" b="1" dirty="0">
                <a:solidFill>
                  <a:schemeClr val="accent2">
                    <a:lumMod val="75000"/>
                  </a:schemeClr>
                </a:solidFill>
                <a:latin typeface="FreesiaUPC" pitchFamily="34" charset="-34"/>
                <a:cs typeface="FreesiaUPC" pitchFamily="34" charset="-34"/>
              </a:rPr>
              <a:t>) </a:t>
            </a:r>
            <a:r>
              <a:rPr lang="th-TH" sz="2800" dirty="0">
                <a:latin typeface="FreesiaUPC" pitchFamily="34" charset="-34"/>
                <a:cs typeface="FreesiaUPC" pitchFamily="34" charset="-34"/>
              </a:rPr>
              <a:t>มองด้วยตาเปล่าเห็นเป็นเนื้อเดียวตลอด แบ่งออกมาทดสอบจะมีสมบัติและองค์ประกอบเหมือนกันทุกส่วน</a:t>
            </a: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503668" y="116632"/>
            <a:ext cx="5652508" cy="9233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FreesiaUPC" pitchFamily="34" charset="-34"/>
                <a:cs typeface="FreesiaUPC" pitchFamily="34" charset="-34"/>
              </a:rPr>
              <a:t>  </a:t>
            </a:r>
            <a:r>
              <a:rPr lang="th-TH" sz="5400" b="1" dirty="0" smtClean="0">
                <a:ln w="18415" cmpd="sng">
                  <a:noFill/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สารเนื้อเดียว</a:t>
            </a:r>
            <a:r>
              <a:rPr lang="th-TH" sz="4000" b="1" dirty="0" smtClean="0">
                <a:ln w="18415" cmpd="sng">
                  <a:noFill/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(</a:t>
            </a:r>
            <a:r>
              <a:rPr lang="en-US" sz="4000" b="1" dirty="0" smtClean="0">
                <a:ln w="18415" cmpd="sng">
                  <a:noFill/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Homogeneous</a:t>
            </a:r>
            <a:r>
              <a:rPr lang="th-TH" sz="4000" b="1" dirty="0" smtClean="0">
                <a:ln w="18415" cmpd="sng">
                  <a:noFill/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)</a:t>
            </a:r>
            <a:endParaRPr lang="th-TH" sz="4000" b="1" dirty="0">
              <a:ln w="18415" cmpd="sng">
                <a:noFill/>
                <a:prstDash val="solid"/>
              </a:ln>
              <a:solidFill>
                <a:schemeClr val="accent2">
                  <a:lumMod val="75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7" name="วงรี 6"/>
          <p:cNvSpPr/>
          <p:nvPr/>
        </p:nvSpPr>
        <p:spPr>
          <a:xfrm>
            <a:off x="35496" y="103858"/>
            <a:ext cx="863421" cy="94887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 smtClean="0">
                <a:latin typeface="FreesiaUPC" pitchFamily="34" charset="-34"/>
                <a:cs typeface="FreesiaUPC" pitchFamily="34" charset="-34"/>
              </a:rPr>
              <a:t>3</a:t>
            </a:r>
            <a:endParaRPr lang="en-US" sz="8800" b="1" dirty="0">
              <a:latin typeface="FreesiaUPC" pitchFamily="34" charset="-34"/>
              <a:cs typeface="FreesiaUPC" pitchFamily="34" charset="-34"/>
            </a:endParaRPr>
          </a:p>
        </p:txBody>
      </p:sp>
      <p:cxnSp>
        <p:nvCxnSpPr>
          <p:cNvPr id="10" name="ตัวเชื่อมต่อตรง 9"/>
          <p:cNvCxnSpPr/>
          <p:nvPr/>
        </p:nvCxnSpPr>
        <p:spPr>
          <a:xfrm>
            <a:off x="2709372" y="2944108"/>
            <a:ext cx="0" cy="1233164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ลูกศรเชื่อมต่อแบบตรง 10"/>
          <p:cNvCxnSpPr/>
          <p:nvPr/>
        </p:nvCxnSpPr>
        <p:spPr>
          <a:xfrm>
            <a:off x="2205316" y="3565204"/>
            <a:ext cx="504056" cy="0"/>
          </a:xfrm>
          <a:prstGeom prst="straightConnector1">
            <a:avLst/>
          </a:prstGeom>
          <a:ln w="28575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925396" y="2682498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ธาตุ (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Element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)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13" name="ลูกศรเชื่อมต่อแบบตรง 12"/>
          <p:cNvCxnSpPr>
            <a:endCxn id="12" idx="1"/>
          </p:cNvCxnSpPr>
          <p:nvPr/>
        </p:nvCxnSpPr>
        <p:spPr>
          <a:xfrm>
            <a:off x="2709372" y="2944108"/>
            <a:ext cx="216024" cy="0"/>
          </a:xfrm>
          <a:prstGeom prst="straightConnector1">
            <a:avLst/>
          </a:prstGeom>
          <a:ln w="28575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925396" y="3915662"/>
            <a:ext cx="2736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สารประกอบ (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Compound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)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15" name="ลูกศรเชื่อมต่อแบบตรง 14"/>
          <p:cNvCxnSpPr/>
          <p:nvPr/>
        </p:nvCxnSpPr>
        <p:spPr>
          <a:xfrm>
            <a:off x="2699241" y="4177272"/>
            <a:ext cx="266190" cy="0"/>
          </a:xfrm>
          <a:prstGeom prst="straightConnector1">
            <a:avLst/>
          </a:prstGeom>
          <a:ln w="28575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สี่เหลี่ยมผืนผ้า 15"/>
          <p:cNvSpPr/>
          <p:nvPr/>
        </p:nvSpPr>
        <p:spPr>
          <a:xfrm>
            <a:off x="629244" y="3237763"/>
            <a:ext cx="1576072" cy="584775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th-TH" sz="3200" b="1" dirty="0">
                <a:solidFill>
                  <a:schemeClr val="accent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สารเนื้อเดียว</a:t>
            </a:r>
          </a:p>
        </p:txBody>
      </p:sp>
      <p:cxnSp>
        <p:nvCxnSpPr>
          <p:cNvPr id="17" name="ตัวเชื่อมต่อตรง 16"/>
          <p:cNvCxnSpPr/>
          <p:nvPr/>
        </p:nvCxnSpPr>
        <p:spPr>
          <a:xfrm>
            <a:off x="5013628" y="2682498"/>
            <a:ext cx="0" cy="847652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ลูกศรเชื่อมต่อแบบตรง 17"/>
          <p:cNvCxnSpPr/>
          <p:nvPr/>
        </p:nvCxnSpPr>
        <p:spPr>
          <a:xfrm>
            <a:off x="4509572" y="2954900"/>
            <a:ext cx="504056" cy="0"/>
          </a:xfrm>
          <a:prstGeom prst="straightConnector1">
            <a:avLst/>
          </a:prstGeom>
          <a:ln w="28575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ลูกศรเชื่อมต่อแบบตรง 18"/>
          <p:cNvCxnSpPr/>
          <p:nvPr/>
        </p:nvCxnSpPr>
        <p:spPr>
          <a:xfrm>
            <a:off x="5013628" y="2682498"/>
            <a:ext cx="216024" cy="0"/>
          </a:xfrm>
          <a:prstGeom prst="straightConnector1">
            <a:avLst/>
          </a:prstGeom>
          <a:ln w="28575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ลูกศรเชื่อมต่อแบบตรง 19"/>
          <p:cNvCxnSpPr/>
          <p:nvPr/>
        </p:nvCxnSpPr>
        <p:spPr>
          <a:xfrm>
            <a:off x="5003497" y="3113385"/>
            <a:ext cx="266190" cy="0"/>
          </a:xfrm>
          <a:prstGeom prst="straightConnector1">
            <a:avLst/>
          </a:prstGeom>
          <a:ln w="28575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5269686" y="2420888"/>
            <a:ext cx="320032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โลหะ 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; Fe, Cu, Zn</a:t>
            </a:r>
          </a:p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อโลหะ 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; C, H, O</a:t>
            </a:r>
          </a:p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กึ่งโลหะ 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; B, Si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22" name="ลูกศรเชื่อมต่อแบบตรง 21"/>
          <p:cNvCxnSpPr/>
          <p:nvPr/>
        </p:nvCxnSpPr>
        <p:spPr>
          <a:xfrm>
            <a:off x="5022802" y="3530150"/>
            <a:ext cx="266190" cy="0"/>
          </a:xfrm>
          <a:prstGeom prst="straightConnector1">
            <a:avLst/>
          </a:prstGeom>
          <a:ln w="28575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ลูกศรเชื่อมต่อแบบตรง 22"/>
          <p:cNvCxnSpPr/>
          <p:nvPr/>
        </p:nvCxnSpPr>
        <p:spPr>
          <a:xfrm>
            <a:off x="1341220" y="3822538"/>
            <a:ext cx="3" cy="966802"/>
          </a:xfrm>
          <a:prstGeom prst="straightConnector1">
            <a:avLst/>
          </a:prstGeom>
          <a:ln w="28575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95536" y="5056805"/>
            <a:ext cx="1368152" cy="954107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ตัวทำละลาย</a:t>
            </a:r>
          </a:p>
          <a:p>
            <a:pPr algn="ctr"/>
            <a:r>
              <a:rPr lang="th-TH" dirty="0" smtClean="0">
                <a:latin typeface="Angsana New" pitchFamily="18" charset="-34"/>
                <a:cs typeface="Angsana New" pitchFamily="18" charset="-34"/>
              </a:rPr>
              <a:t>(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Solvent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)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763687" y="5051643"/>
            <a:ext cx="1368152" cy="954107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ถูกละลาย</a:t>
            </a:r>
          </a:p>
          <a:p>
            <a:pPr algn="ctr"/>
            <a:r>
              <a:rPr lang="th-TH" dirty="0" smtClean="0">
                <a:latin typeface="Angsana New" pitchFamily="18" charset="-34"/>
                <a:cs typeface="Angsana New" pitchFamily="18" charset="-34"/>
              </a:rPr>
              <a:t>(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Solute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)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27" name="ตัวเชื่อมต่อตรง 26"/>
          <p:cNvCxnSpPr/>
          <p:nvPr/>
        </p:nvCxnSpPr>
        <p:spPr>
          <a:xfrm flipH="1">
            <a:off x="773540" y="4790018"/>
            <a:ext cx="1431776" cy="0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ลูกศรเชื่อมต่อแบบตรง 27"/>
          <p:cNvCxnSpPr/>
          <p:nvPr/>
        </p:nvCxnSpPr>
        <p:spPr>
          <a:xfrm>
            <a:off x="789213" y="4795753"/>
            <a:ext cx="0" cy="229834"/>
          </a:xfrm>
          <a:prstGeom prst="straightConnector1">
            <a:avLst/>
          </a:prstGeom>
          <a:ln w="28575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ลูกศรเชื่อมต่อแบบตรง 28"/>
          <p:cNvCxnSpPr/>
          <p:nvPr/>
        </p:nvCxnSpPr>
        <p:spPr>
          <a:xfrm>
            <a:off x="2178807" y="4789340"/>
            <a:ext cx="0" cy="229834"/>
          </a:xfrm>
          <a:prstGeom prst="straightConnector1">
            <a:avLst/>
          </a:prstGeom>
          <a:ln w="28575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5517684" y="4822911"/>
            <a:ext cx="3851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เจือจาง     </a:t>
            </a:r>
          </a:p>
        </p:txBody>
      </p:sp>
      <p:cxnSp>
        <p:nvCxnSpPr>
          <p:cNvPr id="32" name="ลูกศรเชื่อมต่อแบบตรง 31"/>
          <p:cNvCxnSpPr>
            <a:stCxn id="30" idx="3"/>
          </p:cNvCxnSpPr>
          <p:nvPr/>
        </p:nvCxnSpPr>
        <p:spPr>
          <a:xfrm flipV="1">
            <a:off x="4910681" y="5086596"/>
            <a:ext cx="607003" cy="428814"/>
          </a:xfrm>
          <a:prstGeom prst="straightConnector1">
            <a:avLst/>
          </a:prstGeom>
          <a:ln w="28575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ลูกศรเชื่อมต่อแบบตรง 32"/>
          <p:cNvCxnSpPr>
            <a:stCxn id="30" idx="3"/>
          </p:cNvCxnSpPr>
          <p:nvPr/>
        </p:nvCxnSpPr>
        <p:spPr>
          <a:xfrm flipV="1">
            <a:off x="4910681" y="5515407"/>
            <a:ext cx="607003" cy="3"/>
          </a:xfrm>
          <a:prstGeom prst="straightConnector1">
            <a:avLst/>
          </a:prstGeom>
          <a:ln w="28575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ลูกศรเชื่อมต่อแบบตรง 33"/>
          <p:cNvCxnSpPr>
            <a:stCxn id="30" idx="3"/>
          </p:cNvCxnSpPr>
          <p:nvPr/>
        </p:nvCxnSpPr>
        <p:spPr>
          <a:xfrm>
            <a:off x="4910681" y="5515410"/>
            <a:ext cx="607003" cy="462773"/>
          </a:xfrm>
          <a:prstGeom prst="straightConnector1">
            <a:avLst/>
          </a:prstGeom>
          <a:ln w="28575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ลูกศรเชื่อมต่อแบบตรง 34"/>
          <p:cNvCxnSpPr/>
          <p:nvPr/>
        </p:nvCxnSpPr>
        <p:spPr>
          <a:xfrm flipV="1">
            <a:off x="6372200" y="5086594"/>
            <a:ext cx="443325" cy="2"/>
          </a:xfrm>
          <a:prstGeom prst="straightConnector1">
            <a:avLst/>
          </a:prstGeom>
          <a:ln w="28575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ลูกศรเชื่อมต่อแบบตรง 35"/>
          <p:cNvCxnSpPr/>
          <p:nvPr/>
        </p:nvCxnSpPr>
        <p:spPr>
          <a:xfrm flipV="1">
            <a:off x="6372200" y="5515407"/>
            <a:ext cx="443325" cy="2"/>
          </a:xfrm>
          <a:prstGeom prst="straightConnector1">
            <a:avLst/>
          </a:prstGeom>
          <a:ln w="28575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ลูกศรเชื่อมต่อแบบตรง 36"/>
          <p:cNvCxnSpPr/>
          <p:nvPr/>
        </p:nvCxnSpPr>
        <p:spPr>
          <a:xfrm flipV="1">
            <a:off x="6399589" y="5978181"/>
            <a:ext cx="443325" cy="2"/>
          </a:xfrm>
          <a:prstGeom prst="straightConnector1">
            <a:avLst/>
          </a:prstGeom>
          <a:ln w="28575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3676414" y="5038356"/>
            <a:ext cx="1234267" cy="954107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สารละลาย</a:t>
            </a:r>
          </a:p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(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Solution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)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508104" y="5268509"/>
            <a:ext cx="8914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เข้มข้น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6768752" y="4837687"/>
            <a:ext cx="3851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ตัวถูกละลายน้อย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5508104" y="5726822"/>
            <a:ext cx="792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อิ่มตัว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804248" y="5277148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ตัวถูกละลายมาก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840760" y="5733256"/>
            <a:ext cx="38519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ตัวถูกละลายมากที่สุด</a:t>
            </a:r>
          </a:p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จนไม่ละลายต่อไปได้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23649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4" grpId="0" animBg="1"/>
      <p:bldP spid="5" grpId="0" build="p"/>
      <p:bldP spid="12" grpId="0"/>
      <p:bldP spid="14" grpId="0"/>
      <p:bldP spid="16" grpId="0" animBg="1"/>
      <p:bldP spid="21" grpId="0"/>
      <p:bldP spid="25" grpId="0" animBg="1"/>
      <p:bldP spid="26" grpId="0" animBg="1"/>
      <p:bldP spid="31" grpId="0"/>
      <p:bldP spid="30" grpId="0" animBg="1"/>
      <p:bldP spid="46" grpId="0"/>
      <p:bldP spid="47" grpId="0"/>
      <p:bldP spid="48" grpId="0"/>
      <p:bldP spid="49" grpId="0"/>
      <p:bldP spid="50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ชื่อเรื่อง 1"/>
          <p:cNvSpPr txBox="1">
            <a:spLocks/>
          </p:cNvSpPr>
          <p:nvPr/>
        </p:nvSpPr>
        <p:spPr>
          <a:xfrm>
            <a:off x="3131840" y="692696"/>
            <a:ext cx="5544616" cy="46085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th-TH" sz="2800" dirty="0"/>
          </a:p>
        </p:txBody>
      </p:sp>
      <p:sp>
        <p:nvSpPr>
          <p:cNvPr id="33" name="TextBox 32"/>
          <p:cNvSpPr txBox="1"/>
          <p:nvPr/>
        </p:nvSpPr>
        <p:spPr>
          <a:xfrm>
            <a:off x="2234339" y="665539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chemeClr val="accent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ค่าร้อยละ </a:t>
            </a:r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(</a:t>
            </a:r>
            <a:r>
              <a:rPr lang="en-US" sz="2400" dirty="0" smtClean="0">
                <a:latin typeface="Angsana New" pitchFamily="18" charset="-34"/>
                <a:cs typeface="Angsana New" pitchFamily="18" charset="-34"/>
              </a:rPr>
              <a:t>Percentage ; </a:t>
            </a:r>
            <a:r>
              <a:rPr lang="en-US" sz="2400" dirty="0">
                <a:latin typeface="Angsana New" pitchFamily="18" charset="-34"/>
                <a:cs typeface="Angsana New" pitchFamily="18" charset="-34"/>
              </a:rPr>
              <a:t>%</a:t>
            </a:r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)</a:t>
            </a:r>
            <a:endParaRPr lang="th-TH" sz="2400" dirty="0">
              <a:latin typeface="Angsana New" pitchFamily="18" charset="-34"/>
              <a:cs typeface="Angsana New" pitchFamily="18" charset="-34"/>
            </a:endParaRPr>
          </a:p>
        </p:txBody>
      </p:sp>
      <p:grpSp>
        <p:nvGrpSpPr>
          <p:cNvPr id="34" name="กลุ่ม 33"/>
          <p:cNvGrpSpPr/>
          <p:nvPr/>
        </p:nvGrpSpPr>
        <p:grpSpPr>
          <a:xfrm>
            <a:off x="5036914" y="225466"/>
            <a:ext cx="1828427" cy="1490182"/>
            <a:chOff x="5292080" y="960678"/>
            <a:chExt cx="1828427" cy="1490182"/>
          </a:xfrm>
        </p:grpSpPr>
        <p:sp>
          <p:nvSpPr>
            <p:cNvPr id="35" name="TextBox 34"/>
            <p:cNvSpPr txBox="1"/>
            <p:nvPr/>
          </p:nvSpPr>
          <p:spPr>
            <a:xfrm>
              <a:off x="5292080" y="960678"/>
              <a:ext cx="949638" cy="461665"/>
            </a:xfrm>
            <a:prstGeom prst="rect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th-TH" sz="2400" dirty="0" smtClean="0">
                  <a:latin typeface="Angsana New" pitchFamily="18" charset="-34"/>
                  <a:cs typeface="Angsana New" pitchFamily="18" charset="-34"/>
                </a:rPr>
                <a:t>โดยมวล</a:t>
              </a:r>
              <a:endParaRPr lang="th-TH" sz="2400" dirty="0">
                <a:latin typeface="Angsana New" pitchFamily="18" charset="-34"/>
                <a:cs typeface="Angsana New" pitchFamily="18" charset="-34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292080" y="1465975"/>
              <a:ext cx="1273674" cy="461665"/>
            </a:xfrm>
            <a:prstGeom prst="rect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th-TH" sz="2400" dirty="0" smtClean="0">
                  <a:latin typeface="Angsana New" pitchFamily="18" charset="-34"/>
                  <a:cs typeface="Angsana New" pitchFamily="18" charset="-34"/>
                </a:rPr>
                <a:t>โดยปริมาตร</a:t>
              </a:r>
              <a:endParaRPr lang="th-TH" sz="2400" dirty="0">
                <a:latin typeface="Angsana New" pitchFamily="18" charset="-34"/>
                <a:cs typeface="Angsana New" pitchFamily="18" charset="-34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5292080" y="1989195"/>
              <a:ext cx="1828427" cy="461665"/>
            </a:xfrm>
            <a:prstGeom prst="rect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th-TH" sz="2400" dirty="0" smtClean="0">
                  <a:latin typeface="Angsana New" pitchFamily="18" charset="-34"/>
                  <a:cs typeface="Angsana New" pitchFamily="18" charset="-34"/>
                </a:rPr>
                <a:t>โดยมวลต่อปริมาตร</a:t>
              </a:r>
              <a:endParaRPr lang="th-TH" sz="2400" dirty="0">
                <a:latin typeface="Angsana New" pitchFamily="18" charset="-34"/>
                <a:cs typeface="Angsana New" pitchFamily="18" charset="-34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/>
              <p:cNvSpPr txBox="1"/>
              <p:nvPr/>
            </p:nvSpPr>
            <p:spPr>
              <a:xfrm>
                <a:off x="2211722" y="2132856"/>
                <a:ext cx="6696745" cy="39388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2400" b="1" dirty="0" smtClean="0">
                    <a:solidFill>
                      <a:schemeClr val="accent2">
                        <a:lumMod val="75000"/>
                      </a:schemeClr>
                    </a:solidFill>
                    <a:latin typeface="Angsana New" pitchFamily="18" charset="-34"/>
                    <a:cs typeface="Angsana New" pitchFamily="18" charset="-34"/>
                  </a:rPr>
                  <a:t>โม</a:t>
                </a:r>
                <a:r>
                  <a:rPr lang="th-TH" sz="2400" b="1" dirty="0" err="1" smtClean="0">
                    <a:solidFill>
                      <a:schemeClr val="accent2">
                        <a:lumMod val="75000"/>
                      </a:schemeClr>
                    </a:solidFill>
                    <a:latin typeface="Angsana New" pitchFamily="18" charset="-34"/>
                    <a:cs typeface="Angsana New" pitchFamily="18" charset="-34"/>
                  </a:rPr>
                  <a:t>ลาร์</a:t>
                </a:r>
                <a:r>
                  <a:rPr lang="th-TH" sz="2400" b="1" dirty="0" smtClean="0">
                    <a:solidFill>
                      <a:schemeClr val="accent2">
                        <a:lumMod val="75000"/>
                      </a:schemeClr>
                    </a:solidFill>
                    <a:latin typeface="Angsana New" pitchFamily="18" charset="-34"/>
                    <a:cs typeface="Angsana New" pitchFamily="18" charset="-34"/>
                  </a:rPr>
                  <a:t> หรือโมลาริตี </a:t>
                </a:r>
                <a:r>
                  <a:rPr lang="th-TH" sz="2400" dirty="0" smtClean="0">
                    <a:latin typeface="Angsana New" pitchFamily="18" charset="-34"/>
                    <a:cs typeface="Angsana New" pitchFamily="18" charset="-34"/>
                  </a:rPr>
                  <a:t>(</a:t>
                </a:r>
                <a:r>
                  <a:rPr lang="en-US" sz="2400" dirty="0" err="1" smtClean="0">
                    <a:latin typeface="Angsana New" pitchFamily="18" charset="-34"/>
                    <a:cs typeface="Angsana New" pitchFamily="18" charset="-34"/>
                  </a:rPr>
                  <a:t>Molor</a:t>
                </a:r>
                <a:r>
                  <a:rPr lang="en-US" sz="2400" dirty="0" smtClean="0">
                    <a:latin typeface="Angsana New" pitchFamily="18" charset="-34"/>
                    <a:cs typeface="Angsana New" pitchFamily="18" charset="-34"/>
                  </a:rPr>
                  <a:t> or Molarity ; M</a:t>
                </a:r>
                <a:r>
                  <a:rPr lang="th-TH" sz="2400" dirty="0" smtClean="0">
                    <a:latin typeface="Angsana New" pitchFamily="18" charset="-34"/>
                    <a:cs typeface="Angsana New" pitchFamily="18" charset="-34"/>
                  </a:rPr>
                  <a:t>) หมายถึง ในสารละลาย 1 ลิตร มีตัวถูกละลายกี่</a:t>
                </a:r>
                <a:r>
                  <a:rPr lang="th-TH" sz="2400" dirty="0" err="1" smtClean="0">
                    <a:latin typeface="Angsana New" pitchFamily="18" charset="-34"/>
                    <a:cs typeface="Angsana New" pitchFamily="18" charset="-34"/>
                  </a:rPr>
                  <a:t>โมล</a:t>
                </a:r>
                <a:r>
                  <a:rPr lang="th-TH" sz="2400" dirty="0" smtClean="0">
                    <a:latin typeface="Angsana New" pitchFamily="18" charset="-34"/>
                    <a:cs typeface="Angsana New" pitchFamily="18" charset="-34"/>
                  </a:rPr>
                  <a:t> (</a:t>
                </a:r>
                <a:r>
                  <a:rPr lang="en-US" sz="2400" dirty="0" err="1" smtClean="0">
                    <a:latin typeface="Angsana New" pitchFamily="18" charset="-34"/>
                    <a:cs typeface="Angsana New" pitchFamily="18" charset="-34"/>
                  </a:rPr>
                  <a:t>mol</a:t>
                </a:r>
                <a:r>
                  <a:rPr lang="en-US" sz="2400" dirty="0" smtClean="0">
                    <a:latin typeface="Angsana New" pitchFamily="18" charset="-34"/>
                    <a:cs typeface="Angsana New" pitchFamily="18" charset="-34"/>
                  </a:rPr>
                  <a:t>/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smtClean="0">
                            <a:latin typeface="Cambria Math"/>
                            <a:cs typeface="Angsana New" pitchFamily="18" charset="-34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en-US" sz="2400" dirty="0" smtClean="0">
                            <a:latin typeface="Angsana New" pitchFamily="18" charset="-34"/>
                            <a:cs typeface="Angsana New" pitchFamily="18" charset="-34"/>
                          </a:rPr>
                          <m:t>dm</m:t>
                        </m:r>
                      </m:e>
                      <m:sup>
                        <m:r>
                          <a:rPr lang="en-US" sz="2400" b="0" i="1" smtClean="0">
                            <a:latin typeface="Cambria Math"/>
                            <a:cs typeface="Angsana New" pitchFamily="18" charset="-34"/>
                          </a:rPr>
                          <m:t>3</m:t>
                        </m:r>
                      </m:sup>
                    </m:sSup>
                  </m:oMath>
                </a14:m>
                <a:r>
                  <a:rPr lang="th-TH" sz="2400" dirty="0" smtClean="0">
                    <a:latin typeface="Angsana New" pitchFamily="18" charset="-34"/>
                    <a:cs typeface="Angsana New" pitchFamily="18" charset="-34"/>
                  </a:rPr>
                  <a:t>)</a:t>
                </a:r>
              </a:p>
              <a:p>
                <a:r>
                  <a:rPr lang="en-US" sz="2400" dirty="0" smtClean="0">
                    <a:latin typeface="Angsana New" pitchFamily="18" charset="-34"/>
                    <a:cs typeface="Angsana New" pitchFamily="18" charset="-34"/>
                  </a:rPr>
                  <a:t>Molar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/>
                            <a:cs typeface="Angsana New" pitchFamily="18" charset="-34"/>
                          </a:rPr>
                        </m:ctrlPr>
                      </m:fPr>
                      <m:num>
                        <m:r>
                          <a:rPr lang="th-TH" sz="2400" b="0" i="1" smtClean="0">
                            <a:latin typeface="Cambria Math"/>
                            <a:cs typeface="Angsana New" pitchFamily="18" charset="-34"/>
                          </a:rPr>
                          <m:t>จำนวนโมลของตัวถูกละลาย</m:t>
                        </m:r>
                      </m:num>
                      <m:den>
                        <m:r>
                          <a:rPr lang="th-TH" sz="2400" b="0" i="1" smtClean="0">
                            <a:latin typeface="Cambria Math"/>
                            <a:cs typeface="Angsana New" pitchFamily="18" charset="-34"/>
                          </a:rPr>
                          <m:t>ปริมาตรของสารละลาย</m:t>
                        </m:r>
                        <m:r>
                          <a:rPr lang="th-TH" sz="2400" b="0" i="1" smtClean="0">
                            <a:latin typeface="Cambria Math"/>
                            <a:cs typeface="Angsana New" pitchFamily="18" charset="-34"/>
                          </a:rPr>
                          <m:t> (</m:t>
                        </m:r>
                        <m:r>
                          <a:rPr lang="th-TH" sz="2400" b="0" i="1" smtClean="0">
                            <a:latin typeface="Cambria Math"/>
                            <a:cs typeface="Angsana New" pitchFamily="18" charset="-34"/>
                          </a:rPr>
                          <m:t>1000</m:t>
                        </m:r>
                        <m:r>
                          <a:rPr lang="th-TH" sz="2400" b="0" i="1" smtClean="0">
                            <a:latin typeface="Cambria Math"/>
                            <a:cs typeface="Angsana New" pitchFamily="18" charset="-34"/>
                          </a:rPr>
                          <m:t> </m:t>
                        </m:r>
                        <m:r>
                          <a:rPr lang="en-US" sz="2400" b="0" i="1" smtClean="0">
                            <a:latin typeface="Cambria Math"/>
                            <a:cs typeface="Angsana New" pitchFamily="18" charset="-34"/>
                          </a:rPr>
                          <m:t>𝑐</m:t>
                        </m:r>
                        <m:sSup>
                          <m:sSupPr>
                            <m:ctrlPr>
                              <a:rPr lang="en-US" sz="2400" i="1" smtClean="0">
                                <a:latin typeface="Cambria Math"/>
                                <a:cs typeface="Angsana New" pitchFamily="18" charset="-34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sz="2400" dirty="0" smtClean="0">
                                <a:latin typeface="Angsana New" pitchFamily="18" charset="-34"/>
                                <a:cs typeface="Angsana New" pitchFamily="18" charset="-34"/>
                              </a:rPr>
                              <m:t>m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/>
                                <a:cs typeface="Angsana New" pitchFamily="18" charset="-34"/>
                              </a:rPr>
                              <m:t>3</m:t>
                            </m:r>
                          </m:sup>
                        </m:sSup>
                        <m:r>
                          <a:rPr lang="th-TH" sz="2400" b="0" i="1" smtClean="0">
                            <a:latin typeface="Cambria Math"/>
                            <a:cs typeface="Angsana New" pitchFamily="18" charset="-34"/>
                          </a:rPr>
                          <m:t> </m:t>
                        </m:r>
                        <m:r>
                          <a:rPr lang="th-TH" sz="2400" b="0" i="1" smtClean="0">
                            <a:latin typeface="Cambria Math"/>
                            <a:cs typeface="Angsana New" pitchFamily="18" charset="-34"/>
                          </a:rPr>
                          <m:t>หรือ</m:t>
                        </m:r>
                        <m:sSup>
                          <m:sSupPr>
                            <m:ctrlPr>
                              <a:rPr lang="en-US" sz="2400" i="1" smtClean="0">
                                <a:latin typeface="Cambria Math"/>
                                <a:cs typeface="Angsana New" pitchFamily="18" charset="-34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th-TH" sz="2400" b="0" i="0" smtClean="0">
                                <a:latin typeface="Cambria Math"/>
                                <a:cs typeface="Angsana New" pitchFamily="18" charset="-34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n-US" sz="2400" dirty="0" smtClean="0">
                                <a:latin typeface="Angsana New" pitchFamily="18" charset="-34"/>
                                <a:cs typeface="Angsana New" pitchFamily="18" charset="-34"/>
                              </a:rPr>
                              <m:t>dm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/>
                                <a:cs typeface="Angsana New" pitchFamily="18" charset="-34"/>
                              </a:rPr>
                              <m:t>3</m:t>
                            </m:r>
                          </m:sup>
                        </m:sSup>
                        <m:r>
                          <a:rPr lang="th-TH" sz="2400" b="0" i="1" smtClean="0">
                            <a:latin typeface="Cambria Math"/>
                            <a:cs typeface="Angsana New" pitchFamily="18" charset="-34"/>
                          </a:rPr>
                          <m:t>)</m:t>
                        </m:r>
                      </m:den>
                    </m:f>
                  </m:oMath>
                </a14:m>
                <a:endParaRPr lang="en-US" sz="2400" dirty="0" smtClean="0">
                  <a:latin typeface="Angsana New" pitchFamily="18" charset="-34"/>
                  <a:cs typeface="Angsana New" pitchFamily="18" charset="-34"/>
                </a:endParaRPr>
              </a:p>
              <a:p>
                <a:endParaRPr lang="en-US" sz="2400" dirty="0">
                  <a:latin typeface="Angsana New" pitchFamily="18" charset="-34"/>
                  <a:cs typeface="Angsana New" pitchFamily="18" charset="-34"/>
                </a:endParaRPr>
              </a:p>
              <a:p>
                <a:r>
                  <a:rPr lang="th-TH" sz="2400" b="1" dirty="0" smtClean="0">
                    <a:solidFill>
                      <a:schemeClr val="accent2">
                        <a:lumMod val="75000"/>
                      </a:schemeClr>
                    </a:solidFill>
                    <a:latin typeface="Angsana New" pitchFamily="18" charset="-34"/>
                    <a:cs typeface="Angsana New" pitchFamily="18" charset="-34"/>
                  </a:rPr>
                  <a:t>โม</a:t>
                </a:r>
                <a:r>
                  <a:rPr lang="th-TH" sz="2400" b="1" dirty="0" err="1" smtClean="0">
                    <a:solidFill>
                      <a:schemeClr val="accent2">
                        <a:lumMod val="75000"/>
                      </a:schemeClr>
                    </a:solidFill>
                    <a:latin typeface="Angsana New" pitchFamily="18" charset="-34"/>
                    <a:cs typeface="Angsana New" pitchFamily="18" charset="-34"/>
                  </a:rPr>
                  <a:t>แลล</a:t>
                </a:r>
                <a:r>
                  <a:rPr lang="th-TH" sz="2400" b="1" dirty="0" smtClean="0">
                    <a:solidFill>
                      <a:schemeClr val="accent2">
                        <a:lumMod val="75000"/>
                      </a:schemeClr>
                    </a:solidFill>
                    <a:latin typeface="Angsana New" pitchFamily="18" charset="-34"/>
                    <a:cs typeface="Angsana New" pitchFamily="18" charset="-34"/>
                  </a:rPr>
                  <a:t>หรือโมแลลิตี </a:t>
                </a:r>
                <a:r>
                  <a:rPr lang="th-TH" sz="2400" dirty="0" smtClean="0">
                    <a:latin typeface="Angsana New" pitchFamily="18" charset="-34"/>
                    <a:cs typeface="Angsana New" pitchFamily="18" charset="-34"/>
                  </a:rPr>
                  <a:t>(</a:t>
                </a:r>
                <a:r>
                  <a:rPr lang="en-US" sz="2400" dirty="0" err="1" smtClean="0">
                    <a:latin typeface="Angsana New" pitchFamily="18" charset="-34"/>
                    <a:cs typeface="Angsana New" pitchFamily="18" charset="-34"/>
                  </a:rPr>
                  <a:t>Molal</a:t>
                </a:r>
                <a:r>
                  <a:rPr lang="en-US" sz="2400" dirty="0" smtClean="0">
                    <a:latin typeface="Angsana New" pitchFamily="18" charset="-34"/>
                    <a:cs typeface="Angsana New" pitchFamily="18" charset="-34"/>
                  </a:rPr>
                  <a:t> or Molality : m </a:t>
                </a:r>
                <a:r>
                  <a:rPr lang="th-TH" sz="2400" dirty="0" smtClean="0">
                    <a:latin typeface="Angsana New" pitchFamily="18" charset="-34"/>
                    <a:cs typeface="Angsana New" pitchFamily="18" charset="-34"/>
                  </a:rPr>
                  <a:t>) หมายถึง ตัวทำละลาย 1 </a:t>
                </a:r>
                <a:r>
                  <a:rPr lang="en-US" sz="2400" dirty="0" smtClean="0">
                    <a:latin typeface="Angsana New" pitchFamily="18" charset="-34"/>
                    <a:cs typeface="Angsana New" pitchFamily="18" charset="-34"/>
                  </a:rPr>
                  <a:t>Kg </a:t>
                </a:r>
                <a:r>
                  <a:rPr lang="th-TH" sz="2400" dirty="0" smtClean="0">
                    <a:latin typeface="Angsana New" pitchFamily="18" charset="-34"/>
                    <a:cs typeface="Angsana New" pitchFamily="18" charset="-34"/>
                  </a:rPr>
                  <a:t>มีตัว</a:t>
                </a:r>
              </a:p>
              <a:p>
                <a:r>
                  <a:rPr lang="th-TH" sz="2400" dirty="0" smtClean="0">
                    <a:latin typeface="Angsana New" pitchFamily="18" charset="-34"/>
                    <a:cs typeface="Angsana New" pitchFamily="18" charset="-34"/>
                  </a:rPr>
                  <a:t>ถูกละลายอยู่กี่</a:t>
                </a:r>
                <a:r>
                  <a:rPr lang="th-TH" sz="2400" dirty="0" err="1" smtClean="0">
                    <a:latin typeface="Angsana New" pitchFamily="18" charset="-34"/>
                    <a:cs typeface="Angsana New" pitchFamily="18" charset="-34"/>
                  </a:rPr>
                  <a:t>โมล</a:t>
                </a:r>
                <a:endParaRPr lang="th-TH" sz="2400" dirty="0" smtClean="0">
                  <a:latin typeface="Angsana New" pitchFamily="18" charset="-34"/>
                  <a:cs typeface="Angsana New" pitchFamily="18" charset="-34"/>
                </a:endParaRPr>
              </a:p>
              <a:p>
                <a:r>
                  <a:rPr lang="en-US" sz="2400" dirty="0" err="1" smtClean="0">
                    <a:latin typeface="Angsana New" pitchFamily="18" charset="-34"/>
                    <a:cs typeface="Angsana New" pitchFamily="18" charset="-34"/>
                  </a:rPr>
                  <a:t>Molal</a:t>
                </a:r>
                <a:r>
                  <a:rPr lang="en-US" sz="2400" dirty="0" smtClean="0">
                    <a:latin typeface="Angsana New" pitchFamily="18" charset="-34"/>
                    <a:cs typeface="Angsana New" pitchFamily="18" charset="-34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h-TH" sz="2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th-TH" sz="2400" b="0" i="1" smtClean="0">
                            <a:latin typeface="Cambria Math"/>
                          </a:rPr>
                          <m:t>จำนวนโมลของตัวถูกละลาย</m:t>
                        </m:r>
                      </m:num>
                      <m:den>
                        <m:r>
                          <a:rPr lang="th-TH" sz="2400" b="0" i="1" smtClean="0">
                            <a:latin typeface="Cambria Math"/>
                          </a:rPr>
                          <m:t>มวลของตัวทำละลาย</m:t>
                        </m:r>
                        <m:r>
                          <a:rPr lang="th-TH" sz="2400" b="0" i="1" smtClean="0">
                            <a:latin typeface="Cambria Math"/>
                          </a:rPr>
                          <m:t> </m:t>
                        </m:r>
                        <m:r>
                          <a:rPr lang="th-TH" sz="2400" b="0" i="1" smtClean="0">
                            <a:latin typeface="Cambria Math"/>
                          </a:rPr>
                          <m:t>1</m:t>
                        </m:r>
                        <m:r>
                          <a:rPr lang="th-TH" sz="2400" b="0" i="1" smtClean="0">
                            <a:latin typeface="Cambria Math"/>
                          </a:rPr>
                          <m:t> </m:t>
                        </m:r>
                        <m:r>
                          <a:rPr lang="en-US" sz="2400" b="0" i="1" smtClean="0">
                            <a:latin typeface="Cambria Math"/>
                          </a:rPr>
                          <m:t>𝐾𝑔</m:t>
                        </m:r>
                      </m:den>
                    </m:f>
                  </m:oMath>
                </a14:m>
                <a:endParaRPr lang="th-TH" sz="2400" dirty="0" smtClean="0">
                  <a:latin typeface="Angsana New" pitchFamily="18" charset="-34"/>
                  <a:cs typeface="Angsana New" pitchFamily="18" charset="-34"/>
                </a:endParaRPr>
              </a:p>
              <a:p>
                <a:endParaRPr lang="th-TH" sz="2400" dirty="0">
                  <a:latin typeface="Angsana New" pitchFamily="18" charset="-34"/>
                  <a:cs typeface="Angsana New" pitchFamily="18" charset="-34"/>
                </a:endParaRPr>
              </a:p>
              <a:p>
                <a:r>
                  <a:rPr lang="th-TH" sz="2400" b="1" dirty="0" smtClean="0">
                    <a:solidFill>
                      <a:schemeClr val="accent2">
                        <a:lumMod val="75000"/>
                      </a:schemeClr>
                    </a:solidFill>
                    <a:latin typeface="Angsana New" pitchFamily="18" charset="-34"/>
                    <a:cs typeface="Angsana New" pitchFamily="18" charset="-34"/>
                  </a:rPr>
                  <a:t>เศษส่วน</a:t>
                </a:r>
                <a:r>
                  <a:rPr lang="th-TH" sz="2400" b="1" dirty="0" err="1" smtClean="0">
                    <a:solidFill>
                      <a:schemeClr val="accent2">
                        <a:lumMod val="75000"/>
                      </a:schemeClr>
                    </a:solidFill>
                    <a:latin typeface="Angsana New" pitchFamily="18" charset="-34"/>
                    <a:cs typeface="Angsana New" pitchFamily="18" charset="-34"/>
                  </a:rPr>
                  <a:t>โมล</a:t>
                </a:r>
                <a:r>
                  <a:rPr lang="th-TH" sz="2400" b="1" dirty="0" smtClean="0">
                    <a:solidFill>
                      <a:schemeClr val="accent2">
                        <a:lumMod val="75000"/>
                      </a:schemeClr>
                    </a:solidFill>
                    <a:latin typeface="Angsana New" pitchFamily="18" charset="-34"/>
                    <a:cs typeface="Angsana New" pitchFamily="18" charset="-34"/>
                  </a:rPr>
                  <a:t> </a:t>
                </a:r>
                <a:r>
                  <a:rPr lang="th-TH" sz="2400" dirty="0" smtClean="0">
                    <a:latin typeface="Angsana New" pitchFamily="18" charset="-34"/>
                    <a:cs typeface="Angsana New" pitchFamily="18" charset="-34"/>
                  </a:rPr>
                  <a:t>(</a:t>
                </a:r>
                <a:r>
                  <a:rPr lang="en-US" sz="2400" dirty="0" smtClean="0">
                    <a:latin typeface="Angsana New" pitchFamily="18" charset="-34"/>
                    <a:cs typeface="Angsana New" pitchFamily="18" charset="-34"/>
                  </a:rPr>
                  <a:t>Moll  Fraction ; x</a:t>
                </a:r>
                <a:r>
                  <a:rPr lang="th-TH" sz="2400" dirty="0" smtClean="0">
                    <a:latin typeface="Angsana New" pitchFamily="18" charset="-34"/>
                    <a:cs typeface="Angsana New" pitchFamily="18" charset="-34"/>
                  </a:rPr>
                  <a:t>)</a:t>
                </a:r>
                <a:endParaRPr lang="th-TH" dirty="0">
                  <a:latin typeface="Angsana New" pitchFamily="18" charset="-34"/>
                  <a:cs typeface="Angsana New" pitchFamily="18" charset="-34"/>
                </a:endParaRPr>
              </a:p>
            </p:txBody>
          </p:sp>
        </mc:Choice>
        <mc:Fallback xmlns="">
          <p:sp>
            <p:nvSpPr>
              <p:cNvPr id="39" name="TextBox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1722" y="2132856"/>
                <a:ext cx="6696745" cy="3938899"/>
              </a:xfrm>
              <a:prstGeom prst="rect">
                <a:avLst/>
              </a:prstGeom>
              <a:blipFill rotWithShape="1">
                <a:blip r:embed="rId2"/>
                <a:stretch>
                  <a:fillRect l="-1457" t="-1238" b="-26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0" name="กลุ่ม 39"/>
          <p:cNvGrpSpPr/>
          <p:nvPr/>
        </p:nvGrpSpPr>
        <p:grpSpPr>
          <a:xfrm>
            <a:off x="4488290" y="456299"/>
            <a:ext cx="466220" cy="1028516"/>
            <a:chOff x="4455652" y="429241"/>
            <a:chExt cx="466220" cy="1028516"/>
          </a:xfrm>
        </p:grpSpPr>
        <p:grpSp>
          <p:nvGrpSpPr>
            <p:cNvPr id="41" name="กลุ่ม 40"/>
            <p:cNvGrpSpPr/>
            <p:nvPr/>
          </p:nvGrpSpPr>
          <p:grpSpPr>
            <a:xfrm>
              <a:off x="4455652" y="429241"/>
              <a:ext cx="466220" cy="466717"/>
              <a:chOff x="4455652" y="429241"/>
              <a:chExt cx="466220" cy="466717"/>
            </a:xfrm>
          </p:grpSpPr>
          <p:cxnSp>
            <p:nvCxnSpPr>
              <p:cNvPr id="43" name="ลูกศรเชื่อมต่อแบบตรง 42"/>
              <p:cNvCxnSpPr/>
              <p:nvPr/>
            </p:nvCxnSpPr>
            <p:spPr>
              <a:xfrm flipV="1">
                <a:off x="4455652" y="429241"/>
                <a:ext cx="466220" cy="433897"/>
              </a:xfrm>
              <a:prstGeom prst="straightConnector1">
                <a:avLst/>
              </a:prstGeom>
              <a:ln>
                <a:solidFill>
                  <a:schemeClr val="accent6">
                    <a:lumMod val="50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ลูกศรเชื่อมต่อแบบตรง 43"/>
              <p:cNvCxnSpPr/>
              <p:nvPr/>
            </p:nvCxnSpPr>
            <p:spPr>
              <a:xfrm>
                <a:off x="4455652" y="869313"/>
                <a:ext cx="466220" cy="26645"/>
              </a:xfrm>
              <a:prstGeom prst="straightConnector1">
                <a:avLst/>
              </a:prstGeom>
              <a:ln>
                <a:solidFill>
                  <a:schemeClr val="accent6">
                    <a:lumMod val="50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2" name="ลูกศรเชื่อมต่อแบบตรง 41"/>
            <p:cNvCxnSpPr/>
            <p:nvPr/>
          </p:nvCxnSpPr>
          <p:spPr>
            <a:xfrm>
              <a:off x="4455652" y="863138"/>
              <a:ext cx="466220" cy="594619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/>
              <p:cNvSpPr txBox="1"/>
              <p:nvPr/>
            </p:nvSpPr>
            <p:spPr>
              <a:xfrm>
                <a:off x="5580112" y="117852"/>
                <a:ext cx="2699792" cy="5420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th-TH" sz="16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th-TH" sz="1600" b="0" i="1" smtClean="0">
                              <a:latin typeface="Cambria Math"/>
                            </a:rPr>
                            <m:t>มวลตัวถูกละลาย</m:t>
                          </m:r>
                        </m:num>
                        <m:den>
                          <m:r>
                            <a:rPr lang="th-TH" sz="1600" b="0" i="1" smtClean="0">
                              <a:latin typeface="Cambria Math"/>
                            </a:rPr>
                            <m:t>มวลของสารละลาย</m:t>
                          </m:r>
                        </m:den>
                      </m:f>
                      <m:r>
                        <a:rPr lang="th-TH" sz="1600" i="1" smtClean="0">
                          <a:latin typeface="Cambria Math"/>
                          <a:ea typeface="Cambria Math"/>
                        </a:rPr>
                        <m:t>×</m:t>
                      </m:r>
                      <m:r>
                        <a:rPr lang="th-TH" sz="1600" b="0" i="1" smtClean="0">
                          <a:latin typeface="Cambria Math"/>
                          <a:ea typeface="Cambria Math"/>
                        </a:rPr>
                        <m:t>100</m:t>
                      </m:r>
                    </m:oMath>
                  </m:oMathPara>
                </a14:m>
                <a:endParaRPr lang="th-TH" sz="1600" dirty="0"/>
              </a:p>
            </p:txBody>
          </p:sp>
        </mc:Choice>
        <mc:Fallback xmlns="">
          <p:sp>
            <p:nvSpPr>
              <p:cNvPr id="45" name="TextBox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0112" y="117852"/>
                <a:ext cx="2699792" cy="542008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/>
              <p:cNvSpPr txBox="1"/>
              <p:nvPr/>
            </p:nvSpPr>
            <p:spPr>
              <a:xfrm>
                <a:off x="6012160" y="653975"/>
                <a:ext cx="2699792" cy="542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th-TH" sz="16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th-TH" sz="1600" b="0" i="1" smtClean="0">
                              <a:latin typeface="Cambria Math"/>
                            </a:rPr>
                            <m:t>ปริมาตรตัวถูกละลาย</m:t>
                          </m:r>
                        </m:num>
                        <m:den>
                          <m:r>
                            <a:rPr lang="th-TH" sz="1600" b="0" i="1" smtClean="0">
                              <a:latin typeface="Cambria Math"/>
                            </a:rPr>
                            <m:t>ปริมาตรของสารละลาย</m:t>
                          </m:r>
                        </m:den>
                      </m:f>
                      <m:r>
                        <a:rPr lang="th-TH" sz="1600" i="1" smtClean="0">
                          <a:latin typeface="Cambria Math"/>
                          <a:ea typeface="Cambria Math"/>
                        </a:rPr>
                        <m:t>×</m:t>
                      </m:r>
                      <m:r>
                        <a:rPr lang="th-TH" sz="1600" b="0" i="1" smtClean="0">
                          <a:latin typeface="Cambria Math"/>
                          <a:ea typeface="Cambria Math"/>
                        </a:rPr>
                        <m:t>100</m:t>
                      </m:r>
                    </m:oMath>
                  </m:oMathPara>
                </a14:m>
                <a:endParaRPr lang="th-TH" sz="1600" dirty="0"/>
              </a:p>
            </p:txBody>
          </p:sp>
        </mc:Choice>
        <mc:Fallback xmlns="">
          <p:sp>
            <p:nvSpPr>
              <p:cNvPr id="46" name="TextBox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2160" y="653975"/>
                <a:ext cx="2699792" cy="542777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/>
              <p:cNvSpPr txBox="1"/>
              <p:nvPr/>
            </p:nvSpPr>
            <p:spPr>
              <a:xfrm>
                <a:off x="6552728" y="1192608"/>
                <a:ext cx="2699792" cy="5981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th-TH" sz="1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th-TH" sz="1800" b="0" i="1" smtClean="0">
                              <a:latin typeface="Cambria Math"/>
                            </a:rPr>
                            <m:t>มวลของตัวถูกละลาย</m:t>
                          </m:r>
                        </m:num>
                        <m:den>
                          <m:r>
                            <a:rPr lang="th-TH" sz="1800" b="0" i="1" smtClean="0">
                              <a:latin typeface="Cambria Math"/>
                            </a:rPr>
                            <m:t>ปริมาตรสารละลาย</m:t>
                          </m:r>
                        </m:den>
                      </m:f>
                      <m:r>
                        <a:rPr lang="th-TH" sz="1800" i="1" smtClean="0">
                          <a:latin typeface="Cambria Math"/>
                          <a:ea typeface="Cambria Math"/>
                        </a:rPr>
                        <m:t>×</m:t>
                      </m:r>
                      <m:r>
                        <a:rPr lang="th-TH" sz="1800" b="0" i="1" smtClean="0">
                          <a:latin typeface="Cambria Math"/>
                          <a:ea typeface="Cambria Math"/>
                        </a:rPr>
                        <m:t>100</m:t>
                      </m:r>
                    </m:oMath>
                  </m:oMathPara>
                </a14:m>
                <a:endParaRPr lang="th-TH" sz="2000" dirty="0"/>
              </a:p>
            </p:txBody>
          </p:sp>
        </mc:Choice>
        <mc:Fallback xmlns="">
          <p:sp>
            <p:nvSpPr>
              <p:cNvPr id="47" name="TextBox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52728" y="1192608"/>
                <a:ext cx="2699792" cy="598112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8" name="TextBox 47"/>
          <p:cNvSpPr txBox="1"/>
          <p:nvPr/>
        </p:nvSpPr>
        <p:spPr>
          <a:xfrm>
            <a:off x="2240322" y="3268297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(</a:t>
            </a:r>
            <a:r>
              <a:rPr lang="en-US" sz="2400" dirty="0" smtClean="0">
                <a:latin typeface="Angsana New" pitchFamily="18" charset="-34"/>
                <a:cs typeface="Angsana New" pitchFamily="18" charset="-34"/>
              </a:rPr>
              <a:t>M</a:t>
            </a:r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)</a:t>
            </a:r>
            <a:endParaRPr lang="th-TH" sz="24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327156" y="5070375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(</a:t>
            </a:r>
            <a:r>
              <a:rPr lang="en-US" sz="2400" dirty="0" smtClean="0">
                <a:latin typeface="Angsana New" pitchFamily="18" charset="-34"/>
                <a:cs typeface="Angsana New" pitchFamily="18" charset="-34"/>
              </a:rPr>
              <a:t>m</a:t>
            </a:r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)</a:t>
            </a:r>
            <a:endParaRPr lang="th-TH" sz="24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310588" y="5425900"/>
            <a:ext cx="2689894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th-TH" sz="2400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จำนวนโม</a:t>
            </a:r>
            <a:r>
              <a:rPr lang="th-TH" sz="2400" dirty="0" err="1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ลของ</a:t>
            </a:r>
            <a:r>
              <a:rPr lang="th-TH" sz="2400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องค์ประกอบ</a:t>
            </a:r>
            <a:endParaRPr lang="th-TH" sz="2400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389928" y="6133741"/>
            <a:ext cx="1643588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th-TH" sz="2400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เศษส่วนของ</a:t>
            </a:r>
            <a:r>
              <a:rPr lang="th-TH" sz="2400" dirty="0" err="1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โมล</a:t>
            </a:r>
            <a:endParaRPr lang="th-TH" sz="2400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52" name="ลูกศรเชื่อมต่อแบบตรง 51"/>
          <p:cNvCxnSpPr>
            <a:stCxn id="51" idx="3"/>
          </p:cNvCxnSpPr>
          <p:nvPr/>
        </p:nvCxnSpPr>
        <p:spPr>
          <a:xfrm flipV="1">
            <a:off x="3033516" y="6237312"/>
            <a:ext cx="962420" cy="127262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ลูกศรเชื่อมต่อแบบตรง 52"/>
          <p:cNvCxnSpPr/>
          <p:nvPr/>
        </p:nvCxnSpPr>
        <p:spPr>
          <a:xfrm flipH="1">
            <a:off x="6059068" y="5637670"/>
            <a:ext cx="317170" cy="249895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ลูกศรเชื่อมต่อแบบตรง 53"/>
          <p:cNvCxnSpPr/>
          <p:nvPr/>
        </p:nvCxnSpPr>
        <p:spPr>
          <a:xfrm flipV="1">
            <a:off x="1547664" y="982594"/>
            <a:ext cx="779492" cy="2285703"/>
          </a:xfrm>
          <a:prstGeom prst="straightConnector1">
            <a:avLst/>
          </a:prstGeom>
          <a:ln w="28575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ลูกศรเชื่อมต่อแบบตรง 54"/>
          <p:cNvCxnSpPr/>
          <p:nvPr/>
        </p:nvCxnSpPr>
        <p:spPr>
          <a:xfrm flipV="1">
            <a:off x="1547664" y="2420888"/>
            <a:ext cx="779492" cy="847409"/>
          </a:xfrm>
          <a:prstGeom prst="straightConnector1">
            <a:avLst/>
          </a:prstGeom>
          <a:ln w="28575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ลูกศรเชื่อมต่อแบบตรง 55"/>
          <p:cNvCxnSpPr/>
          <p:nvPr/>
        </p:nvCxnSpPr>
        <p:spPr>
          <a:xfrm>
            <a:off x="1547664" y="3268297"/>
            <a:ext cx="692658" cy="736767"/>
          </a:xfrm>
          <a:prstGeom prst="straightConnector1">
            <a:avLst/>
          </a:prstGeom>
          <a:ln w="28575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ลูกศรเชื่อมต่อแบบตรง 56"/>
          <p:cNvCxnSpPr>
            <a:stCxn id="38" idx="3"/>
          </p:cNvCxnSpPr>
          <p:nvPr/>
        </p:nvCxnSpPr>
        <p:spPr>
          <a:xfrm>
            <a:off x="1547664" y="3284984"/>
            <a:ext cx="779492" cy="2452234"/>
          </a:xfrm>
          <a:prstGeom prst="straightConnector1">
            <a:avLst/>
          </a:prstGeom>
          <a:ln w="28575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สี่เหลี่ยมผืนผ้า 37"/>
          <p:cNvSpPr/>
          <p:nvPr/>
        </p:nvSpPr>
        <p:spPr>
          <a:xfrm>
            <a:off x="179512" y="2708920"/>
            <a:ext cx="1368152" cy="1152128"/>
          </a:xfrm>
          <a:prstGeom prst="rect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>
                <a:solidFill>
                  <a:schemeClr val="accent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ความเข้มข้น</a:t>
            </a:r>
            <a:r>
              <a:rPr lang="th-TH" dirty="0" smtClean="0">
                <a:solidFill>
                  <a:schemeClr val="accent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สารละลาย</a:t>
            </a:r>
            <a:endParaRPr lang="th-TH" dirty="0">
              <a:solidFill>
                <a:schemeClr val="accent2">
                  <a:lumMod val="75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1" name="วงรี 70"/>
          <p:cNvSpPr/>
          <p:nvPr/>
        </p:nvSpPr>
        <p:spPr>
          <a:xfrm>
            <a:off x="35496" y="103858"/>
            <a:ext cx="863421" cy="94887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 smtClean="0">
                <a:latin typeface="FreesiaUPC" pitchFamily="34" charset="-34"/>
                <a:cs typeface="FreesiaUPC" pitchFamily="34" charset="-34"/>
              </a:rPr>
              <a:t>4</a:t>
            </a:r>
            <a:endParaRPr lang="en-US" sz="8800" b="1" dirty="0">
              <a:latin typeface="FreesiaUPC" pitchFamily="34" charset="-34"/>
              <a:cs typeface="FreesiaUPC" pitchFamily="34" charset="-34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2" name="TextBox 71"/>
              <p:cNvSpPr txBox="1"/>
              <p:nvPr/>
            </p:nvSpPr>
            <p:spPr>
              <a:xfrm>
                <a:off x="3995937" y="5989827"/>
                <a:ext cx="3366120" cy="6714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rgbClr val="FF0000"/>
                          </a:solidFill>
                          <a:latin typeface="Cambria Math"/>
                          <a:cs typeface="Angsana New" pitchFamily="18" charset="-34"/>
                        </a:rPr>
                        <m:t>𝑋𝑎</m:t>
                      </m:r>
                      <m:r>
                        <a:rPr lang="en-US" sz="2000" i="1" smtClean="0">
                          <a:latin typeface="Cambria Math"/>
                          <a:cs typeface="Angsana New" pitchFamily="18" charset="-34"/>
                        </a:rPr>
                        <m:t>=</m:t>
                      </m:r>
                      <m:f>
                        <m:fPr>
                          <m:ctrlPr>
                            <a:rPr lang="en-US" sz="2000" i="1" smtClean="0">
                              <a:latin typeface="Cambria Math"/>
                              <a:cs typeface="Angsana New" pitchFamily="18" charset="-34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000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  <a:cs typeface="Angsana New" pitchFamily="18" charset="-34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  <a:cs typeface="Angsana New" pitchFamily="18" charset="-34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en-US" sz="2000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  <a:cs typeface="Angsana New" pitchFamily="18" charset="-34"/>
                                </a:rPr>
                                <m:t>𝑎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2000" b="0" i="1" smtClean="0">
                                  <a:latin typeface="Cambria Math"/>
                                  <a:cs typeface="Angsana New" pitchFamily="18" charset="-34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latin typeface="Cambria Math"/>
                                  <a:cs typeface="Angsana New" pitchFamily="18" charset="-34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/>
                                  <a:cs typeface="Angsana New" pitchFamily="18" charset="-34"/>
                                </a:rPr>
                                <m:t>𝑎</m:t>
                              </m:r>
                            </m:sub>
                          </m:sSub>
                          <m:r>
                            <a:rPr lang="en-US" sz="2000" b="0" i="1" smtClean="0">
                              <a:latin typeface="Cambria Math"/>
                              <a:cs typeface="Angsana New" pitchFamily="18" charset="-34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2000" b="0" i="1" smtClean="0">
                                  <a:latin typeface="Cambria Math"/>
                                  <a:cs typeface="Angsana New" pitchFamily="18" charset="-34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latin typeface="Cambria Math"/>
                                  <a:cs typeface="Angsana New" pitchFamily="18" charset="-34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/>
                                  <a:cs typeface="Angsana New" pitchFamily="18" charset="-34"/>
                                </a:rPr>
                                <m:t>𝑏</m:t>
                              </m:r>
                            </m:sub>
                          </m:sSub>
                          <m:r>
                            <a:rPr lang="en-US" sz="2000" b="0" i="1" smtClean="0">
                              <a:latin typeface="Cambria Math"/>
                              <a:cs typeface="Angsana New" pitchFamily="18" charset="-34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2000" b="0" i="1" smtClean="0">
                                  <a:latin typeface="Cambria Math"/>
                                  <a:cs typeface="Angsana New" pitchFamily="18" charset="-34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latin typeface="Cambria Math"/>
                                  <a:cs typeface="Angsana New" pitchFamily="18" charset="-34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/>
                                  <a:cs typeface="Angsana New" pitchFamily="18" charset="-34"/>
                                </a:rPr>
                                <m:t>𝑐</m:t>
                              </m:r>
                            </m:sub>
                          </m:sSub>
                          <m:r>
                            <a:rPr lang="en-US" sz="2000" b="0" i="1" smtClean="0">
                              <a:latin typeface="Cambria Math"/>
                              <a:cs typeface="Angsana New" pitchFamily="18" charset="-34"/>
                            </a:rPr>
                            <m:t>+…+</m:t>
                          </m:r>
                          <m:sSub>
                            <m:sSubPr>
                              <m:ctrlPr>
                                <a:rPr lang="en-US" sz="2000" b="0" i="1" smtClean="0">
                                  <a:latin typeface="Cambria Math"/>
                                  <a:cs typeface="Angsana New" pitchFamily="18" charset="-34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latin typeface="Cambria Math"/>
                                  <a:cs typeface="Angsana New" pitchFamily="18" charset="-34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/>
                                  <a:cs typeface="Angsana New" pitchFamily="18" charset="-34"/>
                                </a:rPr>
                                <m:t>𝑧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th-TH" sz="2000" dirty="0" smtClean="0">
                  <a:latin typeface="Angsana New" pitchFamily="18" charset="-34"/>
                  <a:cs typeface="Angsana New" pitchFamily="18" charset="-34"/>
                </a:endParaRPr>
              </a:p>
            </p:txBody>
          </p:sp>
        </mc:Choice>
        <mc:Fallback xmlns="">
          <p:sp>
            <p:nvSpPr>
              <p:cNvPr id="72" name="TextBox 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95937" y="5989827"/>
                <a:ext cx="3366120" cy="671402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3" name="วงรี 72"/>
          <p:cNvSpPr/>
          <p:nvPr/>
        </p:nvSpPr>
        <p:spPr>
          <a:xfrm>
            <a:off x="3993149" y="6025982"/>
            <a:ext cx="495141" cy="499362"/>
          </a:xfrm>
          <a:prstGeom prst="ellipse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วงรี 73"/>
          <p:cNvSpPr/>
          <p:nvPr/>
        </p:nvSpPr>
        <p:spPr>
          <a:xfrm>
            <a:off x="5703556" y="5854583"/>
            <a:ext cx="495141" cy="499362"/>
          </a:xfrm>
          <a:prstGeom prst="ellipse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615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9" grpId="0"/>
      <p:bldP spid="45" grpId="0"/>
      <p:bldP spid="46" grpId="0"/>
      <p:bldP spid="47" grpId="0"/>
      <p:bldP spid="48" grpId="0"/>
      <p:bldP spid="49" grpId="0"/>
      <p:bldP spid="50" grpId="0" animBg="1"/>
      <p:bldP spid="51" grpId="0" animBg="1"/>
      <p:bldP spid="38" grpId="0" animBg="1"/>
      <p:bldP spid="72" grpId="0"/>
      <p:bldP spid="73" grpId="0" animBg="1"/>
      <p:bldP spid="7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539552" y="116632"/>
            <a:ext cx="7164142" cy="9233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FreesiaUPC" pitchFamily="34" charset="-34"/>
                <a:cs typeface="FreesiaUPC" pitchFamily="34" charset="-34"/>
              </a:rPr>
              <a:t>  </a:t>
            </a:r>
            <a:r>
              <a:rPr lang="th-TH" sz="5400" b="1" dirty="0" smtClean="0">
                <a:ln w="18415" cmpd="sng">
                  <a:noFill/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สารเนื้อผสม</a:t>
            </a:r>
            <a:r>
              <a:rPr lang="th-TH" sz="4000" b="1" dirty="0" smtClean="0">
                <a:ln w="18415" cmpd="sng">
                  <a:noFill/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(</a:t>
            </a:r>
            <a:r>
              <a:rPr lang="en-US" sz="4000" b="1" dirty="0" smtClean="0">
                <a:ln w="18415" cmpd="sng">
                  <a:noFill/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Heterogeneous Substance</a:t>
            </a:r>
            <a:r>
              <a:rPr lang="th-TH" sz="4000" b="1" dirty="0" smtClean="0">
                <a:ln w="18415" cmpd="sng">
                  <a:noFill/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)</a:t>
            </a:r>
            <a:endParaRPr lang="th-TH" sz="4000" b="1" dirty="0">
              <a:ln w="18415" cmpd="sng">
                <a:noFill/>
                <a:prstDash val="solid"/>
              </a:ln>
              <a:solidFill>
                <a:schemeClr val="accent2">
                  <a:lumMod val="75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5" name="วงรี 4"/>
          <p:cNvSpPr/>
          <p:nvPr/>
        </p:nvSpPr>
        <p:spPr>
          <a:xfrm>
            <a:off x="35496" y="103858"/>
            <a:ext cx="863421" cy="94887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>
                <a:latin typeface="FreesiaUPC" pitchFamily="34" charset="-34"/>
                <a:cs typeface="FreesiaUPC" pitchFamily="34" charset="-34"/>
              </a:rPr>
              <a:t>5</a:t>
            </a:r>
          </a:p>
        </p:txBody>
      </p:sp>
      <p:sp>
        <p:nvSpPr>
          <p:cNvPr id="16" name="สี่เหลี่ยมผืนผ้ามุมมน 15"/>
          <p:cNvSpPr/>
          <p:nvPr/>
        </p:nvSpPr>
        <p:spPr>
          <a:xfrm rot="10800000" flipH="1" flipV="1">
            <a:off x="330029" y="4111062"/>
            <a:ext cx="2664296" cy="936104"/>
          </a:xfrm>
          <a:prstGeom prst="roundRect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สารละลาย (</a:t>
            </a:r>
            <a:r>
              <a:rPr lang="en-US" sz="3200" b="1" dirty="0" smtClean="0">
                <a:latin typeface="Angsana New" pitchFamily="18" charset="-34"/>
                <a:cs typeface="Angsana New" pitchFamily="18" charset="-34"/>
              </a:rPr>
              <a:t>Solution</a:t>
            </a: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)</a:t>
            </a:r>
            <a:endParaRPr lang="th-TH" sz="32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7" name="สี่เหลี่ยมผืนผ้ามุมมน 16"/>
          <p:cNvSpPr/>
          <p:nvPr/>
        </p:nvSpPr>
        <p:spPr>
          <a:xfrm rot="10800000" flipH="1" flipV="1">
            <a:off x="3275856" y="4130069"/>
            <a:ext cx="2484143" cy="936104"/>
          </a:xfrm>
          <a:prstGeom prst="roundRect">
            <a:avLst/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 b="1" dirty="0" err="1" smtClean="0">
                <a:latin typeface="Angsana New" pitchFamily="18" charset="-34"/>
                <a:cs typeface="Angsana New" pitchFamily="18" charset="-34"/>
              </a:rPr>
              <a:t>คอลลอยด์</a:t>
            </a: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 (</a:t>
            </a:r>
            <a:r>
              <a:rPr lang="en-US" sz="3200" b="1" dirty="0" smtClean="0">
                <a:latin typeface="Angsana New" pitchFamily="18" charset="-34"/>
                <a:cs typeface="Angsana New" pitchFamily="18" charset="-34"/>
              </a:rPr>
              <a:t>Colloid</a:t>
            </a: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)</a:t>
            </a:r>
            <a:endParaRPr lang="th-TH" sz="32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8" name="สี่เหลี่ยมผืนผ้ามุมมน 17"/>
          <p:cNvSpPr/>
          <p:nvPr/>
        </p:nvSpPr>
        <p:spPr>
          <a:xfrm rot="10800000" flipH="1" flipV="1">
            <a:off x="5940152" y="4130070"/>
            <a:ext cx="3024336" cy="936104"/>
          </a:xfrm>
          <a:prstGeom prst="roundRect">
            <a:avLst/>
          </a:prstGeom>
          <a:ln w="38100">
            <a:solidFill>
              <a:srgbClr val="00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แขวนลอย (</a:t>
            </a:r>
            <a:r>
              <a:rPr lang="en-US" sz="3200" b="1" dirty="0" err="1" smtClean="0">
                <a:latin typeface="Angsana New" pitchFamily="18" charset="-34"/>
                <a:cs typeface="Angsana New" pitchFamily="18" charset="-34"/>
              </a:rPr>
              <a:t>Susponsion</a:t>
            </a: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)</a:t>
            </a:r>
            <a:endParaRPr lang="th-TH" sz="3200" b="1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19" name="ลูกศรเชื่อมต่อแบบตรง 18"/>
          <p:cNvCxnSpPr/>
          <p:nvPr/>
        </p:nvCxnSpPr>
        <p:spPr>
          <a:xfrm flipH="1">
            <a:off x="1662177" y="3102951"/>
            <a:ext cx="2981831" cy="90211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ลูกศรเชื่อมต่อแบบตรง 19"/>
          <p:cNvCxnSpPr/>
          <p:nvPr/>
        </p:nvCxnSpPr>
        <p:spPr>
          <a:xfrm>
            <a:off x="4675073" y="2996952"/>
            <a:ext cx="0" cy="1008112"/>
          </a:xfrm>
          <a:prstGeom prst="straightConnector1">
            <a:avLst/>
          </a:prstGeom>
          <a:ln w="28575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ลูกศรเชื่อมต่อแบบตรง 20"/>
          <p:cNvCxnSpPr/>
          <p:nvPr/>
        </p:nvCxnSpPr>
        <p:spPr>
          <a:xfrm>
            <a:off x="4644008" y="3063843"/>
            <a:ext cx="2808312" cy="980328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สี่เหลี่ยมผืนผ้ามุมมน 14"/>
          <p:cNvSpPr/>
          <p:nvPr/>
        </p:nvSpPr>
        <p:spPr>
          <a:xfrm rot="10800000" flipH="1" flipV="1">
            <a:off x="2627784" y="2166846"/>
            <a:ext cx="4032448" cy="936104"/>
          </a:xfrm>
          <a:prstGeom prst="roundRect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latin typeface="Angsana New" pitchFamily="18" charset="-34"/>
                <a:cs typeface="Angsana New" pitchFamily="18" charset="-34"/>
              </a:rPr>
              <a:t>Heterogeneous Substance</a:t>
            </a:r>
            <a:endParaRPr lang="th-TH" sz="4000" b="1" dirty="0"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32010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627784" y="1197599"/>
            <a:ext cx="1476760" cy="400110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latin typeface="Angsana New" pitchFamily="18" charset="-34"/>
                <a:cs typeface="Angsana New" pitchFamily="18" charset="-34"/>
              </a:rPr>
              <a:t>การสังเกต </a:t>
            </a:r>
            <a:endParaRPr lang="th-TH" sz="20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27784" y="1699005"/>
            <a:ext cx="1476760" cy="400110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latin typeface="Angsana New" pitchFamily="18" charset="-34"/>
                <a:cs typeface="Angsana New" pitchFamily="18" charset="-34"/>
              </a:rPr>
              <a:t>การวัด </a:t>
            </a:r>
            <a:endParaRPr lang="th-TH" sz="20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27784" y="2171302"/>
            <a:ext cx="1475736" cy="400110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latin typeface="Angsana New" pitchFamily="18" charset="-34"/>
                <a:cs typeface="Angsana New" pitchFamily="18" charset="-34"/>
              </a:rPr>
              <a:t>แยกประเภท </a:t>
            </a:r>
            <a:endParaRPr lang="th-TH" sz="20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27784" y="2635288"/>
            <a:ext cx="3166346" cy="400110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latin typeface="Angsana New" pitchFamily="18" charset="-34"/>
                <a:cs typeface="Angsana New" pitchFamily="18" charset="-34"/>
              </a:rPr>
              <a:t>ความสัมพันธ์</a:t>
            </a:r>
            <a:r>
              <a:rPr lang="th-TH" sz="2000" b="1" dirty="0" err="1" smtClean="0">
                <a:latin typeface="Angsana New" pitchFamily="18" charset="-34"/>
                <a:cs typeface="Angsana New" pitchFamily="18" charset="-34"/>
              </a:rPr>
              <a:t>สเปสกับสเปส</a:t>
            </a:r>
            <a:r>
              <a:rPr lang="th-TH" sz="2000" b="1" dirty="0" smtClean="0">
                <a:latin typeface="Angsana New" pitchFamily="18" charset="-34"/>
                <a:cs typeface="Angsana New" pitchFamily="18" charset="-34"/>
              </a:rPr>
              <a:t> / </a:t>
            </a:r>
            <a:r>
              <a:rPr lang="th-TH" sz="2000" b="1" dirty="0" err="1" smtClean="0">
                <a:latin typeface="Angsana New" pitchFamily="18" charset="-34"/>
                <a:cs typeface="Angsana New" pitchFamily="18" charset="-34"/>
              </a:rPr>
              <a:t>สเปส</a:t>
            </a:r>
            <a:r>
              <a:rPr lang="th-TH" sz="2000" b="1" dirty="0" smtClean="0">
                <a:latin typeface="Angsana New" pitchFamily="18" charset="-34"/>
                <a:cs typeface="Angsana New" pitchFamily="18" charset="-34"/>
              </a:rPr>
              <a:t>กับเวลา</a:t>
            </a:r>
            <a:endParaRPr lang="th-TH" sz="20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27784" y="3108545"/>
            <a:ext cx="1512168" cy="400110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latin typeface="Angsana New" pitchFamily="18" charset="-34"/>
                <a:cs typeface="Angsana New" pitchFamily="18" charset="-34"/>
              </a:rPr>
              <a:t>คำนวณ</a:t>
            </a:r>
            <a:endParaRPr lang="th-TH" sz="20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27784" y="4625667"/>
            <a:ext cx="1512168" cy="400110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latin typeface="Angsana New" pitchFamily="18" charset="-34"/>
                <a:cs typeface="Angsana New" pitchFamily="18" charset="-34"/>
              </a:rPr>
              <a:t>การพยากรณ์</a:t>
            </a:r>
            <a:endParaRPr lang="th-TH" sz="20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27784" y="3611462"/>
            <a:ext cx="1601673" cy="400110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latin typeface="Angsana New" pitchFamily="18" charset="-34"/>
                <a:cs typeface="Angsana New" pitchFamily="18" charset="-34"/>
              </a:rPr>
              <a:t>สื่อความหมายข้อมูล</a:t>
            </a:r>
            <a:endParaRPr lang="th-TH" sz="20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627784" y="4125252"/>
            <a:ext cx="1578077" cy="400110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latin typeface="Angsana New" pitchFamily="18" charset="-34"/>
                <a:cs typeface="Angsana New" pitchFamily="18" charset="-34"/>
              </a:rPr>
              <a:t>ลงความเห็นข้อมูล</a:t>
            </a:r>
            <a:endParaRPr lang="th-TH" sz="20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627784" y="5131201"/>
            <a:ext cx="1512168" cy="400110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latin typeface="Angsana New" pitchFamily="18" charset="-34"/>
                <a:cs typeface="Angsana New" pitchFamily="18" charset="-34"/>
              </a:rPr>
              <a:t>ตั้งสมมติฐาน</a:t>
            </a:r>
            <a:endParaRPr lang="th-TH" sz="20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27784" y="5631194"/>
            <a:ext cx="2361311" cy="400110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latin typeface="Angsana New" pitchFamily="18" charset="-34"/>
                <a:cs typeface="Angsana New" pitchFamily="18" charset="-34"/>
              </a:rPr>
              <a:t>กำหนดนิยาม</a:t>
            </a:r>
            <a:r>
              <a:rPr lang="th-TH" sz="2000" b="1" smtClean="0">
                <a:latin typeface="Angsana New" pitchFamily="18" charset="-34"/>
                <a:cs typeface="Angsana New" pitchFamily="18" charset="-34"/>
              </a:rPr>
              <a:t>เชิงปฏิบัติการ</a:t>
            </a:r>
            <a:endParaRPr lang="th-TH" sz="20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27784" y="6163680"/>
            <a:ext cx="2371275" cy="400110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latin typeface="Angsana New" pitchFamily="18" charset="-34"/>
                <a:cs typeface="Angsana New" pitchFamily="18" charset="-34"/>
              </a:rPr>
              <a:t>การกำหนดและควบคุมตัวแปร</a:t>
            </a:r>
            <a:endParaRPr lang="th-TH" sz="20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8" name="ชื่อเรื่อง 1"/>
          <p:cNvSpPr txBox="1">
            <a:spLocks/>
          </p:cNvSpPr>
          <p:nvPr/>
        </p:nvSpPr>
        <p:spPr>
          <a:xfrm>
            <a:off x="5364089" y="6190504"/>
            <a:ext cx="3779912" cy="37328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h-TH" b="1" dirty="0" smtClean="0"/>
              <a:t>กำหนดตัวแปรต้น / ตัวแปรตาม / ตัวแปรควบคุม</a:t>
            </a:r>
            <a:endParaRPr lang="th-TH" b="1" dirty="0"/>
          </a:p>
        </p:txBody>
      </p:sp>
      <p:sp>
        <p:nvSpPr>
          <p:cNvPr id="19" name="ชื่อเรื่อง 1"/>
          <p:cNvSpPr txBox="1">
            <a:spLocks/>
          </p:cNvSpPr>
          <p:nvPr/>
        </p:nvSpPr>
        <p:spPr>
          <a:xfrm>
            <a:off x="4427985" y="1726008"/>
            <a:ext cx="2736304" cy="37328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h-TH" b="1" dirty="0" smtClean="0"/>
              <a:t>เลือกใช้เครื่องมือ  หน่วยเหมาะสม</a:t>
            </a:r>
            <a:endParaRPr lang="th-TH" b="1" dirty="0"/>
          </a:p>
        </p:txBody>
      </p:sp>
      <p:sp>
        <p:nvSpPr>
          <p:cNvPr id="20" name="ชื่อเรื่อง 1"/>
          <p:cNvSpPr txBox="1">
            <a:spLocks/>
          </p:cNvSpPr>
          <p:nvPr/>
        </p:nvSpPr>
        <p:spPr>
          <a:xfrm>
            <a:off x="4427984" y="2230064"/>
            <a:ext cx="2736305" cy="37328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h-TH" b="1" dirty="0" smtClean="0"/>
              <a:t>แบ่งพวก กลุ่มโดยเกณฑ์ที่กำหนด</a:t>
            </a:r>
            <a:endParaRPr lang="th-TH" b="1" dirty="0"/>
          </a:p>
        </p:txBody>
      </p:sp>
      <p:sp>
        <p:nvSpPr>
          <p:cNvPr id="21" name="ชื่อเรื่อง 1"/>
          <p:cNvSpPr txBox="1">
            <a:spLocks/>
          </p:cNvSpPr>
          <p:nvPr/>
        </p:nvSpPr>
        <p:spPr>
          <a:xfrm>
            <a:off x="6156177" y="2695674"/>
            <a:ext cx="1296144" cy="37328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h-TH" b="1" dirty="0" smtClean="0"/>
              <a:t>กว้าง ยาว สูง</a:t>
            </a:r>
            <a:endParaRPr lang="th-TH" b="1" dirty="0"/>
          </a:p>
        </p:txBody>
      </p:sp>
      <p:sp>
        <p:nvSpPr>
          <p:cNvPr id="22" name="ชื่อเรื่อง 1"/>
          <p:cNvSpPr txBox="1">
            <a:spLocks/>
          </p:cNvSpPr>
          <p:nvPr/>
        </p:nvSpPr>
        <p:spPr>
          <a:xfrm>
            <a:off x="4449301" y="3166168"/>
            <a:ext cx="1850891" cy="37328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h-TH" b="1" dirty="0" smtClean="0"/>
              <a:t>ตัวเลขมาคิดคำนว</a:t>
            </a:r>
            <a:r>
              <a:rPr lang="th-TH" b="1" dirty="0"/>
              <a:t>ณ</a:t>
            </a:r>
          </a:p>
        </p:txBody>
      </p:sp>
      <p:sp>
        <p:nvSpPr>
          <p:cNvPr id="23" name="ชื่อเรื่อง 1"/>
          <p:cNvSpPr txBox="1">
            <a:spLocks/>
          </p:cNvSpPr>
          <p:nvPr/>
        </p:nvSpPr>
        <p:spPr>
          <a:xfrm>
            <a:off x="4591033" y="3611462"/>
            <a:ext cx="3437351" cy="37328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h-TH" b="1" dirty="0" smtClean="0"/>
              <a:t>จัดข้อมูลใหม่เพื่อง่ายต่อการแปลความหมาย</a:t>
            </a:r>
            <a:endParaRPr lang="th-TH" b="1" dirty="0"/>
          </a:p>
        </p:txBody>
      </p:sp>
      <p:sp>
        <p:nvSpPr>
          <p:cNvPr id="24" name="ชื่อเรื่อง 1"/>
          <p:cNvSpPr txBox="1">
            <a:spLocks/>
          </p:cNvSpPr>
          <p:nvPr/>
        </p:nvSpPr>
        <p:spPr>
          <a:xfrm>
            <a:off x="4564671" y="4180373"/>
            <a:ext cx="1745037" cy="37328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h-TH" b="1" dirty="0" smtClean="0"/>
              <a:t>ความคิดเห็นเพิ่มเติม</a:t>
            </a:r>
            <a:endParaRPr lang="th-TH" b="1" dirty="0"/>
          </a:p>
        </p:txBody>
      </p:sp>
      <p:sp>
        <p:nvSpPr>
          <p:cNvPr id="25" name="ชื่อเรื่อง 1"/>
          <p:cNvSpPr txBox="1">
            <a:spLocks/>
          </p:cNvSpPr>
          <p:nvPr/>
        </p:nvSpPr>
        <p:spPr>
          <a:xfrm>
            <a:off x="4447017" y="4664596"/>
            <a:ext cx="1507929" cy="37328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h-TH" b="1" dirty="0" smtClean="0"/>
              <a:t>คาดคะเนคำตอบ</a:t>
            </a:r>
            <a:endParaRPr lang="th-TH" b="1" dirty="0"/>
          </a:p>
        </p:txBody>
      </p:sp>
      <p:sp>
        <p:nvSpPr>
          <p:cNvPr id="26" name="ชื่อเรื่อง 1"/>
          <p:cNvSpPr txBox="1">
            <a:spLocks/>
          </p:cNvSpPr>
          <p:nvPr/>
        </p:nvSpPr>
        <p:spPr>
          <a:xfrm>
            <a:off x="4455883" y="1197599"/>
            <a:ext cx="2204349" cy="37328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h-TH" b="1" dirty="0" smtClean="0"/>
              <a:t>โดยประสาทสัมผัสทั้ง 5</a:t>
            </a:r>
            <a:endParaRPr lang="th-TH" b="1" dirty="0"/>
          </a:p>
        </p:txBody>
      </p:sp>
      <p:sp>
        <p:nvSpPr>
          <p:cNvPr id="27" name="ชื่อเรื่อง 1"/>
          <p:cNvSpPr txBox="1">
            <a:spLocks/>
          </p:cNvSpPr>
          <p:nvPr/>
        </p:nvSpPr>
        <p:spPr>
          <a:xfrm>
            <a:off x="4499992" y="5131201"/>
            <a:ext cx="2438755" cy="37328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h-TH" b="1" dirty="0" smtClean="0"/>
              <a:t>หาคำตอบล่วงหน้าก่อนพิสูจน์</a:t>
            </a:r>
            <a:endParaRPr lang="th-TH" b="1" dirty="0"/>
          </a:p>
        </p:txBody>
      </p:sp>
      <p:sp>
        <p:nvSpPr>
          <p:cNvPr id="28" name="ชื่อเรื่อง 1"/>
          <p:cNvSpPr txBox="1">
            <a:spLocks/>
          </p:cNvSpPr>
          <p:nvPr/>
        </p:nvSpPr>
        <p:spPr>
          <a:xfrm>
            <a:off x="5311114" y="5677185"/>
            <a:ext cx="3077310" cy="37328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h-TH" b="1" dirty="0" smtClean="0"/>
              <a:t>กำหนดขอบเขต / ความหมาย / ตัวแปร</a:t>
            </a:r>
            <a:endParaRPr lang="th-TH" b="1" dirty="0"/>
          </a:p>
        </p:txBody>
      </p:sp>
      <p:cxnSp>
        <p:nvCxnSpPr>
          <p:cNvPr id="30" name="ลูกศรเชื่อมต่อแบบตรง 29"/>
          <p:cNvCxnSpPr/>
          <p:nvPr/>
        </p:nvCxnSpPr>
        <p:spPr>
          <a:xfrm>
            <a:off x="4099190" y="1874870"/>
            <a:ext cx="317621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ลูกศรเชื่อมต่อแบบตรง 30"/>
          <p:cNvCxnSpPr/>
          <p:nvPr/>
        </p:nvCxnSpPr>
        <p:spPr>
          <a:xfrm>
            <a:off x="4110363" y="2371357"/>
            <a:ext cx="317621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ลูกศรเชื่อมต่อแบบตรง 31"/>
          <p:cNvCxnSpPr/>
          <p:nvPr/>
        </p:nvCxnSpPr>
        <p:spPr>
          <a:xfrm>
            <a:off x="5796136" y="2823464"/>
            <a:ext cx="317621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ลูกศรเชื่อมต่อแบบตรง 32"/>
          <p:cNvCxnSpPr/>
          <p:nvPr/>
        </p:nvCxnSpPr>
        <p:spPr>
          <a:xfrm>
            <a:off x="4139952" y="3308600"/>
            <a:ext cx="317621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ลูกศรเชื่อมต่อแบบตรง 33"/>
          <p:cNvCxnSpPr/>
          <p:nvPr/>
        </p:nvCxnSpPr>
        <p:spPr>
          <a:xfrm>
            <a:off x="4139952" y="5317844"/>
            <a:ext cx="317621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ลูกศรเชื่อมต่อแบบตรง 34"/>
          <p:cNvCxnSpPr/>
          <p:nvPr/>
        </p:nvCxnSpPr>
        <p:spPr>
          <a:xfrm>
            <a:off x="4139952" y="4825722"/>
            <a:ext cx="317621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ลูกศรเชื่อมต่อแบบตรง 35"/>
          <p:cNvCxnSpPr/>
          <p:nvPr/>
        </p:nvCxnSpPr>
        <p:spPr>
          <a:xfrm>
            <a:off x="4250279" y="3819803"/>
            <a:ext cx="317621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ลูกศรเชื่อมต่อแบบตรง 36"/>
          <p:cNvCxnSpPr/>
          <p:nvPr/>
        </p:nvCxnSpPr>
        <p:spPr>
          <a:xfrm>
            <a:off x="4217130" y="4347557"/>
            <a:ext cx="317621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ลูกศรเชื่อมต่อแบบตรง 37"/>
          <p:cNvCxnSpPr/>
          <p:nvPr/>
        </p:nvCxnSpPr>
        <p:spPr>
          <a:xfrm>
            <a:off x="5004048" y="5831249"/>
            <a:ext cx="317621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ลูกศรเชื่อมต่อแบบตรง 38"/>
          <p:cNvCxnSpPr/>
          <p:nvPr/>
        </p:nvCxnSpPr>
        <p:spPr>
          <a:xfrm>
            <a:off x="5004048" y="6363735"/>
            <a:ext cx="317621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วงรี 9"/>
          <p:cNvSpPr/>
          <p:nvPr/>
        </p:nvSpPr>
        <p:spPr>
          <a:xfrm>
            <a:off x="107504" y="2725323"/>
            <a:ext cx="2232248" cy="1798075"/>
          </a:xfrm>
          <a:prstGeom prst="ellipse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chemeClr val="accent5">
                    <a:lumMod val="75000"/>
                  </a:schemeClr>
                </a:solidFill>
                <a:cs typeface="+mj-cs"/>
              </a:rPr>
              <a:t>ทักษะกระบวนการทาง</a:t>
            </a:r>
            <a:r>
              <a:rPr lang="th-TH" b="1" dirty="0" smtClean="0">
                <a:solidFill>
                  <a:schemeClr val="accent5">
                    <a:lumMod val="75000"/>
                  </a:schemeClr>
                </a:solidFill>
                <a:cs typeface="+mj-cs"/>
              </a:rPr>
              <a:t>วิทยาศาสตร์</a:t>
            </a:r>
            <a:endParaRPr lang="th-TH" b="1" dirty="0">
              <a:solidFill>
                <a:schemeClr val="accent5">
                  <a:lumMod val="75000"/>
                </a:schemeClr>
              </a:solidFill>
              <a:cs typeface="+mj-cs"/>
            </a:endParaRPr>
          </a:p>
        </p:txBody>
      </p:sp>
      <p:cxnSp>
        <p:nvCxnSpPr>
          <p:cNvPr id="43" name="ตัวเชื่อมต่อตรง 42"/>
          <p:cNvCxnSpPr/>
          <p:nvPr/>
        </p:nvCxnSpPr>
        <p:spPr>
          <a:xfrm flipV="1">
            <a:off x="2339752" y="1196752"/>
            <a:ext cx="0" cy="5367038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สี่เหลี่ยมผืนผ้า 39"/>
          <p:cNvSpPr/>
          <p:nvPr/>
        </p:nvSpPr>
        <p:spPr>
          <a:xfrm>
            <a:off x="611560" y="116632"/>
            <a:ext cx="7641837" cy="92333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FreesiaUPC" pitchFamily="34" charset="-34"/>
                <a:cs typeface="FreesiaUPC" pitchFamily="34" charset="-34"/>
              </a:rPr>
              <a:t>  ทักษะกระบวนการทางวิทยาศาสตร์</a:t>
            </a:r>
            <a:endParaRPr lang="th-TH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41" name="วงรี 40"/>
          <p:cNvSpPr/>
          <p:nvPr/>
        </p:nvSpPr>
        <p:spPr>
          <a:xfrm>
            <a:off x="107504" y="103858"/>
            <a:ext cx="863421" cy="94887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>
                <a:latin typeface="FreesiaUPC" pitchFamily="34" charset="-34"/>
                <a:cs typeface="FreesiaUPC" pitchFamily="34" charset="-34"/>
              </a:rPr>
              <a:t>4</a:t>
            </a:r>
          </a:p>
        </p:txBody>
      </p:sp>
      <p:cxnSp>
        <p:nvCxnSpPr>
          <p:cNvPr id="42" name="ลูกศรเชื่อมต่อแบบตรง 41"/>
          <p:cNvCxnSpPr/>
          <p:nvPr/>
        </p:nvCxnSpPr>
        <p:spPr>
          <a:xfrm>
            <a:off x="4139952" y="1412776"/>
            <a:ext cx="317621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7713" y="1874870"/>
            <a:ext cx="1731367" cy="1892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00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10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664238" y="1695646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การกรอง</a:t>
            </a:r>
            <a:endParaRPr lang="th-TH" sz="3200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6" name="ลูกศรเชื่อมต่อแบบตรง 5"/>
          <p:cNvCxnSpPr>
            <a:stCxn id="4" idx="0"/>
            <a:endCxn id="5" idx="1"/>
          </p:cNvCxnSpPr>
          <p:nvPr/>
        </p:nvCxnSpPr>
        <p:spPr>
          <a:xfrm flipV="1">
            <a:off x="1932526" y="1988034"/>
            <a:ext cx="2731712" cy="1368958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ลูกศรเชื่อมต่อแบบตรง 6"/>
          <p:cNvCxnSpPr>
            <a:endCxn id="24" idx="1"/>
          </p:cNvCxnSpPr>
          <p:nvPr/>
        </p:nvCxnSpPr>
        <p:spPr>
          <a:xfrm flipV="1">
            <a:off x="2900134" y="2518049"/>
            <a:ext cx="1764104" cy="838944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ลูกศรเชื่อมต่อแบบตรง 7"/>
          <p:cNvCxnSpPr>
            <a:stCxn id="4" idx="2"/>
            <a:endCxn id="29" idx="1"/>
          </p:cNvCxnSpPr>
          <p:nvPr/>
        </p:nvCxnSpPr>
        <p:spPr>
          <a:xfrm>
            <a:off x="1932526" y="4293096"/>
            <a:ext cx="2711482" cy="784830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ลูกศรเชื่อมต่อแบบตรง 8"/>
          <p:cNvCxnSpPr>
            <a:endCxn id="28" idx="1"/>
          </p:cNvCxnSpPr>
          <p:nvPr/>
        </p:nvCxnSpPr>
        <p:spPr>
          <a:xfrm>
            <a:off x="2900134" y="4293096"/>
            <a:ext cx="1743874" cy="261610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ลูกศรเชื่อมต่อแบบตรง 9"/>
          <p:cNvCxnSpPr>
            <a:endCxn id="27" idx="1"/>
          </p:cNvCxnSpPr>
          <p:nvPr/>
        </p:nvCxnSpPr>
        <p:spPr>
          <a:xfrm>
            <a:off x="2961235" y="4005064"/>
            <a:ext cx="1703003" cy="45586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ลูกศรเชื่อมต่อแบบตรง 10"/>
          <p:cNvCxnSpPr>
            <a:stCxn id="4" idx="3"/>
            <a:endCxn id="26" idx="1"/>
          </p:cNvCxnSpPr>
          <p:nvPr/>
        </p:nvCxnSpPr>
        <p:spPr>
          <a:xfrm flipV="1">
            <a:off x="2965460" y="3579246"/>
            <a:ext cx="1698778" cy="245798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ลูกศรเชื่อมต่อแบบตรง 11"/>
          <p:cNvCxnSpPr>
            <a:endCxn id="25" idx="1"/>
          </p:cNvCxnSpPr>
          <p:nvPr/>
        </p:nvCxnSpPr>
        <p:spPr>
          <a:xfrm flipV="1">
            <a:off x="2961235" y="3041269"/>
            <a:ext cx="1703003" cy="599073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สี่เหลี่ยมผืนผ้า 12"/>
          <p:cNvSpPr/>
          <p:nvPr/>
        </p:nvSpPr>
        <p:spPr>
          <a:xfrm>
            <a:off x="539552" y="116632"/>
            <a:ext cx="4721164" cy="9233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FreesiaUPC" pitchFamily="34" charset="-34"/>
                <a:cs typeface="FreesiaUPC" pitchFamily="34" charset="-34"/>
              </a:rPr>
              <a:t>  </a:t>
            </a:r>
            <a:r>
              <a:rPr lang="th-TH" sz="5400" b="1" dirty="0" smtClean="0">
                <a:ln w="18415" cmpd="sng">
                  <a:noFill/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การแยกสารเนื้อผสม</a:t>
            </a:r>
            <a:endParaRPr lang="th-TH" sz="4000" b="1" dirty="0">
              <a:ln w="18415" cmpd="sng">
                <a:noFill/>
                <a:prstDash val="solid"/>
              </a:ln>
              <a:solidFill>
                <a:schemeClr val="accent2">
                  <a:lumMod val="75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4" name="วงรี 13"/>
          <p:cNvSpPr/>
          <p:nvPr/>
        </p:nvSpPr>
        <p:spPr>
          <a:xfrm>
            <a:off x="35496" y="103858"/>
            <a:ext cx="863421" cy="94887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>
                <a:latin typeface="FreesiaUPC" pitchFamily="34" charset="-34"/>
                <a:cs typeface="FreesiaUPC" pitchFamily="34" charset="-34"/>
              </a:rPr>
              <a:t>6</a:t>
            </a:r>
          </a:p>
        </p:txBody>
      </p:sp>
      <p:sp>
        <p:nvSpPr>
          <p:cNvPr id="4" name="สี่เหลี่ยมผืนผ้ามุมมน 3"/>
          <p:cNvSpPr/>
          <p:nvPr/>
        </p:nvSpPr>
        <p:spPr>
          <a:xfrm rot="10800000" flipH="1" flipV="1">
            <a:off x="899592" y="3356992"/>
            <a:ext cx="2065868" cy="936104"/>
          </a:xfrm>
          <a:prstGeom prst="round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สารเนื้อผสม</a:t>
            </a:r>
            <a:endParaRPr lang="th-TH" sz="3200" b="1" dirty="0">
              <a:solidFill>
                <a:schemeClr val="accent6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4" name="สี่เหลี่ยมผืนผ้า 23"/>
          <p:cNvSpPr/>
          <p:nvPr/>
        </p:nvSpPr>
        <p:spPr>
          <a:xfrm>
            <a:off x="4664238" y="2256439"/>
            <a:ext cx="11929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dirty="0">
                <a:latin typeface="Angsana New" pitchFamily="18" charset="-34"/>
                <a:cs typeface="Angsana New" pitchFamily="18" charset="-34"/>
              </a:rPr>
              <a:t>ตกตะกอน</a:t>
            </a:r>
          </a:p>
        </p:txBody>
      </p:sp>
      <p:sp>
        <p:nvSpPr>
          <p:cNvPr id="25" name="สี่เหลี่ยมผืนผ้า 24"/>
          <p:cNvSpPr/>
          <p:nvPr/>
        </p:nvSpPr>
        <p:spPr>
          <a:xfrm>
            <a:off x="4664238" y="2779659"/>
            <a:ext cx="8963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dirty="0">
                <a:latin typeface="Angsana New" pitchFamily="18" charset="-34"/>
                <a:cs typeface="Angsana New" pitchFamily="18" charset="-34"/>
              </a:rPr>
              <a:t>ตกผลึก</a:t>
            </a:r>
          </a:p>
        </p:txBody>
      </p:sp>
      <p:sp>
        <p:nvSpPr>
          <p:cNvPr id="26" name="สี่เหลี่ยมผืนผ้า 25"/>
          <p:cNvSpPr/>
          <p:nvPr/>
        </p:nvSpPr>
        <p:spPr>
          <a:xfrm>
            <a:off x="4664238" y="3317636"/>
            <a:ext cx="13580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dirty="0">
                <a:latin typeface="Angsana New" pitchFamily="18" charset="-34"/>
                <a:cs typeface="Angsana New" pitchFamily="18" charset="-34"/>
              </a:rPr>
              <a:t>ใช้กรวยแยก</a:t>
            </a:r>
          </a:p>
        </p:txBody>
      </p:sp>
      <p:sp>
        <p:nvSpPr>
          <p:cNvPr id="27" name="สี่เหลี่ยมผืนผ้า 26"/>
          <p:cNvSpPr/>
          <p:nvPr/>
        </p:nvSpPr>
        <p:spPr>
          <a:xfrm>
            <a:off x="4664238" y="3789040"/>
            <a:ext cx="21964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dirty="0">
                <a:latin typeface="Angsana New" pitchFamily="18" charset="-34"/>
                <a:cs typeface="Angsana New" pitchFamily="18" charset="-34"/>
              </a:rPr>
              <a:t>สกัดด้วยตัวทำละลาย</a:t>
            </a:r>
            <a:endParaRPr lang="en-US" dirty="0"/>
          </a:p>
        </p:txBody>
      </p:sp>
      <p:sp>
        <p:nvSpPr>
          <p:cNvPr id="28" name="สี่เหลี่ยมผืนผ้า 27"/>
          <p:cNvSpPr/>
          <p:nvPr/>
        </p:nvSpPr>
        <p:spPr>
          <a:xfrm>
            <a:off x="4644008" y="4293096"/>
            <a:ext cx="6928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dirty="0">
                <a:latin typeface="Angsana New" pitchFamily="18" charset="-34"/>
                <a:cs typeface="Angsana New" pitchFamily="18" charset="-34"/>
              </a:rPr>
              <a:t> กลั่น</a:t>
            </a:r>
          </a:p>
        </p:txBody>
      </p:sp>
      <p:sp>
        <p:nvSpPr>
          <p:cNvPr id="29" name="สี่เหลี่ยมผืนผ้า 28"/>
          <p:cNvSpPr/>
          <p:nvPr/>
        </p:nvSpPr>
        <p:spPr>
          <a:xfrm>
            <a:off x="4644008" y="4816316"/>
            <a:ext cx="36022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dirty="0" err="1">
                <a:latin typeface="Angsana New" pitchFamily="18" charset="-34"/>
                <a:cs typeface="Angsana New" pitchFamily="18" charset="-34"/>
              </a:rPr>
              <a:t>โคร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มาโตกราฟฟี่ (</a:t>
            </a:r>
            <a:r>
              <a:rPr lang="en-US" dirty="0" err="1">
                <a:latin typeface="Angsana New" pitchFamily="18" charset="-34"/>
                <a:cs typeface="Angsana New" pitchFamily="18" charset="-34"/>
              </a:rPr>
              <a:t>Chomatography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931272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 animBg="1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540282" y="116632"/>
            <a:ext cx="5759910" cy="9233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FreesiaUPC" pitchFamily="34" charset="-34"/>
                <a:cs typeface="FreesiaUPC" pitchFamily="34" charset="-34"/>
              </a:rPr>
              <a:t>  </a:t>
            </a:r>
            <a:r>
              <a:rPr lang="th-TH" sz="5400" b="1" dirty="0" smtClean="0">
                <a:ln w="18415" cmpd="sng">
                  <a:noFill/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การเปลี่ยนสถานะของสาร</a:t>
            </a:r>
            <a:endParaRPr lang="th-TH" sz="4000" b="1" dirty="0">
              <a:ln w="18415" cmpd="sng">
                <a:noFill/>
                <a:prstDash val="solid"/>
              </a:ln>
              <a:solidFill>
                <a:schemeClr val="accent2">
                  <a:lumMod val="75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5" name="วงรี 4"/>
          <p:cNvSpPr/>
          <p:nvPr/>
        </p:nvSpPr>
        <p:spPr>
          <a:xfrm>
            <a:off x="35496" y="103858"/>
            <a:ext cx="863421" cy="94887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 smtClean="0">
                <a:latin typeface="FreesiaUPC" pitchFamily="34" charset="-34"/>
                <a:cs typeface="FreesiaUPC" pitchFamily="34" charset="-34"/>
              </a:rPr>
              <a:t>7</a:t>
            </a:r>
            <a:endParaRPr lang="en-US" sz="8800" b="1" dirty="0">
              <a:latin typeface="FreesiaUPC" pitchFamily="34" charset="-34"/>
              <a:cs typeface="FreesiaUPC" pitchFamily="34" charset="-34"/>
            </a:endParaRPr>
          </a:p>
        </p:txBody>
      </p:sp>
      <p:pic>
        <p:nvPicPr>
          <p:cNvPr id="7" name="รูปภาพ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412776"/>
            <a:ext cx="6937316" cy="51845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77440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42382"/>
            <a:ext cx="8659764" cy="45732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1507649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475021"/>
            <a:ext cx="8536346" cy="16199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0479739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เนื้อหา 2"/>
          <p:cNvSpPr>
            <a:spLocks noGrp="1"/>
          </p:cNvSpPr>
          <p:nvPr>
            <p:ph idx="1"/>
          </p:nvPr>
        </p:nvSpPr>
        <p:spPr>
          <a:xfrm>
            <a:off x="755576" y="260648"/>
            <a:ext cx="7416824" cy="5865515"/>
          </a:xfrm>
        </p:spPr>
        <p:txBody>
          <a:bodyPr/>
          <a:lstStyle/>
          <a:p>
            <a:pPr marL="0" indent="0">
              <a:buNone/>
            </a:pPr>
            <a:r>
              <a:rPr lang="th-TH" b="1" i="1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ค่าความจุความร้อนจำเพาะ  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พลังงานความร้อนที่ทำให้มวล 1 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Kg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อุณหภูมิเปลี่ยนไป 1 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C°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เราหาค่าพลังงานที่ทำให้มวลเป็นอุณหภูมิได้ จาก</a:t>
            </a:r>
          </a:p>
          <a:p>
            <a:pPr marL="0" indent="0">
              <a:buNone/>
            </a:pPr>
            <a:r>
              <a:rPr lang="th-TH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b="1" i="1" dirty="0" smtClean="0">
                <a:solidFill>
                  <a:schemeClr val="accent6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ค่าความร้อนแฝง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พลังงานความร้อนที่ทำให้วัตถุ 1 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Kg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เปลี่ยนสถานะหมด เราหาค่าพลังงานที่ทำให้มวลเปลี่ยนสถานะหมดได้จาก </a:t>
            </a:r>
          </a:p>
          <a:p>
            <a:pPr marL="0" indent="0">
              <a:buNone/>
            </a:pPr>
            <a:endParaRPr lang="th-TH" b="1" i="1" dirty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endParaRPr lang="th-TH" b="1" i="1" dirty="0">
              <a:latin typeface="Angsana New" pitchFamily="18" charset="-34"/>
              <a:cs typeface="Angsana New" pitchFamily="18" charset="-34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สี่เหลี่ยมผืนผ้า 4"/>
              <p:cNvSpPr/>
              <p:nvPr/>
            </p:nvSpPr>
            <p:spPr>
              <a:xfrm>
                <a:off x="1979712" y="1286762"/>
                <a:ext cx="1484748" cy="504056"/>
              </a:xfrm>
              <a:prstGeom prst="rect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dirty="0" smtClean="0">
                    <a:latin typeface="Angsana New" pitchFamily="18" charset="-34"/>
                    <a:cs typeface="Angsana New" pitchFamily="18" charset="-34"/>
                  </a:rPr>
                  <a:t>Q = mc</a:t>
                </a:r>
                <a14:m>
                  <m:oMath xmlns:m="http://schemas.openxmlformats.org/officeDocument/2006/math">
                    <m:r>
                      <a:rPr lang="en-US" sz="3200" i="1" smtClean="0">
                        <a:latin typeface="Cambria Math"/>
                        <a:ea typeface="Cambria Math"/>
                      </a:rPr>
                      <m:t>∆</m:t>
                    </m:r>
                    <m:r>
                      <a:rPr lang="en-US" sz="3200" b="0" i="1" smtClean="0">
                        <a:latin typeface="Cambria Math"/>
                        <a:ea typeface="Cambria Math"/>
                      </a:rPr>
                      <m:t>𝑡</m:t>
                    </m:r>
                  </m:oMath>
                </a14:m>
                <a:endParaRPr lang="th-TH" sz="3200" dirty="0">
                  <a:latin typeface="Angsana New" pitchFamily="18" charset="-34"/>
                  <a:cs typeface="Angsana New" pitchFamily="18" charset="-34"/>
                </a:endParaRPr>
              </a:p>
            </p:txBody>
          </p:sp>
        </mc:Choice>
        <mc:Fallback xmlns="">
          <p:sp>
            <p:nvSpPr>
              <p:cNvPr id="5" name="สี่เหลี่ยมผืนผ้า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9712" y="1286762"/>
                <a:ext cx="1484748" cy="504056"/>
              </a:xfrm>
              <a:prstGeom prst="rect">
                <a:avLst/>
              </a:prstGeom>
              <a:blipFill rotWithShape="1">
                <a:blip r:embed="rId2"/>
                <a:stretch>
                  <a:fillRect l="-6883" t="-17241" b="-44828"/>
                </a:stretch>
              </a:blipFill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สี่เหลี่ยมผืนผ้า 5"/>
              <p:cNvSpPr/>
              <p:nvPr/>
            </p:nvSpPr>
            <p:spPr>
              <a:xfrm>
                <a:off x="1475656" y="2780928"/>
                <a:ext cx="1246430" cy="504056"/>
              </a:xfrm>
              <a:prstGeom prst="rect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dirty="0" smtClean="0">
                    <a:latin typeface="Angsana New" pitchFamily="18" charset="-34"/>
                    <a:cs typeface="Angsana New" pitchFamily="18" charset="-34"/>
                  </a:rPr>
                  <a:t>Q =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/>
                        <a:ea typeface="Cambria Math"/>
                      </a:rPr>
                      <m:t>𝑚𝐿</m:t>
                    </m:r>
                  </m:oMath>
                </a14:m>
                <a:endParaRPr lang="th-TH" sz="3200" dirty="0">
                  <a:latin typeface="Angsana New" pitchFamily="18" charset="-34"/>
                  <a:cs typeface="Angsana New" pitchFamily="18" charset="-34"/>
                </a:endParaRPr>
              </a:p>
            </p:txBody>
          </p:sp>
        </mc:Choice>
        <mc:Fallback xmlns="">
          <p:sp>
            <p:nvSpPr>
              <p:cNvPr id="6" name="สี่เหลี่ยมผืนผ้า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2780928"/>
                <a:ext cx="1246430" cy="504056"/>
              </a:xfrm>
              <a:prstGeom prst="rect">
                <a:avLst/>
              </a:prstGeom>
              <a:blipFill rotWithShape="1">
                <a:blip r:embed="rId3"/>
                <a:stretch>
                  <a:fillRect l="-8134" t="-17241" b="-44828"/>
                </a:stretch>
              </a:blipFill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3212432" y="2780928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err="1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จูล</a:t>
            </a:r>
            <a:endParaRPr lang="th-TH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8" name="ลูกศรเชื่อมต่อแบบตรง 7"/>
          <p:cNvCxnSpPr>
            <a:stCxn id="6" idx="3"/>
          </p:cNvCxnSpPr>
          <p:nvPr/>
        </p:nvCxnSpPr>
        <p:spPr>
          <a:xfrm flipV="1">
            <a:off x="2722086" y="3029458"/>
            <a:ext cx="481762" cy="349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ลูกศรเชื่อมต่อแบบตรง 8"/>
          <p:cNvCxnSpPr/>
          <p:nvPr/>
        </p:nvCxnSpPr>
        <p:spPr>
          <a:xfrm>
            <a:off x="3464460" y="1538790"/>
            <a:ext cx="459468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923928" y="1267116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err="1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จูล</a:t>
            </a:r>
            <a:endParaRPr lang="th-TH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สี่เหลี่ยมผืนผ้า 10"/>
              <p:cNvSpPr/>
              <p:nvPr/>
            </p:nvSpPr>
            <p:spPr>
              <a:xfrm>
                <a:off x="2163081" y="4221088"/>
                <a:ext cx="1484748" cy="504056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dirty="0" smtClean="0">
                    <a:latin typeface="Angsana New" pitchFamily="18" charset="-34"/>
                    <a:cs typeface="Angsana New" pitchFamily="18" charset="-34"/>
                  </a:rPr>
                  <a:t>Q = mc</a:t>
                </a:r>
                <a14:m>
                  <m:oMath xmlns:m="http://schemas.openxmlformats.org/officeDocument/2006/math">
                    <m:r>
                      <a:rPr lang="en-US" sz="3200" i="1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∆</m:t>
                    </m:r>
                    <m:r>
                      <a:rPr lang="en-US" sz="3200" b="0" i="1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𝑡</m:t>
                    </m:r>
                  </m:oMath>
                </a14:m>
                <a:endParaRPr lang="th-TH" sz="3200" dirty="0">
                  <a:solidFill>
                    <a:srgbClr val="FF0000"/>
                  </a:solidFill>
                  <a:latin typeface="Angsana New" pitchFamily="18" charset="-34"/>
                  <a:cs typeface="Angsana New" pitchFamily="18" charset="-34"/>
                </a:endParaRPr>
              </a:p>
            </p:txBody>
          </p:sp>
        </mc:Choice>
        <mc:Fallback xmlns="">
          <p:sp>
            <p:nvSpPr>
              <p:cNvPr id="11" name="สี่เหลี่ยมผืนผ้า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3081" y="4221088"/>
                <a:ext cx="1484748" cy="504056"/>
              </a:xfrm>
              <a:prstGeom prst="rect">
                <a:avLst/>
              </a:prstGeom>
              <a:blipFill rotWithShape="1">
                <a:blip r:embed="rId4"/>
                <a:stretch>
                  <a:fillRect l="-6883" t="-17241" b="-44828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สี่เหลี่ยมผืนผ้า 11"/>
              <p:cNvSpPr/>
              <p:nvPr/>
            </p:nvSpPr>
            <p:spPr>
              <a:xfrm>
                <a:off x="2135785" y="5288989"/>
                <a:ext cx="1484748" cy="504056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dirty="0" smtClean="0">
                    <a:latin typeface="Angsana New" pitchFamily="18" charset="-34"/>
                    <a:cs typeface="Angsana New" pitchFamily="18" charset="-34"/>
                  </a:rPr>
                  <a:t>Q =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/>
                        <a:ea typeface="Cambria Math"/>
                      </a:rPr>
                      <m:t>𝑚𝐿</m:t>
                    </m:r>
                  </m:oMath>
                </a14:m>
                <a:endParaRPr lang="th-TH" sz="3200" dirty="0">
                  <a:latin typeface="Angsana New" pitchFamily="18" charset="-34"/>
                  <a:cs typeface="Angsana New" pitchFamily="18" charset="-34"/>
                </a:endParaRPr>
              </a:p>
            </p:txBody>
          </p:sp>
        </mc:Choice>
        <mc:Fallback xmlns="">
          <p:sp>
            <p:nvSpPr>
              <p:cNvPr id="12" name="สี่เหลี่ยมผืนผ้า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5785" y="5288989"/>
                <a:ext cx="1484748" cy="504056"/>
              </a:xfrm>
              <a:prstGeom prst="rect">
                <a:avLst/>
              </a:prstGeom>
              <a:blipFill rotWithShape="1">
                <a:blip r:embed="rId5"/>
                <a:stretch>
                  <a:fillRect t="-18605" b="-45349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ลูกศรเชื่อมต่อแบบตรง 12"/>
          <p:cNvCxnSpPr/>
          <p:nvPr/>
        </p:nvCxnSpPr>
        <p:spPr>
          <a:xfrm flipH="1" flipV="1">
            <a:off x="1804542" y="4007388"/>
            <a:ext cx="432048" cy="35056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121141" y="3653976"/>
            <a:ext cx="19619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พลังงานความร้อน</a:t>
            </a:r>
            <a:endParaRPr lang="th-TH" sz="2400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15" name="ลูกศรเชื่อมต่อแบบตรง 14"/>
          <p:cNvCxnSpPr/>
          <p:nvPr/>
        </p:nvCxnSpPr>
        <p:spPr>
          <a:xfrm flipV="1">
            <a:off x="2838920" y="3727836"/>
            <a:ext cx="314685" cy="72952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ลูกศรเชื่อมต่อแบบตรง 15"/>
          <p:cNvCxnSpPr/>
          <p:nvPr/>
        </p:nvCxnSpPr>
        <p:spPr>
          <a:xfrm flipV="1">
            <a:off x="3053489" y="4005064"/>
            <a:ext cx="189712" cy="40608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ลูกศรเชื่อมต่อแบบตรง 16"/>
          <p:cNvCxnSpPr/>
          <p:nvPr/>
        </p:nvCxnSpPr>
        <p:spPr>
          <a:xfrm>
            <a:off x="3543255" y="4614123"/>
            <a:ext cx="596608" cy="22204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ลูกศรเชื่อมต่อแบบตรง 17"/>
          <p:cNvCxnSpPr/>
          <p:nvPr/>
        </p:nvCxnSpPr>
        <p:spPr>
          <a:xfrm>
            <a:off x="2436984" y="5589240"/>
            <a:ext cx="0" cy="43422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ลูกศรเชื่อมต่อแบบตรง 18"/>
          <p:cNvCxnSpPr>
            <a:endCxn id="20" idx="3"/>
          </p:cNvCxnSpPr>
          <p:nvPr/>
        </p:nvCxnSpPr>
        <p:spPr>
          <a:xfrm>
            <a:off x="3034814" y="5698050"/>
            <a:ext cx="451018" cy="45244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523875" y="5919663"/>
            <a:ext cx="19619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พลังงานความร้อน</a:t>
            </a:r>
            <a:endParaRPr lang="th-TH" sz="2400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21" name="ลูกศรเชื่อมต่อแบบตรง 20"/>
          <p:cNvCxnSpPr/>
          <p:nvPr/>
        </p:nvCxnSpPr>
        <p:spPr>
          <a:xfrm>
            <a:off x="3501013" y="5704104"/>
            <a:ext cx="421093" cy="31962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3922106" y="5877272"/>
            <a:ext cx="17000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ความร้อนแฝง</a:t>
            </a:r>
            <a:endParaRPr lang="th-TH" sz="2400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341669" y="6063679"/>
            <a:ext cx="7407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มวล</a:t>
            </a:r>
            <a:endParaRPr lang="th-TH" sz="2400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24" name="ลูกศรเชื่อมต่อแบบตรง 23"/>
          <p:cNvCxnSpPr/>
          <p:nvPr/>
        </p:nvCxnSpPr>
        <p:spPr>
          <a:xfrm>
            <a:off x="3647829" y="5494869"/>
            <a:ext cx="1188132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4835961" y="5233259"/>
            <a:ext cx="37889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อุณหภูมิไม่เปลี่ยน สถานะเปลี่ยน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907058" y="3356992"/>
            <a:ext cx="7407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มวล</a:t>
            </a:r>
            <a:endParaRPr lang="th-TH" sz="2400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171193" y="3727836"/>
            <a:ext cx="29315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ความจุความร้อนจำเพาะ</a:t>
            </a:r>
            <a:endParaRPr lang="th-TH" sz="2400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107297" y="4653136"/>
            <a:ext cx="15984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อุณหภูมิที่เปลี่ยน</a:t>
            </a:r>
            <a:endParaRPr lang="th-TH" sz="2400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319598" y="4138905"/>
            <a:ext cx="37889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อุณหภูมิเปลี่ยน สถานะเดิม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30" name="ลูกศรเชื่อมต่อแบบตรง 29"/>
          <p:cNvCxnSpPr/>
          <p:nvPr/>
        </p:nvCxnSpPr>
        <p:spPr>
          <a:xfrm>
            <a:off x="3647829" y="4400515"/>
            <a:ext cx="1671769" cy="1333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วงรี 30"/>
          <p:cNvSpPr/>
          <p:nvPr/>
        </p:nvSpPr>
        <p:spPr>
          <a:xfrm>
            <a:off x="3098974" y="4205502"/>
            <a:ext cx="540060" cy="531059"/>
          </a:xfrm>
          <a:prstGeom prst="ellipse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วงรี 31"/>
          <p:cNvSpPr/>
          <p:nvPr/>
        </p:nvSpPr>
        <p:spPr>
          <a:xfrm>
            <a:off x="2192707" y="4293096"/>
            <a:ext cx="409164" cy="402345"/>
          </a:xfrm>
          <a:prstGeom prst="ellipse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วงรี 33"/>
          <p:cNvSpPr/>
          <p:nvPr/>
        </p:nvSpPr>
        <p:spPr>
          <a:xfrm>
            <a:off x="2719396" y="5288989"/>
            <a:ext cx="451797" cy="444267"/>
          </a:xfrm>
          <a:prstGeom prst="ellipse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วงรี 34"/>
          <p:cNvSpPr/>
          <p:nvPr/>
        </p:nvSpPr>
        <p:spPr>
          <a:xfrm>
            <a:off x="3107769" y="5288989"/>
            <a:ext cx="488395" cy="480255"/>
          </a:xfrm>
          <a:prstGeom prst="ellipse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467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5" grpId="0" animBg="1"/>
      <p:bldP spid="6" grpId="0" animBg="1"/>
      <p:bldP spid="7" grpId="0"/>
      <p:bldP spid="10" grpId="0"/>
      <p:bldP spid="11" grpId="0" animBg="1"/>
      <p:bldP spid="12" grpId="0" animBg="1"/>
      <p:bldP spid="14" grpId="0"/>
      <p:bldP spid="20" grpId="0"/>
      <p:bldP spid="22" grpId="0"/>
      <p:bldP spid="23" grpId="0"/>
      <p:bldP spid="25" grpId="0"/>
      <p:bldP spid="26" grpId="0"/>
      <p:bldP spid="27" grpId="0"/>
      <p:bldP spid="28" grpId="0"/>
      <p:bldP spid="29" grpId="0"/>
      <p:bldP spid="31" grpId="0" animBg="1"/>
      <p:bldP spid="32" grpId="0" animBg="1"/>
      <p:bldP spid="34" grpId="0" animBg="1"/>
      <p:bldP spid="35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2627785" y="288016"/>
            <a:ext cx="6264696" cy="105273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b="1" dirty="0" smtClean="0">
                <a:solidFill>
                  <a:schemeClr val="accent3">
                    <a:lumMod val="50000"/>
                  </a:schemeClr>
                </a:solidFill>
                <a:latin typeface="FreesiaUPC" pitchFamily="34" charset="-34"/>
                <a:cs typeface="FreesiaUPC" pitchFamily="34" charset="-34"/>
              </a:rPr>
              <a:t>ปฏิกิริยาเคมีในชีวิตประจำวัน</a:t>
            </a:r>
            <a:endParaRPr lang="th-TH" b="1" i="1" dirty="0">
              <a:solidFill>
                <a:schemeClr val="accent3">
                  <a:lumMod val="50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168263" y="143984"/>
            <a:ext cx="2459521" cy="1340800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54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หน่วย</a:t>
            </a:r>
            <a:r>
              <a:rPr lang="th-TH" sz="54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ที่</a:t>
            </a:r>
            <a:r>
              <a:rPr lang="en-US" sz="54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 </a:t>
            </a:r>
            <a:r>
              <a:rPr lang="en-US" sz="54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8</a:t>
            </a:r>
            <a:endParaRPr lang="th-TH" sz="54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eesiaUPC" pitchFamily="34" charset="-34"/>
              <a:cs typeface="FreesiaUPC" pitchFamily="34" charset="-34"/>
            </a:endParaRPr>
          </a:p>
        </p:txBody>
      </p:sp>
      <p:pic>
        <p:nvPicPr>
          <p:cNvPr id="7" name="รูปภาพ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0729" y="1749208"/>
            <a:ext cx="3289463" cy="465066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73928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เนื้อหา 2"/>
          <p:cNvSpPr>
            <a:spLocks noGrp="1"/>
          </p:cNvSpPr>
          <p:nvPr>
            <p:ph idx="1"/>
          </p:nvPr>
        </p:nvSpPr>
        <p:spPr>
          <a:xfrm>
            <a:off x="683568" y="1484784"/>
            <a:ext cx="7769228" cy="151275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2800" dirty="0" smtClean="0">
                <a:latin typeface="FreesiaUPC" pitchFamily="34" charset="-34"/>
                <a:cs typeface="FreesiaUPC" pitchFamily="34" charset="-34"/>
              </a:rPr>
              <a:t>	คือ การเปลี่ยนแปลงทางเคมี เกิดจากสาร 2 ชนิด ทำปฏิกิริยากัน เรียกสารที่เข้าทำปฏิกิริยากันว่า สารตั้งต้น (</a:t>
            </a:r>
            <a:r>
              <a:rPr lang="en-US" sz="2800" dirty="0" smtClean="0">
                <a:latin typeface="FreesiaUPC" pitchFamily="34" charset="-34"/>
                <a:cs typeface="FreesiaUPC" pitchFamily="34" charset="-34"/>
              </a:rPr>
              <a:t>reactant</a:t>
            </a:r>
            <a:r>
              <a:rPr lang="th-TH" sz="2800" dirty="0" smtClean="0">
                <a:latin typeface="FreesiaUPC" pitchFamily="34" charset="-34"/>
                <a:cs typeface="FreesiaUPC" pitchFamily="34" charset="-34"/>
              </a:rPr>
              <a:t>) และสารที่ได้ เรียกว่า สารผลิตภัณฑ์ (</a:t>
            </a:r>
            <a:r>
              <a:rPr lang="en-US" sz="2800" dirty="0" smtClean="0">
                <a:latin typeface="FreesiaUPC" pitchFamily="34" charset="-34"/>
                <a:cs typeface="FreesiaUPC" pitchFamily="34" charset="-34"/>
              </a:rPr>
              <a:t>Product</a:t>
            </a:r>
            <a:r>
              <a:rPr lang="th-TH" sz="2800" dirty="0" smtClean="0">
                <a:latin typeface="FreesiaUPC" pitchFamily="34" charset="-34"/>
                <a:cs typeface="FreesiaUPC" pitchFamily="34" charset="-34"/>
              </a:rPr>
              <a:t>)  </a:t>
            </a:r>
            <a:endParaRPr lang="th-TH" sz="2800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1244454" y="5103311"/>
            <a:ext cx="2101857" cy="523220"/>
          </a:xfrm>
          <a:prstGeom prst="rect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 algn="ctr"/>
            <a:r>
              <a:rPr lang="en-US" dirty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Zn 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(</a:t>
            </a:r>
            <a:r>
              <a:rPr lang="en-US" dirty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s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) + 2</a:t>
            </a:r>
            <a:r>
              <a:rPr lang="en-US" dirty="0" err="1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HCl</a:t>
            </a:r>
            <a:r>
              <a:rPr lang="en-US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(</a:t>
            </a:r>
            <a:r>
              <a:rPr lang="en-US" dirty="0" err="1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aq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) </a:t>
            </a: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1904890" y="4623511"/>
            <a:ext cx="780983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effectLst>
            <a:softEdge rad="127000"/>
          </a:effectLst>
        </p:spPr>
        <p:txBody>
          <a:bodyPr wrap="none">
            <a:spAutoFit/>
          </a:bodyPr>
          <a:lstStyle/>
          <a:p>
            <a:pPr lvl="0" algn="ctr"/>
            <a:r>
              <a:rPr lang="th-TH" b="1" dirty="0" smtClean="0">
                <a:solidFill>
                  <a:schemeClr val="accent3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ตัวต้น</a:t>
            </a:r>
            <a:endParaRPr lang="th-TH" b="1" dirty="0">
              <a:solidFill>
                <a:schemeClr val="accent3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สี่เหลี่ยมผืนผ้า 9"/>
              <p:cNvSpPr/>
              <p:nvPr/>
            </p:nvSpPr>
            <p:spPr>
              <a:xfrm>
                <a:off x="6084743" y="5085195"/>
                <a:ext cx="2323971" cy="523220"/>
              </a:xfrm>
              <a:prstGeom prst="rect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>
                <a:spAutoFit/>
              </a:bodyPr>
              <a:lstStyle/>
              <a:p>
                <a:pPr lvl="0" algn="ctr"/>
                <a:r>
                  <a:rPr lang="en-US" dirty="0" smtClean="0">
                    <a:solidFill>
                      <a:prstClr val="black"/>
                    </a:solidFill>
                    <a:latin typeface="Angsana New" pitchFamily="18" charset="-34"/>
                    <a:cs typeface="Angsana New" pitchFamily="18" charset="-34"/>
                  </a:rPr>
                  <a:t>Zn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solidFill>
                              <a:prstClr val="black"/>
                            </a:solidFill>
                            <a:latin typeface="Cambria Math"/>
                            <a:cs typeface="Angsana New" pitchFamily="18" charset="-34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dirty="0">
                            <a:solidFill>
                              <a:prstClr val="black"/>
                            </a:solidFill>
                            <a:latin typeface="Angsana New" pitchFamily="18" charset="-34"/>
                            <a:cs typeface="Angsana New" pitchFamily="18" charset="-34"/>
                          </a:rPr>
                          <m:t>Cl</m:t>
                        </m:r>
                      </m:e>
                      <m:sub>
                        <m:r>
                          <a:rPr lang="en-US" b="0" i="1" smtClean="0">
                            <a:solidFill>
                              <a:prstClr val="black"/>
                            </a:solidFill>
                            <a:latin typeface="Cambria Math"/>
                            <a:cs typeface="Angsana New" pitchFamily="18" charset="-34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dirty="0" smtClean="0">
                    <a:solidFill>
                      <a:prstClr val="black"/>
                    </a:solidFill>
                    <a:latin typeface="Angsana New" pitchFamily="18" charset="-34"/>
                    <a:cs typeface="Angsana New" pitchFamily="18" charset="-34"/>
                  </a:rPr>
                  <a:t> </a:t>
                </a:r>
                <a:r>
                  <a:rPr lang="th-TH" dirty="0" smtClean="0">
                    <a:solidFill>
                      <a:prstClr val="black"/>
                    </a:solidFill>
                    <a:latin typeface="Angsana New" pitchFamily="18" charset="-34"/>
                    <a:cs typeface="Angsana New" pitchFamily="18" charset="-34"/>
                  </a:rPr>
                  <a:t>(</a:t>
                </a:r>
                <a:r>
                  <a:rPr lang="en-US" dirty="0" err="1" smtClean="0">
                    <a:solidFill>
                      <a:prstClr val="black"/>
                    </a:solidFill>
                    <a:latin typeface="Angsana New" pitchFamily="18" charset="-34"/>
                    <a:cs typeface="Angsana New" pitchFamily="18" charset="-34"/>
                  </a:rPr>
                  <a:t>aq</a:t>
                </a:r>
                <a:r>
                  <a:rPr lang="th-TH" dirty="0" smtClean="0">
                    <a:solidFill>
                      <a:prstClr val="black"/>
                    </a:solidFill>
                    <a:latin typeface="Angsana New" pitchFamily="18" charset="-34"/>
                    <a:cs typeface="Angsana New" pitchFamily="18" charset="-34"/>
                  </a:rPr>
                  <a:t>) </a:t>
                </a:r>
                <a:r>
                  <a:rPr lang="th-TH" dirty="0">
                    <a:solidFill>
                      <a:prstClr val="black"/>
                    </a:solidFill>
                    <a:latin typeface="Angsana New" pitchFamily="18" charset="-34"/>
                    <a:cs typeface="Angsana New" pitchFamily="18" charset="-34"/>
                  </a:rPr>
                  <a:t>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solidFill>
                              <a:prstClr val="black"/>
                            </a:solidFill>
                            <a:latin typeface="Cambria Math"/>
                            <a:cs typeface="Angsana New" pitchFamily="18" charset="-34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dirty="0">
                            <a:solidFill>
                              <a:prstClr val="black"/>
                            </a:solidFill>
                            <a:latin typeface="Angsana New" pitchFamily="18" charset="-34"/>
                            <a:cs typeface="Angsana New" pitchFamily="18" charset="-34"/>
                          </a:rPr>
                          <m:t>H</m:t>
                        </m:r>
                      </m:e>
                      <m:sub>
                        <m:r>
                          <a:rPr lang="en-US" b="0" i="1" smtClean="0">
                            <a:solidFill>
                              <a:prstClr val="black"/>
                            </a:solidFill>
                            <a:latin typeface="Cambria Math"/>
                            <a:cs typeface="Angsana New" pitchFamily="18" charset="-34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dirty="0" smtClean="0">
                    <a:solidFill>
                      <a:prstClr val="black"/>
                    </a:solidFill>
                    <a:latin typeface="Angsana New" pitchFamily="18" charset="-34"/>
                    <a:cs typeface="Angsana New" pitchFamily="18" charset="-34"/>
                  </a:rPr>
                  <a:t> </a:t>
                </a:r>
                <a:r>
                  <a:rPr lang="th-TH" dirty="0" smtClean="0">
                    <a:solidFill>
                      <a:prstClr val="black"/>
                    </a:solidFill>
                    <a:latin typeface="Angsana New" pitchFamily="18" charset="-34"/>
                    <a:cs typeface="Angsana New" pitchFamily="18" charset="-34"/>
                  </a:rPr>
                  <a:t>(</a:t>
                </a:r>
                <a:r>
                  <a:rPr lang="en-US" dirty="0">
                    <a:solidFill>
                      <a:prstClr val="black"/>
                    </a:solidFill>
                    <a:latin typeface="Angsana New" pitchFamily="18" charset="-34"/>
                    <a:cs typeface="Angsana New" pitchFamily="18" charset="-34"/>
                  </a:rPr>
                  <a:t>g</a:t>
                </a:r>
                <a:r>
                  <a:rPr lang="th-TH" dirty="0" smtClean="0">
                    <a:solidFill>
                      <a:prstClr val="black"/>
                    </a:solidFill>
                    <a:latin typeface="Angsana New" pitchFamily="18" charset="-34"/>
                    <a:cs typeface="Angsana New" pitchFamily="18" charset="-34"/>
                  </a:rPr>
                  <a:t>) </a:t>
                </a:r>
                <a:endParaRPr lang="th-TH" dirty="0">
                  <a:solidFill>
                    <a:prstClr val="black"/>
                  </a:solidFill>
                  <a:latin typeface="Angsana New" pitchFamily="18" charset="-34"/>
                  <a:cs typeface="Angsana New" pitchFamily="18" charset="-34"/>
                </a:endParaRPr>
              </a:p>
            </p:txBody>
          </p:sp>
        </mc:Choice>
        <mc:Fallback xmlns="">
          <p:sp>
            <p:nvSpPr>
              <p:cNvPr id="10" name="สี่เหลี่ยมผืนผ้า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4743" y="5085195"/>
                <a:ext cx="2323971" cy="523220"/>
              </a:xfrm>
              <a:prstGeom prst="rect">
                <a:avLst/>
              </a:prstGeom>
              <a:blipFill rotWithShape="1">
                <a:blip r:embed="rId2"/>
                <a:stretch>
                  <a:fillRect l="-4416" t="-6667" r="-4416" b="-30000"/>
                </a:stretch>
              </a:blipFill>
              <a:ln>
                <a:solidFill>
                  <a:schemeClr val="accent5">
                    <a:lumMod val="50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สี่เหลี่ยมผืนผ้า 10"/>
          <p:cNvSpPr/>
          <p:nvPr/>
        </p:nvSpPr>
        <p:spPr>
          <a:xfrm>
            <a:off x="6665481" y="4583334"/>
            <a:ext cx="1162498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effectLst>
            <a:softEdge rad="127000"/>
          </a:effectLst>
        </p:spPr>
        <p:txBody>
          <a:bodyPr wrap="none">
            <a:spAutoFit/>
          </a:bodyPr>
          <a:lstStyle/>
          <a:p>
            <a:pPr lvl="0" algn="ctr"/>
            <a:r>
              <a:rPr lang="th-TH" b="1" dirty="0" smtClean="0">
                <a:solidFill>
                  <a:schemeClr val="accent3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ผลิตภัณฑ์</a:t>
            </a:r>
            <a:endParaRPr lang="th-TH" b="1" dirty="0">
              <a:solidFill>
                <a:schemeClr val="accent3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สี่เหลี่ยมผืนผ้า 11"/>
              <p:cNvSpPr/>
              <p:nvPr/>
            </p:nvSpPr>
            <p:spPr>
              <a:xfrm>
                <a:off x="4174247" y="5503144"/>
                <a:ext cx="1050737" cy="523220"/>
              </a:xfrm>
              <a:prstGeom prst="rect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>
                <a:spAutoFit/>
              </a:bodyPr>
              <a:lstStyle/>
              <a:p>
                <a:pPr lvl="0" algn="ctr"/>
                <a:r>
                  <a:rPr lang="en-US" dirty="0" smtClean="0">
                    <a:solidFill>
                      <a:prstClr val="black"/>
                    </a:solidFill>
                    <a:latin typeface="Angsana New" pitchFamily="18" charset="-34"/>
                    <a:cs typeface="Angsana New" pitchFamily="18" charset="-34"/>
                  </a:rPr>
                  <a:t>Cu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solidFill>
                              <a:prstClr val="black"/>
                            </a:solidFill>
                            <a:latin typeface="Cambria Math"/>
                            <a:cs typeface="Angsana New" pitchFamily="18" charset="-34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dirty="0">
                            <a:solidFill>
                              <a:prstClr val="black"/>
                            </a:solidFill>
                            <a:latin typeface="Angsana New" pitchFamily="18" charset="-34"/>
                            <a:cs typeface="Angsana New" pitchFamily="18" charset="-34"/>
                          </a:rPr>
                          <m:t>SO</m:t>
                        </m:r>
                      </m:e>
                      <m:sub>
                        <m:r>
                          <a:rPr lang="en-US" b="0" i="1" smtClean="0">
                            <a:solidFill>
                              <a:prstClr val="black"/>
                            </a:solidFill>
                            <a:latin typeface="Cambria Math"/>
                            <a:cs typeface="Angsana New" pitchFamily="18" charset="-34"/>
                          </a:rPr>
                          <m:t>4</m:t>
                        </m:r>
                      </m:sub>
                    </m:sSub>
                  </m:oMath>
                </a14:m>
                <a:r>
                  <a:rPr lang="th-TH" dirty="0" smtClean="0">
                    <a:solidFill>
                      <a:prstClr val="black"/>
                    </a:solidFill>
                    <a:latin typeface="Angsana New" pitchFamily="18" charset="-34"/>
                    <a:cs typeface="Angsana New" pitchFamily="18" charset="-34"/>
                  </a:rPr>
                  <a:t> </a:t>
                </a:r>
                <a:endParaRPr lang="th-TH" dirty="0">
                  <a:solidFill>
                    <a:prstClr val="black"/>
                  </a:solidFill>
                  <a:latin typeface="Angsana New" pitchFamily="18" charset="-34"/>
                  <a:cs typeface="Angsana New" pitchFamily="18" charset="-34"/>
                </a:endParaRPr>
              </a:p>
            </p:txBody>
          </p:sp>
        </mc:Choice>
        <mc:Fallback xmlns="">
          <p:sp>
            <p:nvSpPr>
              <p:cNvPr id="12" name="สี่เหลี่ยมผืนผ้า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74247" y="5503144"/>
                <a:ext cx="1050737" cy="523220"/>
              </a:xfrm>
              <a:prstGeom prst="rect">
                <a:avLst/>
              </a:prstGeom>
              <a:blipFill rotWithShape="1">
                <a:blip r:embed="rId3"/>
                <a:stretch>
                  <a:fillRect l="-10227" t="-6667" r="-9659" b="-30000"/>
                </a:stretch>
              </a:blipFill>
              <a:ln>
                <a:solidFill>
                  <a:schemeClr val="accent5">
                    <a:lumMod val="50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สี่เหลี่ยมผืนผ้า 12"/>
          <p:cNvSpPr/>
          <p:nvPr/>
        </p:nvSpPr>
        <p:spPr>
          <a:xfrm>
            <a:off x="1244454" y="6280789"/>
            <a:ext cx="42380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Agues </a:t>
            </a:r>
            <a:r>
              <a:rPr lang="th-TH" sz="24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(สารละลายที่มีน้ำเป็นตัวทำละลาย)</a:t>
            </a:r>
            <a:endParaRPr lang="th-TH" sz="2400" b="1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4" name="สี่เหลี่ยมผืนผ้า 13"/>
          <p:cNvSpPr/>
          <p:nvPr/>
        </p:nvSpPr>
        <p:spPr>
          <a:xfrm>
            <a:off x="299295" y="5902939"/>
            <a:ext cx="14943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4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Solid </a:t>
            </a:r>
            <a:r>
              <a:rPr lang="th-TH" sz="24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(ของแข็ง)</a:t>
            </a:r>
            <a:endParaRPr lang="th-TH" sz="2400" b="1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5" name="สี่เหลี่ยมผืนผ้า 14"/>
          <p:cNvSpPr/>
          <p:nvPr/>
        </p:nvSpPr>
        <p:spPr>
          <a:xfrm>
            <a:off x="5224984" y="6279703"/>
            <a:ext cx="13853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h-TH" sz="24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ตัวเร่งปฏิกิริยา</a:t>
            </a:r>
            <a:endParaRPr lang="th-TH" sz="2400" b="1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7668827" y="5985353"/>
            <a:ext cx="10021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h-TH" sz="24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ก๊าซ (</a:t>
            </a:r>
            <a:r>
              <a:rPr lang="en-US" sz="24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gas</a:t>
            </a:r>
            <a:r>
              <a:rPr lang="th-TH" sz="24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)</a:t>
            </a:r>
            <a:endParaRPr lang="th-TH" sz="2400" b="1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17" name="ลูกศรเชื่อมต่อแบบตรง 16"/>
          <p:cNvCxnSpPr/>
          <p:nvPr/>
        </p:nvCxnSpPr>
        <p:spPr>
          <a:xfrm flipH="1">
            <a:off x="1046455" y="5504519"/>
            <a:ext cx="747160" cy="53867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ลูกศรเชื่อมต่อแบบตรง 17"/>
          <p:cNvCxnSpPr/>
          <p:nvPr/>
        </p:nvCxnSpPr>
        <p:spPr>
          <a:xfrm flipH="1">
            <a:off x="2685873" y="5470515"/>
            <a:ext cx="288032" cy="92055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ลูกศรเชื่อมต่อแบบตรง 18"/>
          <p:cNvCxnSpPr/>
          <p:nvPr/>
        </p:nvCxnSpPr>
        <p:spPr>
          <a:xfrm>
            <a:off x="5224984" y="6043197"/>
            <a:ext cx="257510" cy="24227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ลูกศรเชื่อมต่อแบบตรง 19"/>
          <p:cNvCxnSpPr/>
          <p:nvPr/>
        </p:nvCxnSpPr>
        <p:spPr>
          <a:xfrm>
            <a:off x="3363474" y="5346805"/>
            <a:ext cx="2651671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ลูกศรเชื่อมต่อแบบตรง 20"/>
          <p:cNvCxnSpPr/>
          <p:nvPr/>
        </p:nvCxnSpPr>
        <p:spPr>
          <a:xfrm>
            <a:off x="8108506" y="5504519"/>
            <a:ext cx="0" cy="62925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2" name="สี่เหลี่ยมผืนผ้ามุมมน 21"/>
          <p:cNvSpPr/>
          <p:nvPr/>
        </p:nvSpPr>
        <p:spPr>
          <a:xfrm>
            <a:off x="279308" y="461652"/>
            <a:ext cx="4248810" cy="703553"/>
          </a:xfrm>
          <a:prstGeom prst="roundRect">
            <a:avLst/>
          </a:prstGeom>
          <a:ln w="38100">
            <a:solidFill>
              <a:schemeClr val="accent3">
                <a:lumMod val="50000"/>
              </a:schemeClr>
            </a:solidFill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ตัวแทนเนื้อหา 2"/>
          <p:cNvSpPr txBox="1">
            <a:spLocks/>
          </p:cNvSpPr>
          <p:nvPr/>
        </p:nvSpPr>
        <p:spPr>
          <a:xfrm>
            <a:off x="495670" y="533660"/>
            <a:ext cx="3869237" cy="6315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h-TH" sz="2800" b="1" dirty="0">
                <a:solidFill>
                  <a:schemeClr val="accent3">
                    <a:lumMod val="50000"/>
                  </a:schemeClr>
                </a:solidFill>
                <a:latin typeface="FreesiaUPC" pitchFamily="34" charset="-34"/>
                <a:cs typeface="FreesiaUPC" pitchFamily="34" charset="-34"/>
              </a:rPr>
              <a:t>ปฏิกิริยาเคมี (</a:t>
            </a:r>
            <a:r>
              <a:rPr lang="en-US" sz="2800" b="1" dirty="0">
                <a:solidFill>
                  <a:schemeClr val="accent3">
                    <a:lumMod val="50000"/>
                  </a:schemeClr>
                </a:solidFill>
                <a:latin typeface="FreesiaUPC" pitchFamily="34" charset="-34"/>
                <a:cs typeface="FreesiaUPC" pitchFamily="34" charset="-34"/>
              </a:rPr>
              <a:t>Chemical reaction</a:t>
            </a:r>
            <a:r>
              <a:rPr lang="th-TH" sz="2800" b="1" dirty="0">
                <a:solidFill>
                  <a:schemeClr val="accent3">
                    <a:lumMod val="50000"/>
                  </a:schemeClr>
                </a:solidFill>
                <a:latin typeface="FreesiaUPC" pitchFamily="34" charset="-34"/>
                <a:cs typeface="FreesiaUPC" pitchFamily="34" charset="-34"/>
              </a:rPr>
              <a:t>)</a:t>
            </a:r>
            <a:endParaRPr lang="th-TH" sz="2800" dirty="0">
              <a:solidFill>
                <a:schemeClr val="accent3">
                  <a:lumMod val="50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25" name="ตัวแทนเนื้อหา 2"/>
          <p:cNvSpPr txBox="1">
            <a:spLocks/>
          </p:cNvSpPr>
          <p:nvPr/>
        </p:nvSpPr>
        <p:spPr>
          <a:xfrm>
            <a:off x="672757" y="4020674"/>
            <a:ext cx="8229600" cy="6658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h-TH" sz="2800" dirty="0">
                <a:latin typeface="FreesiaUPC" pitchFamily="34" charset="-34"/>
                <a:cs typeface="FreesiaUPC" pitchFamily="34" charset="-34"/>
              </a:rPr>
              <a:t>คือ การเขียนแสดงการเกิดปฏิกิริยาแบบย่อ โดยใช้สัญลักษณ์หรือสูตรทางเคมี เช่น</a:t>
            </a:r>
          </a:p>
        </p:txBody>
      </p:sp>
      <p:sp useBgFill="1">
        <p:nvSpPr>
          <p:cNvPr id="26" name="สี่เหลี่ยมผืนผ้ามุมมน 25"/>
          <p:cNvSpPr/>
          <p:nvPr/>
        </p:nvSpPr>
        <p:spPr>
          <a:xfrm>
            <a:off x="268497" y="2997542"/>
            <a:ext cx="4248810" cy="703553"/>
          </a:xfrm>
          <a:prstGeom prst="roundRect">
            <a:avLst/>
          </a:prstGeom>
          <a:ln w="38100">
            <a:solidFill>
              <a:schemeClr val="accent3">
                <a:lumMod val="50000"/>
              </a:schemeClr>
            </a:solidFill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ตัวแทนเนื้อหา 2"/>
          <p:cNvSpPr txBox="1">
            <a:spLocks/>
          </p:cNvSpPr>
          <p:nvPr/>
        </p:nvSpPr>
        <p:spPr>
          <a:xfrm>
            <a:off x="484859" y="3069550"/>
            <a:ext cx="3869237" cy="6315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h-TH" sz="2800" b="1" dirty="0">
                <a:solidFill>
                  <a:schemeClr val="accent3">
                    <a:lumMod val="50000"/>
                  </a:schemeClr>
                </a:solidFill>
                <a:latin typeface="FreesiaUPC" pitchFamily="34" charset="-34"/>
                <a:cs typeface="FreesiaUPC" pitchFamily="34" charset="-34"/>
              </a:rPr>
              <a:t>สมการเคมี (</a:t>
            </a:r>
            <a:r>
              <a:rPr lang="en-US" sz="2800" b="1" dirty="0">
                <a:solidFill>
                  <a:schemeClr val="accent3">
                    <a:lumMod val="50000"/>
                  </a:schemeClr>
                </a:solidFill>
                <a:latin typeface="FreesiaUPC" pitchFamily="34" charset="-34"/>
                <a:cs typeface="FreesiaUPC" pitchFamily="34" charset="-34"/>
              </a:rPr>
              <a:t>Chemical equation</a:t>
            </a:r>
            <a:r>
              <a:rPr lang="th-TH" sz="2800" b="1" dirty="0">
                <a:solidFill>
                  <a:schemeClr val="accent3">
                    <a:lumMod val="50000"/>
                  </a:schemeClr>
                </a:solidFill>
                <a:latin typeface="FreesiaUPC" pitchFamily="34" charset="-34"/>
                <a:cs typeface="FreesiaUPC" pitchFamily="34" charset="-34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087211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/>
      <p:bldP spid="22" grpId="0" animBg="1"/>
      <p:bldP spid="23" grpId="0" build="p"/>
      <p:bldP spid="25" grpId="0"/>
      <p:bldP spid="26" grpId="0" animBg="1"/>
      <p:bldP spid="27" grpId="0" build="p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ลูกศรเชื่อมต่อแบบตรง 25"/>
          <p:cNvCxnSpPr/>
          <p:nvPr/>
        </p:nvCxnSpPr>
        <p:spPr>
          <a:xfrm>
            <a:off x="4581481" y="2399299"/>
            <a:ext cx="501051" cy="0"/>
          </a:xfrm>
          <a:prstGeom prst="straightConnector1">
            <a:avLst/>
          </a:prstGeom>
          <a:ln w="28575">
            <a:solidFill>
              <a:schemeClr val="accent3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ลูกศรเชื่อมต่อแบบตรง 26"/>
          <p:cNvCxnSpPr/>
          <p:nvPr/>
        </p:nvCxnSpPr>
        <p:spPr>
          <a:xfrm>
            <a:off x="4413427" y="3268132"/>
            <a:ext cx="501051" cy="0"/>
          </a:xfrm>
          <a:prstGeom prst="straightConnector1">
            <a:avLst/>
          </a:prstGeom>
          <a:ln w="28575">
            <a:solidFill>
              <a:schemeClr val="accent3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ลูกศรเชื่อมต่อแบบตรง 27"/>
          <p:cNvCxnSpPr/>
          <p:nvPr/>
        </p:nvCxnSpPr>
        <p:spPr>
          <a:xfrm>
            <a:off x="5007182" y="4214569"/>
            <a:ext cx="605726" cy="0"/>
          </a:xfrm>
          <a:prstGeom prst="straightConnector1">
            <a:avLst/>
          </a:prstGeom>
          <a:ln w="28575">
            <a:solidFill>
              <a:schemeClr val="accent3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ลูกศรเชื่อมต่อแบบตรง 29"/>
          <p:cNvCxnSpPr/>
          <p:nvPr/>
        </p:nvCxnSpPr>
        <p:spPr>
          <a:xfrm>
            <a:off x="5501545" y="5241937"/>
            <a:ext cx="605726" cy="0"/>
          </a:xfrm>
          <a:prstGeom prst="straightConnector1">
            <a:avLst/>
          </a:prstGeom>
          <a:ln w="28575">
            <a:solidFill>
              <a:schemeClr val="accent3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สี่เหลี่ยมผืนผ้า 32"/>
              <p:cNvSpPr/>
              <p:nvPr/>
            </p:nvSpPr>
            <p:spPr>
              <a:xfrm>
                <a:off x="5310045" y="3955530"/>
                <a:ext cx="3866041" cy="523220"/>
              </a:xfrm>
              <a:prstGeom prst="rect">
                <a:avLst/>
              </a:prstGeom>
              <a:ln w="28575">
                <a:noFill/>
              </a:ln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th-TH" sz="2000" i="1" smtClean="0">
                            <a:solidFill>
                              <a:prstClr val="black"/>
                            </a:solidFill>
                            <a:latin typeface="Cambria Math"/>
                            <a:cs typeface="Angsana New" pitchFamily="18" charset="-34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prstClr val="black"/>
                            </a:solidFill>
                            <a:latin typeface="Cambria Math"/>
                            <a:cs typeface="Angsana New" pitchFamily="18" charset="-34"/>
                          </a:rPr>
                          <m:t>      </m:t>
                        </m:r>
                        <m:r>
                          <a:rPr lang="en-US" sz="2000" i="1">
                            <a:solidFill>
                              <a:prstClr val="black"/>
                            </a:solidFill>
                            <a:latin typeface="Cambria Math"/>
                            <a:cs typeface="Angsana New" pitchFamily="18" charset="-34"/>
                          </a:rPr>
                          <m:t>𝐶𝑂</m:t>
                        </m:r>
                      </m:e>
                      <m:sub>
                        <m:r>
                          <a:rPr lang="th-TH" sz="2000" i="1">
                            <a:solidFill>
                              <a:prstClr val="black"/>
                            </a:solidFill>
                            <a:latin typeface="Cambria Math"/>
                            <a:cs typeface="Angsana New" pitchFamily="18" charset="-34"/>
                          </a:rPr>
                          <m:t>2</m:t>
                        </m:r>
                      </m:sub>
                    </m:sSub>
                  </m:oMath>
                </a14:m>
                <a:r>
                  <a:rPr lang="th-TH" sz="2000" dirty="0">
                    <a:solidFill>
                      <a:prstClr val="black"/>
                    </a:solidFill>
                    <a:latin typeface="Angsana New" pitchFamily="18" charset="-34"/>
                    <a:cs typeface="Angsana New" pitchFamily="18" charset="-34"/>
                  </a:rPr>
                  <a:t> </a:t>
                </a:r>
                <a:r>
                  <a:rPr lang="th-TH" dirty="0" smtClean="0">
                    <a:solidFill>
                      <a:prstClr val="black"/>
                    </a:solidFill>
                    <a:latin typeface="Angsana New" pitchFamily="18" charset="-34"/>
                    <a:cs typeface="Angsana New" pitchFamily="18" charset="-34"/>
                  </a:rPr>
                  <a:t>กับ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th-TH" sz="2000" i="1" smtClean="0">
                            <a:solidFill>
                              <a:prstClr val="black"/>
                            </a:solidFill>
                            <a:latin typeface="Cambria Math"/>
                            <a:cs typeface="Angsana New" pitchFamily="18" charset="-34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solidFill>
                              <a:prstClr val="black"/>
                            </a:solidFill>
                            <a:latin typeface="Cambria Math"/>
                            <a:cs typeface="Angsana New" pitchFamily="18" charset="-34"/>
                          </a:rPr>
                          <m:t>𝐻</m:t>
                        </m:r>
                      </m:e>
                      <m:sub>
                        <m:r>
                          <a:rPr lang="th-TH" sz="2000" b="0" i="1" smtClean="0">
                            <a:solidFill>
                              <a:prstClr val="black"/>
                            </a:solidFill>
                            <a:latin typeface="Cambria Math"/>
                            <a:cs typeface="Angsana New" pitchFamily="18" charset="-34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sz="2000" b="0" i="0" smtClean="0">
                        <a:solidFill>
                          <a:prstClr val="black"/>
                        </a:solidFill>
                        <a:latin typeface="Cambria Math"/>
                        <a:cs typeface="Angsana New" pitchFamily="18" charset="-34"/>
                      </a:rPr>
                      <m:t>O</m:t>
                    </m:r>
                  </m:oMath>
                </a14:m>
                <a:r>
                  <a:rPr lang="en-US" sz="1600" dirty="0" smtClean="0"/>
                  <a:t> </a:t>
                </a:r>
                <a:r>
                  <a:rPr lang="th-TH" dirty="0" smtClean="0">
                    <a:latin typeface="Angsana New" pitchFamily="18" charset="-34"/>
                    <a:cs typeface="Angsana New" pitchFamily="18" charset="-34"/>
                  </a:rPr>
                  <a:t>และสารละลายเกลือ</a:t>
                </a:r>
                <a:endParaRPr lang="th-TH" dirty="0">
                  <a:latin typeface="Angsana New" pitchFamily="18" charset="-34"/>
                  <a:cs typeface="Angsana New" pitchFamily="18" charset="-34"/>
                </a:endParaRPr>
              </a:p>
            </p:txBody>
          </p:sp>
        </mc:Choice>
        <mc:Fallback xmlns="">
          <p:sp>
            <p:nvSpPr>
              <p:cNvPr id="33" name="สี่เหลี่ยมผืนผ้า 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0045" y="3955530"/>
                <a:ext cx="3866041" cy="523220"/>
              </a:xfrm>
              <a:prstGeom prst="rect">
                <a:avLst/>
              </a:prstGeom>
              <a:blipFill rotWithShape="1">
                <a:blip r:embed="rId2"/>
                <a:stretch>
                  <a:fillRect t="-11628" r="-315" b="-31395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ชื่อเรื่อง 1"/>
          <p:cNvSpPr>
            <a:spLocks noGrp="1"/>
          </p:cNvSpPr>
          <p:nvPr>
            <p:ph type="title"/>
          </p:nvPr>
        </p:nvSpPr>
        <p:spPr>
          <a:xfrm>
            <a:off x="92702" y="2625039"/>
            <a:ext cx="2160240" cy="1143000"/>
          </a:xfrm>
          <a:ln w="381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h-TH" sz="3200" b="1" dirty="0" smtClean="0">
                <a:solidFill>
                  <a:schemeClr val="accent3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ปฏิกิริยาเคมี</a:t>
            </a:r>
            <a:br>
              <a:rPr lang="th-TH" sz="3200" b="1" dirty="0" smtClean="0">
                <a:solidFill>
                  <a:schemeClr val="accent3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</a:br>
            <a:r>
              <a:rPr lang="th-TH" sz="3200" b="1" dirty="0" smtClean="0">
                <a:solidFill>
                  <a:schemeClr val="accent3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ในชีวิตประจำวัน</a:t>
            </a:r>
            <a:endParaRPr lang="th-TH" sz="3200" b="1" dirty="0">
              <a:solidFill>
                <a:schemeClr val="accent3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grpSp>
        <p:nvGrpSpPr>
          <p:cNvPr id="5" name="กลุ่ม 4"/>
          <p:cNvGrpSpPr/>
          <p:nvPr/>
        </p:nvGrpSpPr>
        <p:grpSpPr>
          <a:xfrm>
            <a:off x="2260181" y="808103"/>
            <a:ext cx="767343" cy="4433834"/>
            <a:chOff x="2531785" y="824540"/>
            <a:chExt cx="767343" cy="4433834"/>
          </a:xfrm>
        </p:grpSpPr>
        <p:cxnSp>
          <p:nvCxnSpPr>
            <p:cNvPr id="6" name="ตัวเชื่อมต่อตรง 5"/>
            <p:cNvCxnSpPr/>
            <p:nvPr/>
          </p:nvCxnSpPr>
          <p:spPr>
            <a:xfrm flipH="1">
              <a:off x="3015752" y="824540"/>
              <a:ext cx="15200" cy="4433834"/>
            </a:xfrm>
            <a:prstGeom prst="line">
              <a:avLst/>
            </a:prstGeom>
            <a:ln w="28575"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ตัวเชื่อมต่อตรง 6"/>
            <p:cNvCxnSpPr/>
            <p:nvPr/>
          </p:nvCxnSpPr>
          <p:spPr>
            <a:xfrm flipH="1">
              <a:off x="2531785" y="3212975"/>
              <a:ext cx="513607" cy="0"/>
            </a:xfrm>
            <a:prstGeom prst="line">
              <a:avLst/>
            </a:prstGeom>
            <a:ln w="28575"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ตัวเชื่อมต่อตรง 7"/>
            <p:cNvCxnSpPr/>
            <p:nvPr/>
          </p:nvCxnSpPr>
          <p:spPr>
            <a:xfrm flipH="1">
              <a:off x="3042326" y="836712"/>
              <a:ext cx="256802" cy="0"/>
            </a:xfrm>
            <a:prstGeom prst="line">
              <a:avLst/>
            </a:prstGeom>
            <a:ln w="28575"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ตัวเชื่อมต่อตรง 8"/>
            <p:cNvCxnSpPr/>
            <p:nvPr/>
          </p:nvCxnSpPr>
          <p:spPr>
            <a:xfrm flipH="1">
              <a:off x="3042326" y="2231285"/>
              <a:ext cx="256802" cy="0"/>
            </a:xfrm>
            <a:prstGeom prst="line">
              <a:avLst/>
            </a:prstGeom>
            <a:ln w="28575"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ตัวเชื่อมต่อตรง 9"/>
            <p:cNvCxnSpPr/>
            <p:nvPr/>
          </p:nvCxnSpPr>
          <p:spPr>
            <a:xfrm flipH="1">
              <a:off x="3030952" y="4240541"/>
              <a:ext cx="256802" cy="0"/>
            </a:xfrm>
            <a:prstGeom prst="line">
              <a:avLst/>
            </a:prstGeom>
            <a:ln w="28575"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ตัวเชื่อมต่อตรง 10"/>
            <p:cNvCxnSpPr/>
            <p:nvPr/>
          </p:nvCxnSpPr>
          <p:spPr>
            <a:xfrm flipH="1">
              <a:off x="3015752" y="3212975"/>
              <a:ext cx="256802" cy="0"/>
            </a:xfrm>
            <a:prstGeom prst="line">
              <a:avLst/>
            </a:prstGeom>
            <a:ln w="28575"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ตัวเชื่อมต่อตรง 11"/>
            <p:cNvCxnSpPr/>
            <p:nvPr/>
          </p:nvCxnSpPr>
          <p:spPr>
            <a:xfrm flipH="1">
              <a:off x="3030952" y="5258374"/>
              <a:ext cx="256802" cy="0"/>
            </a:xfrm>
            <a:prstGeom prst="line">
              <a:avLst/>
            </a:prstGeom>
            <a:ln w="28575"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1628914" y="5788827"/>
                <a:ext cx="5472608" cy="8865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dirty="0" smtClean="0">
                    <a:latin typeface="Angsana New" pitchFamily="18" charset="-34"/>
                    <a:cs typeface="Angsana New" pitchFamily="18" charset="-34"/>
                  </a:rPr>
                  <a:t>อัตราการเกิดปฏิกิริยาเคมี </a:t>
                </a:r>
                <a:r>
                  <a:rPr lang="en-US" dirty="0" smtClean="0">
                    <a:latin typeface="Angsana New" pitchFamily="18" charset="-34"/>
                    <a:cs typeface="Angsana New" pitchFamily="18" charset="-34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/>
                            <a:cs typeface="Angsana New" pitchFamily="18" charset="-34"/>
                          </a:rPr>
                        </m:ctrlPr>
                      </m:fPr>
                      <m:num>
                        <m:r>
                          <a:rPr lang="th-TH" b="0" i="1" smtClean="0">
                            <a:latin typeface="Cambria Math"/>
                            <a:cs typeface="Angsana New" pitchFamily="18" charset="-34"/>
                          </a:rPr>
                          <m:t>ปริมาตรของสารที่เปลี่ยนไป</m:t>
                        </m:r>
                      </m:num>
                      <m:den>
                        <m:r>
                          <a:rPr lang="th-TH" b="0" i="1" smtClean="0">
                            <a:latin typeface="Cambria Math"/>
                            <a:cs typeface="Angsana New" pitchFamily="18" charset="-34"/>
                          </a:rPr>
                          <m:t>เวลาที่เปลี่ยนไป</m:t>
                        </m:r>
                      </m:den>
                    </m:f>
                  </m:oMath>
                </a14:m>
                <a:endParaRPr lang="th-TH" dirty="0">
                  <a:latin typeface="Angsana New" pitchFamily="18" charset="-34"/>
                  <a:cs typeface="Angsana New" pitchFamily="18" charset="-34"/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8914" y="5788827"/>
                <a:ext cx="5472608" cy="886589"/>
              </a:xfrm>
              <a:prstGeom prst="rect">
                <a:avLst/>
              </a:prstGeom>
              <a:blipFill rotWithShape="1">
                <a:blip r:embed="rId3"/>
                <a:stretch>
                  <a:fillRect l="-2227" b="-68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" name="ลูกศรเชื่อมต่อแบบตรง 13"/>
          <p:cNvCxnSpPr/>
          <p:nvPr/>
        </p:nvCxnSpPr>
        <p:spPr>
          <a:xfrm>
            <a:off x="4363331" y="460781"/>
            <a:ext cx="638646" cy="0"/>
          </a:xfrm>
          <a:prstGeom prst="straightConnector1">
            <a:avLst/>
          </a:prstGeom>
          <a:ln w="28575">
            <a:solidFill>
              <a:schemeClr val="accent3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041366" y="4764883"/>
            <a:ext cx="2493105" cy="95410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th-TH" dirty="0">
                <a:latin typeface="Angsana New" pitchFamily="18" charset="-34"/>
                <a:cs typeface="Angsana New" pitchFamily="18" charset="-34"/>
              </a:rPr>
              <a:t>การสลายตัวของ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โซเดียม</a:t>
            </a:r>
          </a:p>
          <a:p>
            <a:pPr lvl="0"/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ไฮโดรเจน</a:t>
            </a:r>
            <a:r>
              <a:rPr lang="th-TH" dirty="0" err="1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คาร์</a:t>
            </a:r>
            <a:r>
              <a:rPr lang="th-TH" dirty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บอ</a:t>
            </a:r>
            <a:r>
              <a:rPr lang="th-TH" dirty="0" err="1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เน็ต</a:t>
            </a:r>
            <a:endParaRPr lang="th-TH" dirty="0">
              <a:solidFill>
                <a:prstClr val="black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7" name="สี่เหลี่ยมผืนผ้า 16"/>
          <p:cNvSpPr/>
          <p:nvPr/>
        </p:nvSpPr>
        <p:spPr>
          <a:xfrm>
            <a:off x="3027524" y="3952959"/>
            <a:ext cx="1941557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th-TH" dirty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คาร์บอเนตกับกรด</a:t>
            </a:r>
          </a:p>
        </p:txBody>
      </p:sp>
      <p:sp>
        <p:nvSpPr>
          <p:cNvPr id="18" name="สี่เหลี่ยมผืนผ้า 17"/>
          <p:cNvSpPr/>
          <p:nvPr/>
        </p:nvSpPr>
        <p:spPr>
          <a:xfrm>
            <a:off x="3027632" y="3006522"/>
            <a:ext cx="1281120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th-TH" dirty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กรดกับเบส</a:t>
            </a:r>
          </a:p>
        </p:txBody>
      </p:sp>
      <p:sp>
        <p:nvSpPr>
          <p:cNvPr id="19" name="สี่เหลี่ยมผืนผ้า 18"/>
          <p:cNvSpPr/>
          <p:nvPr/>
        </p:nvSpPr>
        <p:spPr>
          <a:xfrm>
            <a:off x="3016150" y="2164468"/>
            <a:ext cx="1460656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th-TH" dirty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โลหะกับกรด</a:t>
            </a:r>
          </a:p>
        </p:txBody>
      </p:sp>
      <p:sp>
        <p:nvSpPr>
          <p:cNvPr id="20" name="สี่เหลี่ยมผืนผ้า 19"/>
          <p:cNvSpPr/>
          <p:nvPr/>
        </p:nvSpPr>
        <p:spPr>
          <a:xfrm>
            <a:off x="3000950" y="573499"/>
            <a:ext cx="1107996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h-TH" dirty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เผาไหม้	</a:t>
            </a:r>
            <a:endParaRPr lang="th-TH" dirty="0"/>
          </a:p>
        </p:txBody>
      </p:sp>
      <p:cxnSp>
        <p:nvCxnSpPr>
          <p:cNvPr id="21" name="ตัวเชื่อมต่อตรง 20"/>
          <p:cNvCxnSpPr/>
          <p:nvPr/>
        </p:nvCxnSpPr>
        <p:spPr>
          <a:xfrm>
            <a:off x="4363331" y="460781"/>
            <a:ext cx="0" cy="793328"/>
          </a:xfrm>
          <a:prstGeom prst="line">
            <a:avLst/>
          </a:prstGeom>
          <a:ln w="28575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สี่เหลี่ยมผืนผ้า 21"/>
          <p:cNvSpPr/>
          <p:nvPr/>
        </p:nvSpPr>
        <p:spPr>
          <a:xfrm>
            <a:off x="4283968" y="185087"/>
            <a:ext cx="256154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สมบูรณ์</a:t>
            </a:r>
          </a:p>
          <a:p>
            <a:pPr algn="ctr"/>
            <a:r>
              <a:rPr lang="th-TH" dirty="0" smtClean="0">
                <a:latin typeface="Angsana New" pitchFamily="18" charset="-34"/>
                <a:cs typeface="Angsana New" pitchFamily="18" charset="-34"/>
              </a:rPr>
              <a:t>(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Complete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dirty="0" err="1">
                <a:latin typeface="Angsana New" pitchFamily="18" charset="-34"/>
                <a:cs typeface="Angsana New" pitchFamily="18" charset="-34"/>
              </a:rPr>
              <a:t>Combussion</a:t>
            </a:r>
            <a:r>
              <a:rPr lang="th-TH" sz="2400" dirty="0"/>
              <a:t>)</a:t>
            </a:r>
          </a:p>
          <a:p>
            <a:endParaRPr lang="th-TH" sz="2400" dirty="0"/>
          </a:p>
        </p:txBody>
      </p:sp>
      <p:sp>
        <p:nvSpPr>
          <p:cNvPr id="23" name="สี่เหลี่ยมผืนผ้า 22"/>
          <p:cNvSpPr/>
          <p:nvPr/>
        </p:nvSpPr>
        <p:spPr>
          <a:xfrm>
            <a:off x="4284660" y="969917"/>
            <a:ext cx="2656496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ไม่สมบูรณ์</a:t>
            </a:r>
          </a:p>
          <a:p>
            <a:pPr algn="ctr"/>
            <a:r>
              <a:rPr lang="th-TH" dirty="0" smtClean="0">
                <a:latin typeface="Angsana New" pitchFamily="18" charset="-34"/>
                <a:cs typeface="Angsana New" pitchFamily="18" charset="-34"/>
              </a:rPr>
              <a:t>(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Incomplete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dirty="0" err="1">
                <a:latin typeface="Angsana New" pitchFamily="18" charset="-34"/>
                <a:cs typeface="Angsana New" pitchFamily="18" charset="-34"/>
              </a:rPr>
              <a:t>Combussion</a:t>
            </a:r>
            <a:r>
              <a:rPr lang="th-TH" dirty="0" smtClean="0"/>
              <a:t>)</a:t>
            </a:r>
            <a:endParaRPr lang="th-TH" dirty="0" smtClean="0">
              <a:solidFill>
                <a:prstClr val="black"/>
              </a:solidFill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24" name="ลูกศรเชื่อมต่อแบบตรง 23"/>
          <p:cNvCxnSpPr/>
          <p:nvPr/>
        </p:nvCxnSpPr>
        <p:spPr>
          <a:xfrm>
            <a:off x="4368293" y="1254109"/>
            <a:ext cx="605726" cy="0"/>
          </a:xfrm>
          <a:prstGeom prst="straightConnector1">
            <a:avLst/>
          </a:prstGeom>
          <a:ln w="28575">
            <a:solidFill>
              <a:schemeClr val="accent3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ตัวเชื่อมต่อตรง 24"/>
          <p:cNvCxnSpPr/>
          <p:nvPr/>
        </p:nvCxnSpPr>
        <p:spPr>
          <a:xfrm flipH="1">
            <a:off x="4106529" y="857445"/>
            <a:ext cx="256802" cy="0"/>
          </a:xfrm>
          <a:prstGeom prst="line">
            <a:avLst/>
          </a:prstGeom>
          <a:ln w="28575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ลูกศรเชื่อมต่อแบบตรง 28"/>
          <p:cNvCxnSpPr/>
          <p:nvPr/>
        </p:nvCxnSpPr>
        <p:spPr>
          <a:xfrm>
            <a:off x="6014940" y="487222"/>
            <a:ext cx="605726" cy="0"/>
          </a:xfrm>
          <a:prstGeom prst="straightConnector1">
            <a:avLst/>
          </a:prstGeom>
          <a:ln w="28575">
            <a:solidFill>
              <a:schemeClr val="accent3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สี่เหลี่ยมผืนผ้า 30"/>
              <p:cNvSpPr/>
              <p:nvPr/>
            </p:nvSpPr>
            <p:spPr>
              <a:xfrm>
                <a:off x="5066618" y="2137689"/>
                <a:ext cx="3795146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th-TH" dirty="0" smtClean="0">
                    <a:latin typeface="Angsana New" pitchFamily="18" charset="-34"/>
                    <a:cs typeface="Angsana New" pitchFamily="18" charset="-34"/>
                  </a:rPr>
                  <a:t>ได้ก๊าซ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b="0" i="0" dirty="0" smtClean="0">
                            <a:latin typeface="Angsana New" pitchFamily="18" charset="-34"/>
                            <a:cs typeface="Angsana New" pitchFamily="18" charset="-34"/>
                          </a:rPr>
                          <m:t>H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2</m:t>
                        </m:r>
                        <m:r>
                          <a:rPr lang="en-US" b="0" i="1" smtClean="0">
                            <a:latin typeface="Cambria Math"/>
                          </a:rPr>
                          <m:t> </m:t>
                        </m:r>
                      </m:sub>
                    </m:sSub>
                  </m:oMath>
                </a14:m>
                <a:r>
                  <a:rPr lang="en-US" dirty="0" smtClean="0">
                    <a:latin typeface="Angsana New" pitchFamily="18" charset="-34"/>
                    <a:cs typeface="Angsana New" pitchFamily="18" charset="-34"/>
                  </a:rPr>
                  <a:t> </a:t>
                </a:r>
                <a:r>
                  <a:rPr lang="th-TH" dirty="0" smtClean="0">
                    <a:latin typeface="Angsana New" pitchFamily="18" charset="-34"/>
                    <a:cs typeface="Angsana New" pitchFamily="18" charset="-34"/>
                  </a:rPr>
                  <a:t>และเกลือ โลหะกร่อน</a:t>
                </a:r>
                <a:endParaRPr lang="th-TH" dirty="0">
                  <a:latin typeface="Angsana New" pitchFamily="18" charset="-34"/>
                  <a:cs typeface="Angsana New" pitchFamily="18" charset="-34"/>
                </a:endParaRPr>
              </a:p>
            </p:txBody>
          </p:sp>
        </mc:Choice>
        <mc:Fallback xmlns="">
          <p:sp>
            <p:nvSpPr>
              <p:cNvPr id="31" name="สี่เหลี่ยมผืนผ้า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6618" y="2137689"/>
                <a:ext cx="3795146" cy="523220"/>
              </a:xfrm>
              <a:prstGeom prst="rect">
                <a:avLst/>
              </a:prstGeom>
              <a:blipFill rotWithShape="1">
                <a:blip r:embed="rId4"/>
                <a:stretch>
                  <a:fillRect l="-3210" t="-9302" b="-337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สี่เหลี่ยมผืนผ้า 31"/>
          <p:cNvSpPr/>
          <p:nvPr/>
        </p:nvSpPr>
        <p:spPr>
          <a:xfrm>
            <a:off x="4914478" y="3008514"/>
            <a:ext cx="37951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สะเทินได้</a:t>
            </a:r>
            <a:r>
              <a:rPr lang="th-TH" u="sng" dirty="0" smtClean="0">
                <a:latin typeface="Angsana New" pitchFamily="18" charset="-34"/>
                <a:cs typeface="Angsana New" pitchFamily="18" charset="-34"/>
              </a:rPr>
              <a:t>เกลือ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กับ</a:t>
            </a:r>
            <a:r>
              <a:rPr lang="th-TH" u="sng" dirty="0" smtClean="0">
                <a:latin typeface="Angsana New" pitchFamily="18" charset="-34"/>
                <a:cs typeface="Angsana New" pitchFamily="18" charset="-34"/>
              </a:rPr>
              <a:t>น้ำ</a:t>
            </a:r>
            <a:endParaRPr lang="th-TH" u="sng" dirty="0">
              <a:latin typeface="Angsana New" pitchFamily="18" charset="-34"/>
              <a:cs typeface="Angsana New" pitchFamily="18" charset="-34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สี่เหลี่ยมผืนผ้า 33"/>
              <p:cNvSpPr/>
              <p:nvPr/>
            </p:nvSpPr>
            <p:spPr>
              <a:xfrm>
                <a:off x="6112317" y="5010670"/>
                <a:ext cx="2597308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th-TH" sz="2000" i="1" smtClean="0">
                            <a:solidFill>
                              <a:prstClr val="black"/>
                            </a:solidFill>
                            <a:latin typeface="Cambria Math"/>
                            <a:cs typeface="Angsana New" pitchFamily="18" charset="-34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prstClr val="black"/>
                            </a:solidFill>
                            <a:latin typeface="Cambria Math"/>
                            <a:cs typeface="Angsana New" pitchFamily="18" charset="-34"/>
                          </a:rPr>
                          <m:t>𝐶𝑂</m:t>
                        </m:r>
                      </m:e>
                      <m:sub>
                        <m:r>
                          <a:rPr lang="th-TH" sz="2000" i="1">
                            <a:solidFill>
                              <a:prstClr val="black"/>
                            </a:solidFill>
                            <a:latin typeface="Cambria Math"/>
                            <a:cs typeface="Angsana New" pitchFamily="18" charset="-34"/>
                          </a:rPr>
                          <m:t>2</m:t>
                        </m:r>
                      </m:sub>
                    </m:sSub>
                  </m:oMath>
                </a14:m>
                <a:r>
                  <a:rPr lang="th-TH" sz="2000" dirty="0">
                    <a:solidFill>
                      <a:prstClr val="black"/>
                    </a:solidFill>
                    <a:latin typeface="Angsana New" pitchFamily="18" charset="-34"/>
                    <a:cs typeface="Angsana New" pitchFamily="18" charset="-34"/>
                  </a:rPr>
                  <a:t> </a:t>
                </a:r>
                <a:r>
                  <a:rPr lang="th-TH" dirty="0" smtClean="0">
                    <a:solidFill>
                      <a:prstClr val="black"/>
                    </a:solidFill>
                    <a:latin typeface="Angsana New" pitchFamily="18" charset="-34"/>
                    <a:cs typeface="Angsana New" pitchFamily="18" charset="-34"/>
                  </a:rPr>
                  <a:t>และ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th-TH" sz="2000" i="1" smtClean="0">
                            <a:solidFill>
                              <a:prstClr val="black"/>
                            </a:solidFill>
                            <a:latin typeface="Cambria Math"/>
                            <a:cs typeface="Angsana New" pitchFamily="18" charset="-34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solidFill>
                              <a:prstClr val="black"/>
                            </a:solidFill>
                            <a:latin typeface="Cambria Math"/>
                            <a:cs typeface="Angsana New" pitchFamily="18" charset="-34"/>
                          </a:rPr>
                          <m:t>𝐻</m:t>
                        </m:r>
                      </m:e>
                      <m:sub>
                        <m:r>
                          <a:rPr lang="th-TH" sz="2000" b="0" i="1" smtClean="0">
                            <a:solidFill>
                              <a:prstClr val="black"/>
                            </a:solidFill>
                            <a:latin typeface="Cambria Math"/>
                            <a:cs typeface="Angsana New" pitchFamily="18" charset="-34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sz="2000" b="0" i="0" smtClean="0">
                        <a:solidFill>
                          <a:prstClr val="black"/>
                        </a:solidFill>
                        <a:latin typeface="Cambria Math"/>
                        <a:cs typeface="Angsana New" pitchFamily="18" charset="-34"/>
                      </a:rPr>
                      <m:t>O</m:t>
                    </m:r>
                    <m:r>
                      <a:rPr lang="en-US" sz="2000" b="0" i="0" smtClean="0">
                        <a:solidFill>
                          <a:prstClr val="black"/>
                        </a:solidFill>
                        <a:latin typeface="Cambria Math"/>
                        <a:cs typeface="Angsana New" pitchFamily="18" charset="-34"/>
                      </a:rPr>
                      <m:t>,   </m:t>
                    </m:r>
                  </m:oMath>
                </a14:m>
                <a:r>
                  <a:rPr lang="en-US" dirty="0" smtClean="0">
                    <a:latin typeface="Angsana New" pitchFamily="18" charset="-34"/>
                    <a:cs typeface="Angsana New" pitchFamily="18" charset="-34"/>
                  </a:rPr>
                  <a:t> </a:t>
                </a:r>
                <a:r>
                  <a:rPr lang="th-TH" dirty="0" smtClean="0">
                    <a:latin typeface="Angsana New" pitchFamily="18" charset="-34"/>
                    <a:cs typeface="Angsana New" pitchFamily="18" charset="-34"/>
                  </a:rPr>
                  <a:t>หินปูน</a:t>
                </a:r>
                <a:endParaRPr lang="th-TH" dirty="0">
                  <a:latin typeface="Angsana New" pitchFamily="18" charset="-34"/>
                  <a:cs typeface="Angsana New" pitchFamily="18" charset="-34"/>
                </a:endParaRPr>
              </a:p>
            </p:txBody>
          </p:sp>
        </mc:Choice>
        <mc:Fallback xmlns="">
          <p:sp>
            <p:nvSpPr>
              <p:cNvPr id="34" name="สี่เหลี่ยมผืนผ้า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2317" y="5010670"/>
                <a:ext cx="2597308" cy="523220"/>
              </a:xfrm>
              <a:prstGeom prst="rect">
                <a:avLst/>
              </a:prstGeom>
              <a:blipFill rotWithShape="1">
                <a:blip r:embed="rId5"/>
                <a:stretch>
                  <a:fillRect t="-11628" b="-313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สี่เหลี่ยมผืนผ้า 34"/>
              <p:cNvSpPr/>
              <p:nvPr/>
            </p:nvSpPr>
            <p:spPr>
              <a:xfrm>
                <a:off x="6588618" y="225612"/>
                <a:ext cx="1829258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th-TH" sz="2000" i="1" smtClean="0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  <a:cs typeface="Angsana New" pitchFamily="18" charset="-34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  <a:cs typeface="Angsana New" pitchFamily="18" charset="-34"/>
                          </a:rPr>
                          <m:t> </m:t>
                        </m:r>
                        <m:r>
                          <a:rPr lang="en-US" sz="2000" i="1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  <a:cs typeface="Angsana New" pitchFamily="18" charset="-34"/>
                          </a:rPr>
                          <m:t>𝐶𝑂</m:t>
                        </m:r>
                      </m:e>
                      <m:sub>
                        <m:r>
                          <a:rPr lang="th-TH" sz="2000" i="1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  <a:cs typeface="Angsana New" pitchFamily="18" charset="-34"/>
                          </a:rPr>
                          <m:t>2</m:t>
                        </m:r>
                      </m:sub>
                    </m:sSub>
                  </m:oMath>
                </a14:m>
                <a:r>
                  <a:rPr lang="th-TH" sz="2000" dirty="0">
                    <a:solidFill>
                      <a:schemeClr val="accent3">
                        <a:lumMod val="50000"/>
                      </a:schemeClr>
                    </a:solidFill>
                    <a:latin typeface="Angsana New" pitchFamily="18" charset="-34"/>
                    <a:cs typeface="Angsana New" pitchFamily="18" charset="-34"/>
                  </a:rPr>
                  <a:t> </a:t>
                </a:r>
                <a:r>
                  <a:rPr lang="th-TH" dirty="0" smtClean="0">
                    <a:solidFill>
                      <a:schemeClr val="accent3">
                        <a:lumMod val="50000"/>
                      </a:schemeClr>
                    </a:solidFill>
                    <a:latin typeface="Angsana New" pitchFamily="18" charset="-34"/>
                    <a:cs typeface="Angsana New" pitchFamily="18" charset="-34"/>
                  </a:rPr>
                  <a:t>กับ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th-TH" sz="2000" i="1" smtClean="0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  <a:cs typeface="Angsana New" pitchFamily="18" charset="-34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  <a:cs typeface="Angsana New" pitchFamily="18" charset="-34"/>
                          </a:rPr>
                          <m:t>𝐻</m:t>
                        </m:r>
                      </m:e>
                      <m:sub>
                        <m:r>
                          <a:rPr lang="th-TH" sz="2000" b="0" i="1" smtClean="0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  <a:cs typeface="Angsana New" pitchFamily="18" charset="-34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Cambria Math"/>
                        <a:cs typeface="Angsana New" pitchFamily="18" charset="-34"/>
                      </a:rPr>
                      <m:t>O</m:t>
                    </m:r>
                  </m:oMath>
                </a14:m>
                <a:endParaRPr lang="th-TH" dirty="0">
                  <a:solidFill>
                    <a:schemeClr val="accent3">
                      <a:lumMod val="50000"/>
                    </a:schemeClr>
                  </a:solidFill>
                  <a:latin typeface="Angsana New" pitchFamily="18" charset="-34"/>
                  <a:cs typeface="Angsana New" pitchFamily="18" charset="-34"/>
                </a:endParaRPr>
              </a:p>
            </p:txBody>
          </p:sp>
        </mc:Choice>
        <mc:Fallback xmlns="">
          <p:sp>
            <p:nvSpPr>
              <p:cNvPr id="35" name="สี่เหลี่ยมผืนผ้า 3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88618" y="225612"/>
                <a:ext cx="1829258" cy="523220"/>
              </a:xfrm>
              <a:prstGeom prst="rect">
                <a:avLst/>
              </a:prstGeom>
              <a:blipFill rotWithShape="1">
                <a:blip r:embed="rId6"/>
                <a:stretch>
                  <a:fillRect t="-11628" b="-313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สี่เหลี่ยมผืนผ้า 35"/>
              <p:cNvSpPr/>
              <p:nvPr/>
            </p:nvSpPr>
            <p:spPr>
              <a:xfrm>
                <a:off x="6534521" y="932437"/>
                <a:ext cx="2811394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th-TH" dirty="0" smtClean="0">
                    <a:solidFill>
                      <a:schemeClr val="accent3">
                        <a:lumMod val="50000"/>
                      </a:schemeClr>
                    </a:solidFill>
                    <a:cs typeface="Angsana New" pitchFamily="18" charset="-34"/>
                  </a:rPr>
                  <a:t>ได้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th-TH" sz="2000" i="1" smtClean="0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  <a:cs typeface="Angsana New" pitchFamily="18" charset="-34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  <a:cs typeface="Angsana New" pitchFamily="18" charset="-34"/>
                          </a:rPr>
                          <m:t>𝐶𝑂</m:t>
                        </m:r>
                      </m:e>
                      <m:sub>
                        <m:r>
                          <a:rPr lang="th-TH" sz="2000" i="1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  <a:cs typeface="Angsana New" pitchFamily="18" charset="-34"/>
                          </a:rPr>
                          <m:t>2</m:t>
                        </m:r>
                      </m:sub>
                    </m:sSub>
                  </m:oMath>
                </a14:m>
                <a:r>
                  <a:rPr lang="th-TH" sz="2000" dirty="0">
                    <a:solidFill>
                      <a:schemeClr val="accent3">
                        <a:lumMod val="50000"/>
                      </a:schemeClr>
                    </a:solidFill>
                    <a:latin typeface="Angsana New" pitchFamily="18" charset="-34"/>
                    <a:cs typeface="Angsana New" pitchFamily="18" charset="-34"/>
                  </a:rPr>
                  <a:t> ,</a:t>
                </a:r>
                <a:r>
                  <a:rPr lang="th-TH" sz="2000" dirty="0" smtClean="0">
                    <a:solidFill>
                      <a:schemeClr val="accent3">
                        <a:lumMod val="50000"/>
                      </a:schemeClr>
                    </a:solidFill>
                    <a:latin typeface="Angsana New" pitchFamily="18" charset="-34"/>
                    <a:cs typeface="Angsana New" pitchFamily="18" charset="-34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th-TH" sz="2000" i="1" smtClean="0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  <a:cs typeface="Angsana New" pitchFamily="18" charset="-34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  <a:cs typeface="Angsana New" pitchFamily="18" charset="-34"/>
                          </a:rPr>
                          <m:t>𝐻</m:t>
                        </m:r>
                      </m:e>
                      <m:sub>
                        <m:r>
                          <a:rPr lang="th-TH" sz="2000" b="0" i="1" smtClean="0">
                            <a:solidFill>
                              <a:schemeClr val="accent3">
                                <a:lumMod val="50000"/>
                              </a:schemeClr>
                            </a:solidFill>
                            <a:latin typeface="Cambria Math"/>
                            <a:cs typeface="Angsana New" pitchFamily="18" charset="-34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Cambria Math"/>
                        <a:cs typeface="Angsana New" pitchFamily="18" charset="-34"/>
                      </a:rPr>
                      <m:t>O</m:t>
                    </m:r>
                  </m:oMath>
                </a14:m>
                <a:r>
                  <a:rPr lang="en-US" dirty="0" smtClean="0">
                    <a:solidFill>
                      <a:schemeClr val="accent3">
                        <a:lumMod val="50000"/>
                      </a:schemeClr>
                    </a:solidFill>
                    <a:latin typeface="Angsana New" pitchFamily="18" charset="-34"/>
                    <a:cs typeface="Angsana New" pitchFamily="18" charset="-34"/>
                  </a:rPr>
                  <a:t> </a:t>
                </a:r>
                <a:r>
                  <a:rPr lang="th-TH" dirty="0" smtClean="0">
                    <a:solidFill>
                      <a:schemeClr val="accent3">
                        <a:lumMod val="50000"/>
                      </a:schemeClr>
                    </a:solidFill>
                    <a:latin typeface="Angsana New" pitchFamily="18" charset="-34"/>
                    <a:cs typeface="Angsana New" pitchFamily="18" charset="-34"/>
                  </a:rPr>
                  <a:t>, </a:t>
                </a:r>
                <a:r>
                  <a:rPr lang="en-US" dirty="0" smtClean="0">
                    <a:solidFill>
                      <a:schemeClr val="accent3">
                        <a:lumMod val="50000"/>
                      </a:schemeClr>
                    </a:solidFill>
                    <a:latin typeface="Angsana New" pitchFamily="18" charset="-34"/>
                    <a:cs typeface="Angsana New" pitchFamily="18" charset="-34"/>
                  </a:rPr>
                  <a:t>CO , </a:t>
                </a:r>
                <a:r>
                  <a:rPr lang="th-TH" dirty="0" smtClean="0">
                    <a:solidFill>
                      <a:schemeClr val="accent3">
                        <a:lumMod val="50000"/>
                      </a:schemeClr>
                    </a:solidFill>
                    <a:latin typeface="Angsana New" pitchFamily="18" charset="-34"/>
                    <a:cs typeface="Angsana New" pitchFamily="18" charset="-34"/>
                  </a:rPr>
                  <a:t>เขม่า</a:t>
                </a:r>
                <a:endParaRPr lang="th-TH" dirty="0">
                  <a:solidFill>
                    <a:schemeClr val="accent3">
                      <a:lumMod val="50000"/>
                    </a:schemeClr>
                  </a:solidFill>
                  <a:latin typeface="Angsana New" pitchFamily="18" charset="-34"/>
                  <a:cs typeface="Angsana New" pitchFamily="18" charset="-34"/>
                </a:endParaRPr>
              </a:p>
            </p:txBody>
          </p:sp>
        </mc:Choice>
        <mc:Fallback xmlns="">
          <p:sp>
            <p:nvSpPr>
              <p:cNvPr id="36" name="สี่เหลี่ยมผืนผ้า 3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34521" y="932437"/>
                <a:ext cx="2811394" cy="523220"/>
              </a:xfrm>
              <a:prstGeom prst="rect">
                <a:avLst/>
              </a:prstGeom>
              <a:blipFill rotWithShape="1">
                <a:blip r:embed="rId7"/>
                <a:stretch>
                  <a:fillRect l="-4555" t="-11628" b="-313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7" name="ลูกศรเชื่อมต่อแบบตรง 36"/>
          <p:cNvCxnSpPr/>
          <p:nvPr/>
        </p:nvCxnSpPr>
        <p:spPr>
          <a:xfrm>
            <a:off x="6167340" y="1194047"/>
            <a:ext cx="453326" cy="0"/>
          </a:xfrm>
          <a:prstGeom prst="straightConnector1">
            <a:avLst/>
          </a:prstGeom>
          <a:ln w="28575">
            <a:solidFill>
              <a:schemeClr val="accent3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3595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" grpId="0" animBg="1"/>
      <p:bldP spid="13" grpId="0"/>
      <p:bldP spid="16" grpId="0" animBg="1"/>
      <p:bldP spid="17" grpId="0" animBg="1"/>
      <p:bldP spid="18" grpId="0" animBg="1"/>
      <p:bldP spid="19" grpId="0" animBg="1"/>
      <p:bldP spid="20" grpId="0" animBg="1"/>
      <p:bldP spid="22" grpId="0"/>
      <p:bldP spid="23" grpId="0"/>
      <p:bldP spid="31" grpId="0"/>
      <p:bldP spid="32" grpId="0"/>
      <p:bldP spid="34" grpId="0"/>
      <p:bldP spid="35" grpId="0"/>
      <p:bldP spid="36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/>
          <p:cNvSpPr>
            <a:spLocks noGrp="1"/>
          </p:cNvSpPr>
          <p:nvPr>
            <p:ph type="title"/>
          </p:nvPr>
        </p:nvSpPr>
        <p:spPr>
          <a:xfrm>
            <a:off x="179512" y="2654365"/>
            <a:ext cx="2962672" cy="1346135"/>
          </a:xfrm>
          <a:ln w="2857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h-TH" sz="4000" b="1" dirty="0" smtClean="0">
                <a:latin typeface="Angsana New" pitchFamily="18" charset="-34"/>
                <a:cs typeface="Angsana New" pitchFamily="18" charset="-34"/>
              </a:rPr>
              <a:t>ปัจจัยที่มีผลต่ออัตรา</a:t>
            </a:r>
            <a:br>
              <a:rPr lang="th-TH" sz="4000" b="1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4000" b="1" dirty="0" smtClean="0">
                <a:latin typeface="Angsana New" pitchFamily="18" charset="-34"/>
                <a:cs typeface="Angsana New" pitchFamily="18" charset="-34"/>
              </a:rPr>
              <a:t>การเกิดปฏิกิริยาเคมี</a:t>
            </a:r>
            <a:endParaRPr lang="th-TH" sz="40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4427984" y="769268"/>
            <a:ext cx="2880320" cy="710952"/>
          </a:xfrm>
          <a:prstGeom prst="rect">
            <a:avLst/>
          </a:prstGeom>
          <a:ln w="2857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ธรรมชาติของสารตั้งต้น</a:t>
            </a:r>
            <a:endParaRPr lang="th-TH" sz="32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" name="ชื่อเรื่อง 1"/>
          <p:cNvSpPr txBox="1">
            <a:spLocks/>
          </p:cNvSpPr>
          <p:nvPr/>
        </p:nvSpPr>
        <p:spPr>
          <a:xfrm>
            <a:off x="4440327" y="1916832"/>
            <a:ext cx="2880320" cy="710952"/>
          </a:xfrm>
          <a:prstGeom prst="rect">
            <a:avLst/>
          </a:prstGeom>
          <a:ln w="2857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ความเข้มข้นของสารตั้งต้น</a:t>
            </a:r>
            <a:endParaRPr lang="th-TH" sz="32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" name="ชื่อเรื่อง 1"/>
          <p:cNvSpPr txBox="1">
            <a:spLocks/>
          </p:cNvSpPr>
          <p:nvPr/>
        </p:nvSpPr>
        <p:spPr>
          <a:xfrm>
            <a:off x="4457744" y="3078088"/>
            <a:ext cx="2880320" cy="710952"/>
          </a:xfrm>
          <a:prstGeom prst="rect">
            <a:avLst/>
          </a:prstGeom>
          <a:ln w="2857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พื้นที่ผิวของสารตั้งต้น</a:t>
            </a:r>
            <a:endParaRPr lang="th-TH" sz="32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8" name="ชื่อเรื่อง 1"/>
          <p:cNvSpPr txBox="1">
            <a:spLocks/>
          </p:cNvSpPr>
          <p:nvPr/>
        </p:nvSpPr>
        <p:spPr>
          <a:xfrm>
            <a:off x="4459298" y="5393535"/>
            <a:ext cx="3360076" cy="710952"/>
          </a:xfrm>
          <a:prstGeom prst="rect">
            <a:avLst/>
          </a:prstGeom>
          <a:ln w="2857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ตัวเร่งและตัวหน่วงปฏิกิริยา</a:t>
            </a:r>
            <a:endParaRPr lang="th-TH" sz="32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" name="ชื่อเรื่อง 1"/>
          <p:cNvSpPr txBox="1">
            <a:spLocks/>
          </p:cNvSpPr>
          <p:nvPr/>
        </p:nvSpPr>
        <p:spPr>
          <a:xfrm>
            <a:off x="4473339" y="4297660"/>
            <a:ext cx="2880320" cy="710952"/>
          </a:xfrm>
          <a:prstGeom prst="rect">
            <a:avLst/>
          </a:prstGeom>
          <a:ln w="2857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อุณหภูมิ</a:t>
            </a:r>
            <a:endParaRPr lang="th-TH" sz="3200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10" name="ลูกศรเชื่อมต่อแบบตรง 9"/>
          <p:cNvCxnSpPr>
            <a:stCxn id="4" idx="0"/>
            <a:endCxn id="5" idx="1"/>
          </p:cNvCxnSpPr>
          <p:nvPr/>
        </p:nvCxnSpPr>
        <p:spPr>
          <a:xfrm flipV="1">
            <a:off x="1660848" y="1124744"/>
            <a:ext cx="2767136" cy="1529621"/>
          </a:xfrm>
          <a:prstGeom prst="straightConnector1">
            <a:avLst/>
          </a:prstGeom>
          <a:ln w="28575">
            <a:solidFill>
              <a:schemeClr val="accent3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ลูกศรเชื่อมต่อแบบตรง 10"/>
          <p:cNvCxnSpPr>
            <a:endCxn id="6" idx="1"/>
          </p:cNvCxnSpPr>
          <p:nvPr/>
        </p:nvCxnSpPr>
        <p:spPr>
          <a:xfrm flipV="1">
            <a:off x="3142184" y="2272308"/>
            <a:ext cx="1298143" cy="355476"/>
          </a:xfrm>
          <a:prstGeom prst="straightConnector1">
            <a:avLst/>
          </a:prstGeom>
          <a:ln w="28575">
            <a:solidFill>
              <a:schemeClr val="accent3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ลูกศรเชื่อมต่อแบบตรง 11"/>
          <p:cNvCxnSpPr/>
          <p:nvPr/>
        </p:nvCxnSpPr>
        <p:spPr>
          <a:xfrm>
            <a:off x="3155635" y="3402535"/>
            <a:ext cx="1317704" cy="0"/>
          </a:xfrm>
          <a:prstGeom prst="straightConnector1">
            <a:avLst/>
          </a:prstGeom>
          <a:ln w="28575">
            <a:solidFill>
              <a:schemeClr val="accent3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ลูกศรเชื่อมต่อแบบตรง 12"/>
          <p:cNvCxnSpPr>
            <a:endCxn id="9" idx="1"/>
          </p:cNvCxnSpPr>
          <p:nvPr/>
        </p:nvCxnSpPr>
        <p:spPr>
          <a:xfrm>
            <a:off x="3142184" y="4000500"/>
            <a:ext cx="1331155" cy="652636"/>
          </a:xfrm>
          <a:prstGeom prst="straightConnector1">
            <a:avLst/>
          </a:prstGeom>
          <a:ln w="28575">
            <a:solidFill>
              <a:schemeClr val="accent3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ลูกศรเชื่อมต่อแบบตรง 13"/>
          <p:cNvCxnSpPr>
            <a:stCxn id="4" idx="2"/>
            <a:endCxn id="8" idx="1"/>
          </p:cNvCxnSpPr>
          <p:nvPr/>
        </p:nvCxnSpPr>
        <p:spPr>
          <a:xfrm>
            <a:off x="1660848" y="4000500"/>
            <a:ext cx="2798450" cy="1748511"/>
          </a:xfrm>
          <a:prstGeom prst="straightConnector1">
            <a:avLst/>
          </a:prstGeom>
          <a:ln w="28575">
            <a:solidFill>
              <a:schemeClr val="accent3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รูปภาพ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7300" y="3068960"/>
            <a:ext cx="2205220" cy="3789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650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 txBox="1">
            <a:spLocks/>
          </p:cNvSpPr>
          <p:nvPr/>
        </p:nvSpPr>
        <p:spPr>
          <a:xfrm>
            <a:off x="2627785" y="288016"/>
            <a:ext cx="6264696" cy="1052736"/>
          </a:xfrm>
          <a:prstGeom prst="rect">
            <a:avLst/>
          </a:prstGeom>
          <a:solidFill>
            <a:srgbClr val="FFFFAF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การรักษาดุลยภาพของสิ่งมีชีวิต</a:t>
            </a:r>
            <a:endParaRPr lang="th-TH" b="1" i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3" name="ชื่อเรื่อง 1"/>
          <p:cNvSpPr txBox="1">
            <a:spLocks/>
          </p:cNvSpPr>
          <p:nvPr/>
        </p:nvSpPr>
        <p:spPr>
          <a:xfrm>
            <a:off x="168263" y="143984"/>
            <a:ext cx="2459521" cy="1340800"/>
          </a:xfrm>
          <a:prstGeom prst="rect">
            <a:avLst/>
          </a:prstGeom>
          <a:solidFill>
            <a:srgbClr val="FFC00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54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หน่วย</a:t>
            </a:r>
            <a:r>
              <a:rPr lang="th-TH" sz="54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ที่</a:t>
            </a:r>
            <a:r>
              <a:rPr lang="en-US" sz="54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 </a:t>
            </a:r>
            <a:r>
              <a:rPr lang="en-US" sz="54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9</a:t>
            </a:r>
            <a:endParaRPr lang="th-TH" sz="54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eesiaUPC" pitchFamily="34" charset="-34"/>
              <a:cs typeface="FreesiaUPC" pitchFamily="34" charset="-34"/>
            </a:endParaRP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0728" y="1749208"/>
            <a:ext cx="3289464" cy="46506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60514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79512" y="2296442"/>
            <a:ext cx="3605473" cy="518236"/>
          </a:xfrm>
          <a:ln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ขอบเขตวิชาวิทย์ (</a:t>
            </a:r>
            <a:r>
              <a:rPr lang="en-US" sz="2800" b="1" dirty="0" smtClean="0">
                <a:latin typeface="Angsana New" pitchFamily="18" charset="-34"/>
                <a:cs typeface="Angsana New" pitchFamily="18" charset="-34"/>
              </a:rPr>
              <a:t>Pure Science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)</a:t>
            </a:r>
            <a:endParaRPr lang="th-TH" sz="28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4" name="ตัวแทนเนื้อหา 2"/>
          <p:cNvSpPr txBox="1">
            <a:spLocks/>
          </p:cNvSpPr>
          <p:nvPr/>
        </p:nvSpPr>
        <p:spPr>
          <a:xfrm>
            <a:off x="4283968" y="1657450"/>
            <a:ext cx="1188784" cy="506804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ชีวภาพ</a:t>
            </a:r>
            <a:endParaRPr lang="th-TH" sz="2800" b="1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6" name="ลูกศรเชื่อมต่อแบบตรง 5"/>
          <p:cNvCxnSpPr/>
          <p:nvPr/>
        </p:nvCxnSpPr>
        <p:spPr>
          <a:xfrm>
            <a:off x="5580112" y="1824821"/>
            <a:ext cx="432048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สี่เหลี่ยมผืนผ้า 7"/>
          <p:cNvSpPr/>
          <p:nvPr/>
        </p:nvSpPr>
        <p:spPr>
          <a:xfrm>
            <a:off x="6012161" y="1573303"/>
            <a:ext cx="29523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b="1" dirty="0">
                <a:latin typeface="Angsana New" pitchFamily="18" charset="-34"/>
                <a:cs typeface="Angsana New" pitchFamily="18" charset="-34"/>
              </a:rPr>
              <a:t>ศึกษาเกี่ยวกับสิ่งมีชีวิต พืช / สัตว์ / คน เรียกว่า ชีววิทยา (</a:t>
            </a:r>
            <a:r>
              <a:rPr lang="en-US" b="1" dirty="0">
                <a:latin typeface="Angsana New" pitchFamily="18" charset="-34"/>
                <a:cs typeface="Angsana New" pitchFamily="18" charset="-34"/>
              </a:rPr>
              <a:t>Biology</a:t>
            </a:r>
            <a:r>
              <a:rPr lang="th-TH" b="1" dirty="0">
                <a:latin typeface="Angsana New" pitchFamily="18" charset="-34"/>
                <a:cs typeface="Angsana New" pitchFamily="18" charset="-34"/>
              </a:rPr>
              <a:t>)</a:t>
            </a:r>
          </a:p>
        </p:txBody>
      </p:sp>
      <p:sp>
        <p:nvSpPr>
          <p:cNvPr id="10" name="ตัวแทนเนื้อหา 2"/>
          <p:cNvSpPr txBox="1">
            <a:spLocks/>
          </p:cNvSpPr>
          <p:nvPr/>
        </p:nvSpPr>
        <p:spPr>
          <a:xfrm>
            <a:off x="4283968" y="2958298"/>
            <a:ext cx="1188784" cy="470702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กายภาพ</a:t>
            </a:r>
            <a:endParaRPr lang="th-TH" sz="2800" b="1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11" name="ลูกศรเชื่อมต่อแบบตรง 10"/>
          <p:cNvCxnSpPr/>
          <p:nvPr/>
        </p:nvCxnSpPr>
        <p:spPr>
          <a:xfrm>
            <a:off x="5580113" y="3154751"/>
            <a:ext cx="432048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สี่เหลี่ยมผืนผ้า 11"/>
          <p:cNvSpPr/>
          <p:nvPr/>
        </p:nvSpPr>
        <p:spPr>
          <a:xfrm>
            <a:off x="6164501" y="2937087"/>
            <a:ext cx="29523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ปรากฏการณ์ต่าง ๆ ในธรรมชาติ เคมี (</a:t>
            </a:r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Cheme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) ฟิสิกส์ (</a:t>
            </a:r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Physic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)</a:t>
            </a:r>
            <a:endParaRPr lang="th-TH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3" name="ตัวแทนเนื้อหา 2"/>
          <p:cNvSpPr txBox="1">
            <a:spLocks/>
          </p:cNvSpPr>
          <p:nvPr/>
        </p:nvSpPr>
        <p:spPr>
          <a:xfrm>
            <a:off x="179512" y="4428636"/>
            <a:ext cx="2929982" cy="512532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ชีวภาพ / กายภาพ</a:t>
            </a:r>
            <a:endParaRPr lang="th-TH" sz="2800" b="1" dirty="0">
              <a:latin typeface="Angsana New" pitchFamily="18" charset="-34"/>
              <a:cs typeface="Angsana New" pitchFamily="18" charset="-34"/>
            </a:endParaRPr>
          </a:p>
          <a:p>
            <a:pPr marL="0" indent="0" algn="ctr">
              <a:buNone/>
            </a:pPr>
            <a:endParaRPr lang="th-TH" sz="28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4" name="ตัวแทนเนื้อหา 2"/>
          <p:cNvSpPr txBox="1">
            <a:spLocks/>
          </p:cNvSpPr>
          <p:nvPr/>
        </p:nvSpPr>
        <p:spPr>
          <a:xfrm>
            <a:off x="179512" y="5804177"/>
            <a:ext cx="2929982" cy="441122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การศึกษาวิทยาศาสตร์</a:t>
            </a:r>
            <a:endParaRPr lang="th-TH" sz="2800" b="1" dirty="0">
              <a:latin typeface="Angsana New" pitchFamily="18" charset="-34"/>
              <a:cs typeface="Angsana New" pitchFamily="18" charset="-34"/>
            </a:endParaRPr>
          </a:p>
          <a:p>
            <a:pPr marL="0" indent="0" algn="ctr">
              <a:buNone/>
            </a:pPr>
            <a:endParaRPr lang="th-TH" sz="2800" b="1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15" name="ลูกศรเชื่อมต่อแบบตรง 14"/>
          <p:cNvCxnSpPr/>
          <p:nvPr/>
        </p:nvCxnSpPr>
        <p:spPr>
          <a:xfrm>
            <a:off x="3109494" y="4653136"/>
            <a:ext cx="526402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สี่เหลี่ยมผืนผ้า 15"/>
          <p:cNvSpPr/>
          <p:nvPr/>
        </p:nvSpPr>
        <p:spPr>
          <a:xfrm>
            <a:off x="3635896" y="4369644"/>
            <a:ext cx="2384589" cy="954107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วิทยาศาสตร์ประยุกต์ </a:t>
            </a:r>
          </a:p>
          <a:p>
            <a:pPr algn="ctr"/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(</a:t>
            </a:r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Technology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)</a:t>
            </a:r>
            <a:endParaRPr lang="th-TH" b="1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17" name="ลูกศรเชื่อมต่อแบบตรง 16"/>
          <p:cNvCxnSpPr/>
          <p:nvPr/>
        </p:nvCxnSpPr>
        <p:spPr>
          <a:xfrm>
            <a:off x="6084168" y="4636661"/>
            <a:ext cx="432048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ตัวแทนเนื้อหา 2"/>
          <p:cNvSpPr txBox="1">
            <a:spLocks/>
          </p:cNvSpPr>
          <p:nvPr/>
        </p:nvSpPr>
        <p:spPr>
          <a:xfrm>
            <a:off x="3716229" y="5373216"/>
            <a:ext cx="2448272" cy="562677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เชิงคุณภาพ</a:t>
            </a:r>
            <a:endParaRPr lang="th-TH" sz="2800" b="1" dirty="0">
              <a:latin typeface="Angsana New" pitchFamily="18" charset="-34"/>
              <a:cs typeface="Angsana New" pitchFamily="18" charset="-34"/>
            </a:endParaRPr>
          </a:p>
          <a:p>
            <a:pPr marL="0" indent="0" algn="ctr">
              <a:buNone/>
            </a:pPr>
            <a:endParaRPr lang="th-TH" sz="28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9" name="ตัวแทนเนื้อหา 2"/>
          <p:cNvSpPr txBox="1">
            <a:spLocks/>
          </p:cNvSpPr>
          <p:nvPr/>
        </p:nvSpPr>
        <p:spPr>
          <a:xfrm>
            <a:off x="3708566" y="6048845"/>
            <a:ext cx="2448272" cy="476499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เชิงปริมาณ</a:t>
            </a:r>
            <a:endParaRPr lang="th-TH" sz="2800" b="1" dirty="0">
              <a:latin typeface="Angsana New" pitchFamily="18" charset="-34"/>
              <a:cs typeface="Angsana New" pitchFamily="18" charset="-34"/>
            </a:endParaRPr>
          </a:p>
          <a:p>
            <a:pPr marL="0" indent="0" algn="ctr">
              <a:buNone/>
            </a:pPr>
            <a:endParaRPr lang="th-TH" sz="2800" b="1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20" name="ลูกศรเชื่อมต่อแบบตรง 19"/>
          <p:cNvCxnSpPr>
            <a:endCxn id="18" idx="1"/>
          </p:cNvCxnSpPr>
          <p:nvPr/>
        </p:nvCxnSpPr>
        <p:spPr>
          <a:xfrm flipV="1">
            <a:off x="3109494" y="5654555"/>
            <a:ext cx="606735" cy="28134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ลูกศรเชื่อมต่อแบบตรง 21"/>
          <p:cNvCxnSpPr>
            <a:endCxn id="19" idx="1"/>
          </p:cNvCxnSpPr>
          <p:nvPr/>
        </p:nvCxnSpPr>
        <p:spPr>
          <a:xfrm>
            <a:off x="3109494" y="6000630"/>
            <a:ext cx="599072" cy="28646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ลูกศรเชื่อมต่อแบบตรง 23"/>
          <p:cNvCxnSpPr>
            <a:endCxn id="4" idx="1"/>
          </p:cNvCxnSpPr>
          <p:nvPr/>
        </p:nvCxnSpPr>
        <p:spPr>
          <a:xfrm flipV="1">
            <a:off x="3779911" y="1910852"/>
            <a:ext cx="504057" cy="56375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ลูกศรเชื่อมต่อแบบตรง 25"/>
          <p:cNvCxnSpPr>
            <a:endCxn id="10" idx="1"/>
          </p:cNvCxnSpPr>
          <p:nvPr/>
        </p:nvCxnSpPr>
        <p:spPr>
          <a:xfrm>
            <a:off x="3771530" y="2474604"/>
            <a:ext cx="512438" cy="71904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สี่เหลี่ยมผืนผ้า 30"/>
          <p:cNvSpPr/>
          <p:nvPr/>
        </p:nvSpPr>
        <p:spPr>
          <a:xfrm>
            <a:off x="6588224" y="4365104"/>
            <a:ext cx="27363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b="1" dirty="0" err="1" smtClean="0">
                <a:latin typeface="Angsana New" pitchFamily="18" charset="-34"/>
                <a:cs typeface="Angsana New" pitchFamily="18" charset="-34"/>
              </a:rPr>
              <a:t>วิศ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วะ / แพทย์ /  </a:t>
            </a:r>
          </a:p>
          <a:p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คอมพิวเตอร์ / นิวเคลียร์</a:t>
            </a:r>
            <a:endParaRPr lang="th-TH" b="1" dirty="0"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32" name="รูปภาพ 3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116632"/>
            <a:ext cx="1181100" cy="1209675"/>
          </a:xfrm>
          <a:prstGeom prst="rect">
            <a:avLst/>
          </a:prstGeom>
        </p:spPr>
      </p:pic>
      <p:sp>
        <p:nvSpPr>
          <p:cNvPr id="25" name="สี่เหลี่ยมผืนผ้า 24"/>
          <p:cNvSpPr/>
          <p:nvPr/>
        </p:nvSpPr>
        <p:spPr>
          <a:xfrm>
            <a:off x="539552" y="129406"/>
            <a:ext cx="6388288" cy="92333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FreesiaUPC" pitchFamily="34" charset="-34"/>
                <a:cs typeface="FreesiaUPC" pitchFamily="34" charset="-34"/>
              </a:rPr>
              <a:t>  ขอบเขตของวิชาวิทยาศาสตร์</a:t>
            </a:r>
            <a:endParaRPr lang="th-TH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27" name="วงรี 26"/>
          <p:cNvSpPr/>
          <p:nvPr/>
        </p:nvSpPr>
        <p:spPr>
          <a:xfrm>
            <a:off x="107504" y="116632"/>
            <a:ext cx="863421" cy="94887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 smtClean="0">
                <a:latin typeface="FreesiaUPC" pitchFamily="34" charset="-34"/>
                <a:cs typeface="FreesiaUPC" pitchFamily="34" charset="-34"/>
              </a:rPr>
              <a:t>5</a:t>
            </a:r>
            <a:endParaRPr lang="en-US" sz="8800" b="1" dirty="0">
              <a:latin typeface="FreesiaUPC" pitchFamily="34" charset="-34"/>
              <a:cs typeface="Frees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449772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4" grpId="0" animBg="1"/>
      <p:bldP spid="8" grpId="0"/>
      <p:bldP spid="10" grpId="0" animBg="1"/>
      <p:bldP spid="12" grpId="0"/>
      <p:bldP spid="13" grpId="0" animBg="1"/>
      <p:bldP spid="14" grpId="0" animBg="1"/>
      <p:bldP spid="16" grpId="0" animBg="1"/>
      <p:bldP spid="18" grpId="0" animBg="1"/>
      <p:bldP spid="19" grpId="0" animBg="1"/>
      <p:bldP spid="31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th-TH" sz="4000" b="1" dirty="0" smtClean="0">
                <a:solidFill>
                  <a:schemeClr val="tx2">
                    <a:lumMod val="75000"/>
                  </a:schemeClr>
                </a:solidFill>
                <a:latin typeface="FreesiaUPC" pitchFamily="34" charset="-34"/>
                <a:cs typeface="FreesiaUPC" pitchFamily="34" charset="-34"/>
              </a:rPr>
              <a:t>โครงสร้างและส่วนประกอบของเซลล์</a:t>
            </a:r>
            <a:endParaRPr lang="th-TH" sz="4000" b="1" dirty="0">
              <a:solidFill>
                <a:schemeClr val="tx2">
                  <a:lumMod val="75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pic>
        <p:nvPicPr>
          <p:cNvPr id="6" name="รูปภาพ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93" t="14180" r="22778" b="53466"/>
          <a:stretch/>
        </p:blipFill>
        <p:spPr>
          <a:xfrm>
            <a:off x="202002" y="2197290"/>
            <a:ext cx="4009958" cy="30969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รูปภาพ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3" t="48759" r="19394" b="19918"/>
          <a:stretch/>
        </p:blipFill>
        <p:spPr>
          <a:xfrm>
            <a:off x="4427984" y="2197290"/>
            <a:ext cx="4521757" cy="310391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66144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>
            <a:normAutofit/>
          </a:bodyPr>
          <a:lstStyle/>
          <a:p>
            <a:r>
              <a:rPr lang="th-TH" sz="4000" b="1" dirty="0" smtClean="0">
                <a:solidFill>
                  <a:schemeClr val="tx2">
                    <a:lumMod val="75000"/>
                  </a:schemeClr>
                </a:solidFill>
              </a:rPr>
              <a:t>การรักษาดุลยภาพ</a:t>
            </a:r>
            <a:endParaRPr lang="th-TH" sz="4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วงรี 3"/>
          <p:cNvSpPr/>
          <p:nvPr/>
        </p:nvSpPr>
        <p:spPr>
          <a:xfrm>
            <a:off x="209049" y="3573016"/>
            <a:ext cx="1872208" cy="1656184"/>
          </a:xfrm>
          <a:prstGeom prst="ellipse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การรักษาดุลยภาพ</a:t>
            </a:r>
            <a:endParaRPr lang="th-TH" sz="3200" dirty="0">
              <a:solidFill>
                <a:schemeClr val="tx2">
                  <a:lumMod val="75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" name="วงรี 4"/>
          <p:cNvSpPr/>
          <p:nvPr/>
        </p:nvSpPr>
        <p:spPr>
          <a:xfrm>
            <a:off x="1820454" y="5127491"/>
            <a:ext cx="1872208" cy="1656184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กลไก</a:t>
            </a:r>
          </a:p>
          <a:p>
            <a:pPr algn="ctr"/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การรักษาดุลยภาพ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" name="วงรี 5"/>
          <p:cNvSpPr/>
          <p:nvPr/>
        </p:nvSpPr>
        <p:spPr>
          <a:xfrm>
            <a:off x="1763688" y="1916832"/>
            <a:ext cx="1872208" cy="1656184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การลำเลียงสารผ่านเซลล์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11960" y="1820142"/>
            <a:ext cx="464400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การแพร่ (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diffusion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) ความเข้มข้นสูง        ต่ำ</a:t>
            </a:r>
          </a:p>
          <a:p>
            <a:r>
              <a:rPr lang="th-TH" dirty="0" err="1" smtClean="0">
                <a:latin typeface="Angsana New" pitchFamily="18" charset="-34"/>
                <a:cs typeface="Angsana New" pitchFamily="18" charset="-34"/>
              </a:rPr>
              <a:t>ออสโมซิส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 (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Osmosis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) ความเข้มข้นมาก      น้อย</a:t>
            </a:r>
          </a:p>
          <a:p>
            <a:r>
              <a:rPr lang="th-TH" dirty="0" err="1">
                <a:latin typeface="Angsana New" pitchFamily="18" charset="-34"/>
                <a:cs typeface="Angsana New" pitchFamily="18" charset="-34"/>
              </a:rPr>
              <a:t>ฟ</a:t>
            </a:r>
            <a:r>
              <a:rPr lang="th-TH" dirty="0" err="1" smtClean="0">
                <a:latin typeface="Angsana New" pitchFamily="18" charset="-34"/>
                <a:cs typeface="Angsana New" pitchFamily="18" charset="-34"/>
              </a:rPr>
              <a:t>า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ซิลิ</a:t>
            </a:r>
            <a:r>
              <a:rPr lang="th-TH" dirty="0" err="1" smtClean="0">
                <a:latin typeface="Angsana New" pitchFamily="18" charset="-34"/>
                <a:cs typeface="Angsana New" pitchFamily="18" charset="-34"/>
              </a:rPr>
              <a:t>เทต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 (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facilitated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) อาศัยตัวพา คือ โปรตีนผ่านเข้า</a:t>
            </a:r>
          </a:p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แบบใช้พลังงาน (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Active transport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) </a:t>
            </a:r>
          </a:p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ไม่ผ่านเยื่อหุ้มเซลล์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8" name="ลูกศรเชื่อมต่อแบบตรง 7"/>
          <p:cNvCxnSpPr/>
          <p:nvPr/>
        </p:nvCxnSpPr>
        <p:spPr>
          <a:xfrm>
            <a:off x="7740352" y="2060848"/>
            <a:ext cx="288032" cy="0"/>
          </a:xfrm>
          <a:prstGeom prst="straightConnector1">
            <a:avLst/>
          </a:prstGeom>
          <a:ln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ลูกศรเชื่อมต่อแบบตรง 8"/>
          <p:cNvCxnSpPr/>
          <p:nvPr/>
        </p:nvCxnSpPr>
        <p:spPr>
          <a:xfrm>
            <a:off x="7972206" y="2492896"/>
            <a:ext cx="288032" cy="0"/>
          </a:xfrm>
          <a:prstGeom prst="straightConnector1">
            <a:avLst/>
          </a:prstGeom>
          <a:ln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ตัวเชื่อมต่อตรง 9"/>
          <p:cNvCxnSpPr/>
          <p:nvPr/>
        </p:nvCxnSpPr>
        <p:spPr>
          <a:xfrm flipH="1">
            <a:off x="3976709" y="2060848"/>
            <a:ext cx="1" cy="2160240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ตัวเชื่อมต่อตรง 10"/>
          <p:cNvCxnSpPr/>
          <p:nvPr/>
        </p:nvCxnSpPr>
        <p:spPr>
          <a:xfrm flipH="1">
            <a:off x="3976710" y="2060848"/>
            <a:ext cx="221445" cy="0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ตัวเชื่อมต่อตรง 11"/>
          <p:cNvCxnSpPr/>
          <p:nvPr/>
        </p:nvCxnSpPr>
        <p:spPr>
          <a:xfrm flipH="1">
            <a:off x="3990515" y="2492896"/>
            <a:ext cx="221445" cy="0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ตัวเชื่อมต่อตรง 12"/>
          <p:cNvCxnSpPr/>
          <p:nvPr/>
        </p:nvCxnSpPr>
        <p:spPr>
          <a:xfrm flipH="1">
            <a:off x="3961450" y="2924944"/>
            <a:ext cx="221445" cy="0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ตัวเชื่อมต่อตรง 13"/>
          <p:cNvCxnSpPr/>
          <p:nvPr/>
        </p:nvCxnSpPr>
        <p:spPr>
          <a:xfrm flipH="1">
            <a:off x="3976709" y="3789040"/>
            <a:ext cx="221445" cy="0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ตัวเชื่อมต่อตรง 14"/>
          <p:cNvCxnSpPr/>
          <p:nvPr/>
        </p:nvCxnSpPr>
        <p:spPr>
          <a:xfrm flipH="1">
            <a:off x="3990515" y="4221088"/>
            <a:ext cx="221445" cy="0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ลูกศรเชื่อมต่อแบบตรง 15"/>
          <p:cNvCxnSpPr>
            <a:stCxn id="4" idx="6"/>
            <a:endCxn id="6" idx="4"/>
          </p:cNvCxnSpPr>
          <p:nvPr/>
        </p:nvCxnSpPr>
        <p:spPr>
          <a:xfrm flipV="1">
            <a:off x="2081257" y="3573016"/>
            <a:ext cx="618535" cy="828092"/>
          </a:xfrm>
          <a:prstGeom prst="straightConnector1">
            <a:avLst/>
          </a:prstGeom>
          <a:ln w="28575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ลูกศรเชื่อมต่อแบบตรง 16"/>
          <p:cNvCxnSpPr/>
          <p:nvPr/>
        </p:nvCxnSpPr>
        <p:spPr>
          <a:xfrm>
            <a:off x="2081257" y="4428615"/>
            <a:ext cx="762552" cy="726383"/>
          </a:xfrm>
          <a:prstGeom prst="straightConnector1">
            <a:avLst/>
          </a:prstGeom>
          <a:ln w="28575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ลูกศรเชื่อมต่อแบบตรง 17"/>
          <p:cNvCxnSpPr>
            <a:stCxn id="6" idx="6"/>
          </p:cNvCxnSpPr>
          <p:nvPr/>
        </p:nvCxnSpPr>
        <p:spPr>
          <a:xfrm>
            <a:off x="3635896" y="2744924"/>
            <a:ext cx="340813" cy="0"/>
          </a:xfrm>
          <a:prstGeom prst="straightConnector1">
            <a:avLst/>
          </a:prstGeom>
          <a:ln w="28575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ลูกศรเชื่อมต่อแบบตรง 18"/>
          <p:cNvCxnSpPr/>
          <p:nvPr/>
        </p:nvCxnSpPr>
        <p:spPr>
          <a:xfrm flipV="1">
            <a:off x="3692662" y="5955581"/>
            <a:ext cx="1898364" cy="4003"/>
          </a:xfrm>
          <a:prstGeom prst="straightConnector1">
            <a:avLst/>
          </a:prstGeom>
          <a:ln w="28575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3638236" y="5493917"/>
            <a:ext cx="4480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กระบวนการทางชีวเคมี </a:t>
            </a:r>
            <a:endParaRPr lang="th-TH" sz="24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1" name="สี่เหลี่ยมผืนผ้า 20"/>
          <p:cNvSpPr/>
          <p:nvPr/>
        </p:nvSpPr>
        <p:spPr>
          <a:xfrm>
            <a:off x="5591026" y="5724749"/>
            <a:ext cx="12875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h-TH" sz="2400" dirty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(</a:t>
            </a:r>
            <a:r>
              <a:rPr lang="en-US" sz="2400" dirty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Metabolism</a:t>
            </a:r>
            <a:r>
              <a:rPr lang="th-TH" sz="2400" dirty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086499" y="5154998"/>
            <a:ext cx="18837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ngsana New" pitchFamily="18" charset="-34"/>
                <a:cs typeface="Angsana New" pitchFamily="18" charset="-34"/>
              </a:rPr>
              <a:t>Anabolism </a:t>
            </a:r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(สร้าง)</a:t>
            </a:r>
            <a:endParaRPr lang="th-TH" sz="24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174337" y="6186414"/>
            <a:ext cx="18837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ngsana New" pitchFamily="18" charset="-34"/>
                <a:cs typeface="Angsana New" pitchFamily="18" charset="-34"/>
              </a:rPr>
              <a:t>Catabolism </a:t>
            </a:r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(ทำลาย)</a:t>
            </a:r>
            <a:endParaRPr lang="th-TH" sz="2400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24" name="ลูกศรเชื่อมต่อแบบตรง 23"/>
          <p:cNvCxnSpPr>
            <a:endCxn id="22" idx="1"/>
          </p:cNvCxnSpPr>
          <p:nvPr/>
        </p:nvCxnSpPr>
        <p:spPr>
          <a:xfrm flipV="1">
            <a:off x="6747971" y="5385831"/>
            <a:ext cx="338528" cy="606840"/>
          </a:xfrm>
          <a:prstGeom prst="straightConnector1">
            <a:avLst/>
          </a:prstGeom>
          <a:ln w="28575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ลูกศรเชื่อมต่อแบบตรง 24"/>
          <p:cNvCxnSpPr>
            <a:endCxn id="23" idx="1"/>
          </p:cNvCxnSpPr>
          <p:nvPr/>
        </p:nvCxnSpPr>
        <p:spPr>
          <a:xfrm>
            <a:off x="6747971" y="5992671"/>
            <a:ext cx="426366" cy="424576"/>
          </a:xfrm>
          <a:prstGeom prst="straightConnector1">
            <a:avLst/>
          </a:prstGeom>
          <a:ln w="28575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6" name="สี่เหลี่ยมผืนผ้ามุมมน 25"/>
          <p:cNvSpPr/>
          <p:nvPr/>
        </p:nvSpPr>
        <p:spPr>
          <a:xfrm>
            <a:off x="1043608" y="1061045"/>
            <a:ext cx="7128792" cy="684076"/>
          </a:xfrm>
          <a:prstGeom prst="roundRect">
            <a:avLst/>
          </a:prstGeom>
          <a:ln w="38100">
            <a:solidFill>
              <a:schemeClr val="accent5">
                <a:lumMod val="75000"/>
              </a:schemeClr>
            </a:solidFill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ตัวแทนเนื้อหา 2"/>
          <p:cNvSpPr txBox="1">
            <a:spLocks/>
          </p:cNvSpPr>
          <p:nvPr/>
        </p:nvSpPr>
        <p:spPr>
          <a:xfrm>
            <a:off x="1128625" y="1196752"/>
            <a:ext cx="6930770" cy="631455"/>
          </a:xfrm>
          <a:prstGeom prst="rect">
            <a:avLst/>
          </a:prstGeom>
          <a:noFill/>
          <a:effectLst>
            <a:glow rad="419100">
              <a:schemeClr val="accent5">
                <a:lumMod val="20000"/>
                <a:lumOff val="80000"/>
              </a:schemeClr>
            </a:glow>
            <a:softEdge rad="0"/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h-TH" sz="2800" dirty="0" smtClean="0">
                <a:latin typeface="FreesiaUPC" pitchFamily="34" charset="-34"/>
                <a:cs typeface="FreesiaUPC" pitchFamily="34" charset="-34"/>
              </a:rPr>
              <a:t>หมายถึง กร</a:t>
            </a:r>
            <a:r>
              <a:rPr lang="th-TH" sz="2800" dirty="0">
                <a:latin typeface="FreesiaUPC" pitchFamily="34" charset="-34"/>
                <a:cs typeface="FreesiaUPC" pitchFamily="34" charset="-34"/>
              </a:rPr>
              <a:t>ะ</a:t>
            </a:r>
            <a:r>
              <a:rPr lang="th-TH" sz="2800" dirty="0" smtClean="0">
                <a:latin typeface="FreesiaUPC" pitchFamily="34" charset="-34"/>
                <a:cs typeface="FreesiaUPC" pitchFamily="34" charset="-34"/>
              </a:rPr>
              <a:t>บวนการ</a:t>
            </a:r>
            <a:r>
              <a:rPr lang="th-TH" sz="2800" dirty="0">
                <a:latin typeface="FreesiaUPC" pitchFamily="34" charset="-34"/>
                <a:cs typeface="FreesiaUPC" pitchFamily="34" charset="-34"/>
              </a:rPr>
              <a:t>ปรับสภาพเพื่อรักษาสมดุลของสิ่งมีชีวิต</a:t>
            </a:r>
          </a:p>
        </p:txBody>
      </p:sp>
    </p:spTree>
    <p:extLst>
      <p:ext uri="{BB962C8B-B14F-4D97-AF65-F5344CB8AC3E}">
        <p14:creationId xmlns:p14="http://schemas.microsoft.com/office/powerpoint/2010/main" val="4149323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/>
      <p:bldP spid="20" grpId="0"/>
      <p:bldP spid="21" grpId="0"/>
      <p:bldP spid="22" grpId="0"/>
      <p:bldP spid="23" grpId="0"/>
      <p:bldP spid="26" grpId="0" animBg="1"/>
      <p:bldP spid="27" grpId="0" build="p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th-TH" sz="4000" b="1" dirty="0" smtClean="0">
                <a:solidFill>
                  <a:schemeClr val="tx2">
                    <a:lumMod val="75000"/>
                  </a:schemeClr>
                </a:solidFill>
              </a:rPr>
              <a:t>กลไกการรักษาดุลยภาพอุณหภูมิในร่างกาย</a:t>
            </a:r>
            <a:endParaRPr lang="th-TH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16" y="1408043"/>
            <a:ext cx="8892480" cy="425320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49323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88860" y="1926175"/>
            <a:ext cx="1450504" cy="1143000"/>
          </a:xfrm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h-TH" sz="2800" dirty="0" smtClean="0">
                <a:cs typeface="+mj-cs"/>
              </a:rPr>
              <a:t>ปัจจัยที่เกิดดุลยภาพ</a:t>
            </a:r>
            <a:endParaRPr lang="th-TH" sz="2800" dirty="0">
              <a:cs typeface="+mj-cs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076056" y="188640"/>
            <a:ext cx="4104456" cy="359094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2400" dirty="0" smtClean="0">
                <a:cs typeface="+mj-cs"/>
              </a:rPr>
              <a:t>น้ำความชื้น</a:t>
            </a:r>
          </a:p>
          <a:p>
            <a:pPr marL="0" indent="0">
              <a:buNone/>
            </a:pPr>
            <a:r>
              <a:rPr lang="th-TH" sz="2400" dirty="0" smtClean="0">
                <a:cs typeface="+mj-cs"/>
              </a:rPr>
              <a:t>อุณหภูมิ</a:t>
            </a:r>
          </a:p>
          <a:p>
            <a:pPr marL="0" indent="0">
              <a:buNone/>
            </a:pPr>
            <a:r>
              <a:rPr lang="th-TH" sz="2400" dirty="0" smtClean="0">
                <a:cs typeface="+mj-cs"/>
              </a:rPr>
              <a:t>ความเป็นกรด – เบส</a:t>
            </a:r>
          </a:p>
          <a:p>
            <a:pPr marL="0" indent="0">
              <a:buNone/>
            </a:pPr>
            <a:r>
              <a:rPr lang="th-TH" sz="2400" dirty="0" smtClean="0">
                <a:cs typeface="+mj-cs"/>
              </a:rPr>
              <a:t>แสง</a:t>
            </a:r>
          </a:p>
          <a:p>
            <a:pPr marL="0" indent="0">
              <a:buNone/>
            </a:pPr>
            <a:r>
              <a:rPr lang="th-TH" sz="2400" dirty="0" smtClean="0">
                <a:cs typeface="+mj-cs"/>
              </a:rPr>
              <a:t>ก๊าซต่าง ๆ ในบรรยากาศ</a:t>
            </a:r>
          </a:p>
          <a:p>
            <a:pPr marL="0" indent="0">
              <a:buNone/>
            </a:pPr>
            <a:r>
              <a:rPr lang="th-TH" sz="2400" dirty="0" smtClean="0">
                <a:cs typeface="+mj-cs"/>
              </a:rPr>
              <a:t>กระแสน้ำ/ลม/ความกดดัน</a:t>
            </a:r>
          </a:p>
          <a:p>
            <a:pPr marL="0" indent="0">
              <a:buNone/>
            </a:pPr>
            <a:r>
              <a:rPr lang="th-TH" sz="2400" dirty="0" smtClean="0">
                <a:cs typeface="+mj-cs"/>
              </a:rPr>
              <a:t>ดิน</a:t>
            </a:r>
          </a:p>
          <a:p>
            <a:pPr marL="0" indent="0">
              <a:buNone/>
            </a:pPr>
            <a:r>
              <a:rPr lang="th-TH" sz="2400" dirty="0" smtClean="0">
                <a:cs typeface="+mj-cs"/>
              </a:rPr>
              <a:t>องค์ประกอบทางเคมี (น้ำ/ดิน/อากาศ)</a:t>
            </a:r>
            <a:endParaRPr lang="th-TH" sz="2400" dirty="0">
              <a:cs typeface="+mj-cs"/>
            </a:endParaRPr>
          </a:p>
        </p:txBody>
      </p:sp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3036013" y="359179"/>
            <a:ext cx="949876" cy="792088"/>
          </a:xfrm>
          <a:prstGeom prst="rect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2800" dirty="0" smtClean="0">
                <a:cs typeface="+mj-cs"/>
              </a:rPr>
              <a:t>พืช</a:t>
            </a:r>
            <a:endParaRPr lang="th-TH" sz="2800" dirty="0">
              <a:cs typeface="+mj-cs"/>
            </a:endParaRPr>
          </a:p>
        </p:txBody>
      </p:sp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3013360" y="3829782"/>
            <a:ext cx="949876" cy="741106"/>
          </a:xfrm>
          <a:prstGeom prst="rect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2800" dirty="0" smtClean="0">
                <a:cs typeface="+mj-cs"/>
              </a:rPr>
              <a:t>สัตว์</a:t>
            </a:r>
            <a:endParaRPr lang="th-TH" sz="2800" dirty="0">
              <a:cs typeface="+mj-cs"/>
            </a:endParaRPr>
          </a:p>
        </p:txBody>
      </p:sp>
      <p:cxnSp>
        <p:nvCxnSpPr>
          <p:cNvPr id="6" name="ตัวเชื่อมต่อตรง 5"/>
          <p:cNvCxnSpPr/>
          <p:nvPr/>
        </p:nvCxnSpPr>
        <p:spPr>
          <a:xfrm>
            <a:off x="1739364" y="2497675"/>
            <a:ext cx="680618" cy="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ตัวเชื่อมต่อตรง 6"/>
          <p:cNvCxnSpPr/>
          <p:nvPr/>
        </p:nvCxnSpPr>
        <p:spPr>
          <a:xfrm>
            <a:off x="2442636" y="755223"/>
            <a:ext cx="0" cy="4436532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กลุ่ม 7"/>
          <p:cNvGrpSpPr/>
          <p:nvPr/>
        </p:nvGrpSpPr>
        <p:grpSpPr>
          <a:xfrm>
            <a:off x="4522934" y="398056"/>
            <a:ext cx="364448" cy="3126133"/>
            <a:chOff x="3588270" y="619944"/>
            <a:chExt cx="364448" cy="3126133"/>
          </a:xfrm>
        </p:grpSpPr>
        <p:cxnSp>
          <p:nvCxnSpPr>
            <p:cNvPr id="9" name="ตัวเชื่อมต่อตรง 8"/>
            <p:cNvCxnSpPr/>
            <p:nvPr/>
          </p:nvCxnSpPr>
          <p:spPr>
            <a:xfrm>
              <a:off x="3610206" y="619944"/>
              <a:ext cx="2203" cy="3126133"/>
            </a:xfrm>
            <a:prstGeom prst="line">
              <a:avLst/>
            </a:prstGeom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กลุ่ม 9"/>
            <p:cNvGrpSpPr/>
            <p:nvPr/>
          </p:nvGrpSpPr>
          <p:grpSpPr>
            <a:xfrm>
              <a:off x="3588270" y="626552"/>
              <a:ext cx="364448" cy="3119525"/>
              <a:chOff x="3588270" y="626552"/>
              <a:chExt cx="364448" cy="3119525"/>
            </a:xfrm>
          </p:grpSpPr>
          <p:cxnSp>
            <p:nvCxnSpPr>
              <p:cNvPr id="12" name="ตัวเชื่อมต่อตรง 11"/>
              <p:cNvCxnSpPr/>
              <p:nvPr/>
            </p:nvCxnSpPr>
            <p:spPr>
              <a:xfrm>
                <a:off x="3610205" y="626552"/>
                <a:ext cx="340309" cy="0"/>
              </a:xfrm>
              <a:prstGeom prst="line">
                <a:avLst/>
              </a:prstGeom>
              <a:ln w="28575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ตัวเชื่อมต่อตรง 12"/>
              <p:cNvCxnSpPr/>
              <p:nvPr/>
            </p:nvCxnSpPr>
            <p:spPr>
              <a:xfrm>
                <a:off x="3612409" y="1064043"/>
                <a:ext cx="340309" cy="0"/>
              </a:xfrm>
              <a:prstGeom prst="line">
                <a:avLst/>
              </a:prstGeom>
              <a:ln w="28575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ตัวเชื่อมต่อตรง 13"/>
              <p:cNvCxnSpPr/>
              <p:nvPr/>
            </p:nvCxnSpPr>
            <p:spPr>
              <a:xfrm>
                <a:off x="3592450" y="1556792"/>
                <a:ext cx="340309" cy="0"/>
              </a:xfrm>
              <a:prstGeom prst="line">
                <a:avLst/>
              </a:prstGeom>
              <a:ln w="28575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ตัวเชื่อมต่อตรง 14"/>
              <p:cNvCxnSpPr/>
              <p:nvPr/>
            </p:nvCxnSpPr>
            <p:spPr>
              <a:xfrm>
                <a:off x="3612409" y="1988840"/>
                <a:ext cx="340309" cy="0"/>
              </a:xfrm>
              <a:prstGeom prst="line">
                <a:avLst/>
              </a:prstGeom>
              <a:ln w="28575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ตัวเชื่อมต่อตรง 15"/>
              <p:cNvCxnSpPr/>
              <p:nvPr/>
            </p:nvCxnSpPr>
            <p:spPr>
              <a:xfrm>
                <a:off x="3593918" y="2420888"/>
                <a:ext cx="340309" cy="0"/>
              </a:xfrm>
              <a:prstGeom prst="line">
                <a:avLst/>
              </a:prstGeom>
              <a:ln w="28575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ตัวเชื่อมต่อตรง 16"/>
              <p:cNvCxnSpPr/>
              <p:nvPr/>
            </p:nvCxnSpPr>
            <p:spPr>
              <a:xfrm>
                <a:off x="3592449" y="3746077"/>
                <a:ext cx="340309" cy="0"/>
              </a:xfrm>
              <a:prstGeom prst="line">
                <a:avLst/>
              </a:prstGeom>
              <a:ln w="28575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ตัวเชื่อมต่อตรง 17"/>
              <p:cNvCxnSpPr/>
              <p:nvPr/>
            </p:nvCxnSpPr>
            <p:spPr>
              <a:xfrm>
                <a:off x="3588271" y="2852936"/>
                <a:ext cx="340309" cy="0"/>
              </a:xfrm>
              <a:prstGeom prst="line">
                <a:avLst/>
              </a:prstGeom>
              <a:ln w="28575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ตัวเชื่อมต่อตรง 18"/>
              <p:cNvCxnSpPr/>
              <p:nvPr/>
            </p:nvCxnSpPr>
            <p:spPr>
              <a:xfrm>
                <a:off x="3588270" y="3284984"/>
                <a:ext cx="340309" cy="0"/>
              </a:xfrm>
              <a:prstGeom prst="line">
                <a:avLst/>
              </a:prstGeom>
              <a:ln w="28575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20" name="ลูกศรเชื่อมต่อแบบตรง 19"/>
          <p:cNvCxnSpPr/>
          <p:nvPr/>
        </p:nvCxnSpPr>
        <p:spPr>
          <a:xfrm flipH="1">
            <a:off x="1756607" y="5191755"/>
            <a:ext cx="686029" cy="0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ชื่อเรื่อง 1"/>
          <p:cNvSpPr txBox="1">
            <a:spLocks/>
          </p:cNvSpPr>
          <p:nvPr/>
        </p:nvSpPr>
        <p:spPr>
          <a:xfrm>
            <a:off x="806731" y="4797152"/>
            <a:ext cx="949876" cy="741106"/>
          </a:xfrm>
          <a:prstGeom prst="rect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2800" dirty="0" smtClean="0">
                <a:cs typeface="+mj-cs"/>
              </a:rPr>
              <a:t>มนุษย์</a:t>
            </a:r>
            <a:endParaRPr lang="th-TH" sz="2800" dirty="0">
              <a:cs typeface="+mj-cs"/>
            </a:endParaRPr>
          </a:p>
        </p:txBody>
      </p:sp>
      <p:grpSp>
        <p:nvGrpSpPr>
          <p:cNvPr id="23" name="กลุ่ม 22"/>
          <p:cNvGrpSpPr/>
          <p:nvPr/>
        </p:nvGrpSpPr>
        <p:grpSpPr>
          <a:xfrm>
            <a:off x="3952518" y="3912303"/>
            <a:ext cx="1001341" cy="2112771"/>
            <a:chOff x="2957077" y="3764501"/>
            <a:chExt cx="1001341" cy="2112771"/>
          </a:xfrm>
        </p:grpSpPr>
        <p:cxnSp>
          <p:nvCxnSpPr>
            <p:cNvPr id="24" name="ตัวเชื่อมต่อตรง 23"/>
            <p:cNvCxnSpPr/>
            <p:nvPr/>
          </p:nvCxnSpPr>
          <p:spPr>
            <a:xfrm>
              <a:off x="2957077" y="4052533"/>
              <a:ext cx="642452" cy="0"/>
            </a:xfrm>
            <a:prstGeom prst="line">
              <a:avLst/>
            </a:prstGeom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ตัวเชื่อมต่อตรง 24"/>
            <p:cNvCxnSpPr/>
            <p:nvPr/>
          </p:nvCxnSpPr>
          <p:spPr>
            <a:xfrm>
              <a:off x="3603523" y="3764501"/>
              <a:ext cx="0" cy="2112771"/>
            </a:xfrm>
            <a:prstGeom prst="line">
              <a:avLst/>
            </a:prstGeom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ตัวเชื่อมต่อตรง 25"/>
            <p:cNvCxnSpPr/>
            <p:nvPr/>
          </p:nvCxnSpPr>
          <p:spPr>
            <a:xfrm>
              <a:off x="3604032" y="3764501"/>
              <a:ext cx="340309" cy="0"/>
            </a:xfrm>
            <a:prstGeom prst="line">
              <a:avLst/>
            </a:prstGeom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ตัวเชื่อมต่อตรง 26"/>
            <p:cNvCxnSpPr/>
            <p:nvPr/>
          </p:nvCxnSpPr>
          <p:spPr>
            <a:xfrm>
              <a:off x="3604031" y="4221088"/>
              <a:ext cx="340309" cy="0"/>
            </a:xfrm>
            <a:prstGeom prst="line">
              <a:avLst/>
            </a:prstGeom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ตัวเชื่อมต่อตรง 27"/>
            <p:cNvCxnSpPr/>
            <p:nvPr/>
          </p:nvCxnSpPr>
          <p:spPr>
            <a:xfrm>
              <a:off x="3618109" y="4685138"/>
              <a:ext cx="340309" cy="0"/>
            </a:xfrm>
            <a:prstGeom prst="line">
              <a:avLst/>
            </a:prstGeom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ตัวเชื่อมต่อตรง 28"/>
            <p:cNvCxnSpPr/>
            <p:nvPr/>
          </p:nvCxnSpPr>
          <p:spPr>
            <a:xfrm>
              <a:off x="3618109" y="5085184"/>
              <a:ext cx="340309" cy="0"/>
            </a:xfrm>
            <a:prstGeom prst="line">
              <a:avLst/>
            </a:prstGeom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ตัวเชื่อมต่อตรง 29"/>
            <p:cNvCxnSpPr/>
            <p:nvPr/>
          </p:nvCxnSpPr>
          <p:spPr>
            <a:xfrm>
              <a:off x="3605149" y="5445224"/>
              <a:ext cx="340309" cy="0"/>
            </a:xfrm>
            <a:prstGeom prst="line">
              <a:avLst/>
            </a:prstGeom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ตัวเชื่อมต่อตรง 30"/>
            <p:cNvCxnSpPr/>
            <p:nvPr/>
          </p:nvCxnSpPr>
          <p:spPr>
            <a:xfrm>
              <a:off x="3617528" y="5877272"/>
              <a:ext cx="340309" cy="0"/>
            </a:xfrm>
            <a:prstGeom prst="line">
              <a:avLst/>
            </a:prstGeom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4" name="ตัวเชื่อมต่อตรง 33"/>
          <p:cNvCxnSpPr/>
          <p:nvPr/>
        </p:nvCxnSpPr>
        <p:spPr>
          <a:xfrm>
            <a:off x="640150" y="5892135"/>
            <a:ext cx="3491880" cy="11691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ลูกศรเชื่อมต่อแบบตรง 34"/>
          <p:cNvCxnSpPr/>
          <p:nvPr/>
        </p:nvCxnSpPr>
        <p:spPr>
          <a:xfrm>
            <a:off x="640150" y="5897980"/>
            <a:ext cx="0" cy="381058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ลูกศรเชื่อมต่อแบบตรง 35"/>
          <p:cNvCxnSpPr/>
          <p:nvPr/>
        </p:nvCxnSpPr>
        <p:spPr>
          <a:xfrm>
            <a:off x="1467734" y="5903826"/>
            <a:ext cx="0" cy="351656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ลูกศรเชื่อมต่อแบบตรง 36"/>
          <p:cNvCxnSpPr/>
          <p:nvPr/>
        </p:nvCxnSpPr>
        <p:spPr>
          <a:xfrm>
            <a:off x="2259822" y="5911212"/>
            <a:ext cx="0" cy="351656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ลูกศรเชื่อมต่อแบบตรง 37"/>
          <p:cNvCxnSpPr/>
          <p:nvPr/>
        </p:nvCxnSpPr>
        <p:spPr>
          <a:xfrm>
            <a:off x="4127387" y="5927382"/>
            <a:ext cx="0" cy="351656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ลูกศรเชื่อมต่อแบบตรง 38"/>
          <p:cNvCxnSpPr/>
          <p:nvPr/>
        </p:nvCxnSpPr>
        <p:spPr>
          <a:xfrm>
            <a:off x="3249061" y="5911212"/>
            <a:ext cx="0" cy="351656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ลูกศรเชื่อมต่อแบบตรง 39"/>
          <p:cNvCxnSpPr/>
          <p:nvPr/>
        </p:nvCxnSpPr>
        <p:spPr>
          <a:xfrm>
            <a:off x="1281669" y="5540479"/>
            <a:ext cx="0" cy="351656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352118" y="6272523"/>
            <a:ext cx="864096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อาหาร</a:t>
            </a:r>
            <a:endParaRPr lang="th-TH" sz="24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835696" y="6290986"/>
            <a:ext cx="1158790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ออกกำลัง</a:t>
            </a:r>
            <a:endParaRPr lang="th-TH" sz="24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083125" y="6279038"/>
            <a:ext cx="864096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อากาศ</a:t>
            </a:r>
            <a:endParaRPr lang="th-TH" sz="24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952797" y="6303784"/>
            <a:ext cx="864096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อารมณ์</a:t>
            </a:r>
            <a:endParaRPr lang="th-TH" sz="24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712356" y="6279703"/>
            <a:ext cx="864096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อนามัย</a:t>
            </a:r>
            <a:endParaRPr lang="th-TH" sz="2400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46" name="ตัวเชื่อมต่อตรง 45"/>
          <p:cNvCxnSpPr/>
          <p:nvPr/>
        </p:nvCxnSpPr>
        <p:spPr>
          <a:xfrm>
            <a:off x="3985889" y="755223"/>
            <a:ext cx="541224" cy="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ลูกศรเชื่อมต่อแบบตรง 52"/>
          <p:cNvCxnSpPr/>
          <p:nvPr/>
        </p:nvCxnSpPr>
        <p:spPr>
          <a:xfrm>
            <a:off x="2431310" y="4221088"/>
            <a:ext cx="604703" cy="0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ลูกศรเชื่อมต่อแบบตรง 54"/>
          <p:cNvCxnSpPr/>
          <p:nvPr/>
        </p:nvCxnSpPr>
        <p:spPr>
          <a:xfrm>
            <a:off x="2431310" y="747780"/>
            <a:ext cx="604703" cy="0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ตัวแทนเนื้อหา 2"/>
          <p:cNvSpPr txBox="1">
            <a:spLocks/>
          </p:cNvSpPr>
          <p:nvPr/>
        </p:nvSpPr>
        <p:spPr>
          <a:xfrm>
            <a:off x="5032638" y="3645024"/>
            <a:ext cx="4104456" cy="35909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th-TH" sz="2400" dirty="0" smtClean="0">
                <a:cs typeface="+mj-cs"/>
              </a:rPr>
              <a:t>อาหาร</a:t>
            </a:r>
          </a:p>
          <a:p>
            <a:pPr marL="0" indent="0">
              <a:buFont typeface="Arial" pitchFamily="34" charset="0"/>
              <a:buNone/>
            </a:pPr>
            <a:r>
              <a:rPr lang="th-TH" sz="2400" dirty="0" smtClean="0">
                <a:cs typeface="+mj-cs"/>
              </a:rPr>
              <a:t>แหล่งที่อยู่อาศัย</a:t>
            </a:r>
          </a:p>
          <a:p>
            <a:pPr marL="0" indent="0">
              <a:buFont typeface="Arial" pitchFamily="34" charset="0"/>
              <a:buNone/>
            </a:pPr>
            <a:r>
              <a:rPr lang="th-TH" sz="2400" dirty="0" smtClean="0">
                <a:cs typeface="+mj-cs"/>
              </a:rPr>
              <a:t>ศัตรู</a:t>
            </a:r>
          </a:p>
          <a:p>
            <a:pPr marL="0" indent="0">
              <a:buFont typeface="Arial" pitchFamily="34" charset="0"/>
              <a:buNone/>
            </a:pPr>
            <a:r>
              <a:rPr lang="th-TH" sz="2400" dirty="0" smtClean="0">
                <a:cs typeface="+mj-cs"/>
              </a:rPr>
              <a:t>ภัยธรรมชาติ</a:t>
            </a:r>
          </a:p>
          <a:p>
            <a:pPr marL="0" indent="0">
              <a:buFont typeface="Arial" pitchFamily="34" charset="0"/>
              <a:buNone/>
            </a:pPr>
            <a:r>
              <a:rPr lang="th-TH" sz="2400" dirty="0" smtClean="0">
                <a:cs typeface="+mj-cs"/>
              </a:rPr>
              <a:t>โรคติดต่อ</a:t>
            </a:r>
          </a:p>
          <a:p>
            <a:pPr marL="0" indent="0">
              <a:buNone/>
            </a:pPr>
            <a:r>
              <a:rPr lang="th-TH" sz="2400" dirty="0" smtClean="0">
                <a:cs typeface="+mj-cs"/>
              </a:rPr>
              <a:t>สภาพแวดล้อม</a:t>
            </a:r>
            <a:r>
              <a:rPr lang="th-TH" sz="2400" dirty="0">
                <a:cs typeface="+mj-cs"/>
              </a:rPr>
              <a:t>ทางกายภาพ (อุณหภูมิ/ ความชื้น/แสงสว่าง/ กรด </a:t>
            </a:r>
            <a:r>
              <a:rPr lang="th-TH" sz="2400" dirty="0" smtClean="0">
                <a:cs typeface="+mj-cs"/>
              </a:rPr>
              <a:t>–</a:t>
            </a:r>
            <a:r>
              <a:rPr lang="en-US" sz="2400" dirty="0" smtClean="0">
                <a:cs typeface="+mj-cs"/>
              </a:rPr>
              <a:t> </a:t>
            </a:r>
            <a:r>
              <a:rPr lang="th-TH" sz="2400" dirty="0" smtClean="0">
                <a:cs typeface="+mj-cs"/>
              </a:rPr>
              <a:t>เบส </a:t>
            </a:r>
            <a:r>
              <a:rPr lang="th-TH" sz="2400" dirty="0">
                <a:cs typeface="+mj-cs"/>
              </a:rPr>
              <a:t>/ น้ำ / แร่ธาตุ)</a:t>
            </a:r>
          </a:p>
          <a:p>
            <a:pPr marL="0" indent="0">
              <a:buFont typeface="Arial" pitchFamily="34" charset="0"/>
              <a:buNone/>
            </a:pPr>
            <a:endParaRPr lang="th-TH" sz="2400" dirty="0">
              <a:cs typeface="+mj-cs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730816" y="5481007"/>
            <a:ext cx="608936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Angsana New" pitchFamily="18" charset="-34"/>
                <a:cs typeface="Angsana New" pitchFamily="18" charset="-34"/>
              </a:rPr>
              <a:t>50.</a:t>
            </a:r>
            <a:endParaRPr lang="th-TH" sz="2400" dirty="0"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149323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  <p:bldP spid="4" grpId="0" animBg="1"/>
      <p:bldP spid="5" grpId="0" animBg="1"/>
      <p:bldP spid="21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56" grpId="0" build="p"/>
      <p:bldP spid="47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 txBox="1">
            <a:spLocks/>
          </p:cNvSpPr>
          <p:nvPr/>
        </p:nvSpPr>
        <p:spPr>
          <a:xfrm>
            <a:off x="2627785" y="288016"/>
            <a:ext cx="6264696" cy="105273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b="1" dirty="0" smtClean="0">
                <a:solidFill>
                  <a:schemeClr val="tx2">
                    <a:lumMod val="75000"/>
                  </a:schemeClr>
                </a:solidFill>
                <a:latin typeface="FreesiaUPC" pitchFamily="34" charset="-34"/>
                <a:cs typeface="FreesiaUPC" pitchFamily="34" charset="-34"/>
              </a:rPr>
              <a:t>ระบบนิเวศ</a:t>
            </a:r>
            <a:endParaRPr lang="th-TH" b="1" i="1" dirty="0">
              <a:solidFill>
                <a:schemeClr val="tx2">
                  <a:lumMod val="75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3" name="ชื่อเรื่อง 1"/>
          <p:cNvSpPr txBox="1">
            <a:spLocks/>
          </p:cNvSpPr>
          <p:nvPr/>
        </p:nvSpPr>
        <p:spPr>
          <a:xfrm>
            <a:off x="168263" y="143984"/>
            <a:ext cx="2603537" cy="134080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54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หน่วย</a:t>
            </a:r>
            <a:r>
              <a:rPr lang="th-TH" sz="54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ที่</a:t>
            </a:r>
            <a:r>
              <a:rPr lang="en-US" sz="54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 10</a:t>
            </a:r>
            <a:endParaRPr lang="th-TH" sz="54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eesiaUPC" pitchFamily="34" charset="-34"/>
              <a:cs typeface="FreesiaUPC" pitchFamily="34" charset="-34"/>
            </a:endParaRP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6712" y="1749208"/>
            <a:ext cx="3289464" cy="46506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49323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กลุ่ม 3"/>
          <p:cNvGrpSpPr/>
          <p:nvPr/>
        </p:nvGrpSpPr>
        <p:grpSpPr>
          <a:xfrm>
            <a:off x="2749381" y="2030965"/>
            <a:ext cx="864096" cy="631739"/>
            <a:chOff x="2555776" y="1501117"/>
            <a:chExt cx="864096" cy="631739"/>
          </a:xfrm>
        </p:grpSpPr>
        <p:cxnSp>
          <p:nvCxnSpPr>
            <p:cNvPr id="5" name="ตัวเชื่อมต่อตรง 4"/>
            <p:cNvCxnSpPr/>
            <p:nvPr/>
          </p:nvCxnSpPr>
          <p:spPr>
            <a:xfrm>
              <a:off x="2555776" y="1855931"/>
              <a:ext cx="432048" cy="0"/>
            </a:xfrm>
            <a:prstGeom prst="line">
              <a:avLst/>
            </a:prstGeom>
            <a:ln w="28575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ตัวเชื่อมต่อตรง 5"/>
            <p:cNvCxnSpPr/>
            <p:nvPr/>
          </p:nvCxnSpPr>
          <p:spPr>
            <a:xfrm>
              <a:off x="2987824" y="1501117"/>
              <a:ext cx="0" cy="631739"/>
            </a:xfrm>
            <a:prstGeom prst="line">
              <a:avLst/>
            </a:prstGeom>
            <a:ln w="28575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ตัวเชื่อมต่อตรง 6"/>
            <p:cNvCxnSpPr/>
            <p:nvPr/>
          </p:nvCxnSpPr>
          <p:spPr>
            <a:xfrm>
              <a:off x="2987824" y="1501117"/>
              <a:ext cx="432048" cy="0"/>
            </a:xfrm>
            <a:prstGeom prst="line">
              <a:avLst/>
            </a:prstGeom>
            <a:ln w="28575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ตัวเชื่อมต่อตรง 7"/>
            <p:cNvCxnSpPr/>
            <p:nvPr/>
          </p:nvCxnSpPr>
          <p:spPr>
            <a:xfrm>
              <a:off x="2987824" y="2132856"/>
              <a:ext cx="432048" cy="0"/>
            </a:xfrm>
            <a:prstGeom prst="line">
              <a:avLst/>
            </a:prstGeom>
            <a:ln w="28575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8"/>
          <p:cNvSpPr txBox="1"/>
          <p:nvPr/>
        </p:nvSpPr>
        <p:spPr>
          <a:xfrm>
            <a:off x="3635896" y="1769355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Oikos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 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          บ้านที่อยู่อาศัย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10" name="ลูกศรเชื่อมต่อแบบตรง 9"/>
          <p:cNvCxnSpPr/>
          <p:nvPr/>
        </p:nvCxnSpPr>
        <p:spPr>
          <a:xfrm>
            <a:off x="4378203" y="2065016"/>
            <a:ext cx="565927" cy="0"/>
          </a:xfrm>
          <a:prstGeom prst="straightConnector1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696540" y="2367085"/>
            <a:ext cx="44758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Logos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 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          ศาสตร์หรือการศึกษา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12" name="ลูกศรเชื่อมต่อแบบตรง 11"/>
          <p:cNvCxnSpPr/>
          <p:nvPr/>
        </p:nvCxnSpPr>
        <p:spPr>
          <a:xfrm>
            <a:off x="4427984" y="2662704"/>
            <a:ext cx="565927" cy="0"/>
          </a:xfrm>
          <a:prstGeom prst="straightConnector1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ลูกศรเชื่อมต่อแบบตรง 13"/>
          <p:cNvCxnSpPr/>
          <p:nvPr/>
        </p:nvCxnSpPr>
        <p:spPr>
          <a:xfrm>
            <a:off x="2771800" y="3699254"/>
            <a:ext cx="565927" cy="0"/>
          </a:xfrm>
          <a:prstGeom prst="straightConnector1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305234" y="3437644"/>
            <a:ext cx="41470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การศึกษาความสัมพันธ์ระหว่างสิ่งมีชีวิตกับสิ่งแวดล้อม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17" name="ลูกศรเชื่อมต่อแบบตรง 16"/>
          <p:cNvCxnSpPr/>
          <p:nvPr/>
        </p:nvCxnSpPr>
        <p:spPr>
          <a:xfrm>
            <a:off x="2739109" y="5625244"/>
            <a:ext cx="565927" cy="0"/>
          </a:xfrm>
          <a:prstGeom prst="straightConnector1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305036" y="4780309"/>
            <a:ext cx="436330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หน่วยพื้นที่หนึ่ง ประกอบด้วยสังคมของสิ่งมีชีวิตกับสิ่งแวดล้อมที่มีบทบาทร่วมกัน และมีความสัมพันธ์โยงใยกันเป็นระบบ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673224" y="1870879"/>
            <a:ext cx="2098576" cy="964704"/>
          </a:xfrm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Ecology</a:t>
            </a:r>
          </a:p>
          <a:p>
            <a:pPr marL="0" indent="0" algn="ctr">
              <a:buNone/>
            </a:pPr>
            <a:r>
              <a:rPr lang="th-TH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นิเวศวิทยา</a:t>
            </a:r>
            <a:endParaRPr lang="th-TH" dirty="0">
              <a:solidFill>
                <a:schemeClr val="tx2">
                  <a:lumMod val="75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3" name="ตัวแทนเนื้อหา 2"/>
          <p:cNvSpPr txBox="1">
            <a:spLocks/>
          </p:cNvSpPr>
          <p:nvPr/>
        </p:nvSpPr>
        <p:spPr>
          <a:xfrm>
            <a:off x="673224" y="3424316"/>
            <a:ext cx="2098576" cy="576064"/>
          </a:xfrm>
          <a:prstGeom prst="rect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Ecology</a:t>
            </a:r>
          </a:p>
        </p:txBody>
      </p:sp>
      <p:sp>
        <p:nvSpPr>
          <p:cNvPr id="16" name="ตัวแทนเนื้อหา 2"/>
          <p:cNvSpPr txBox="1">
            <a:spLocks/>
          </p:cNvSpPr>
          <p:nvPr/>
        </p:nvSpPr>
        <p:spPr>
          <a:xfrm>
            <a:off x="673224" y="5085184"/>
            <a:ext cx="2098576" cy="1080120"/>
          </a:xfrm>
          <a:prstGeom prst="rect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Ecosystem</a:t>
            </a:r>
          </a:p>
          <a:p>
            <a:pPr marL="0" indent="0" algn="ctr">
              <a:buFont typeface="Arial" pitchFamily="34" charset="0"/>
              <a:buNone/>
            </a:pPr>
            <a:r>
              <a:rPr lang="th-TH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(ระบบนิเวศ)</a:t>
            </a:r>
            <a:endParaRPr lang="en-US" dirty="0" smtClean="0">
              <a:solidFill>
                <a:schemeClr val="tx2">
                  <a:lumMod val="75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20" name="รูปภาพ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8457" y="3133643"/>
            <a:ext cx="2205220" cy="3789039"/>
          </a:xfrm>
          <a:prstGeom prst="rect">
            <a:avLst/>
          </a:prstGeom>
        </p:spPr>
      </p:pic>
      <p:sp>
        <p:nvSpPr>
          <p:cNvPr id="23" name="สี่เหลี่ยมผืนผ้า 22"/>
          <p:cNvSpPr/>
          <p:nvPr/>
        </p:nvSpPr>
        <p:spPr>
          <a:xfrm>
            <a:off x="539552" y="116632"/>
            <a:ext cx="2840842" cy="92333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FreesiaUPC" pitchFamily="34" charset="-34"/>
                <a:cs typeface="FreesiaUPC" pitchFamily="34" charset="-34"/>
              </a:rPr>
              <a:t>  ความหมาย</a:t>
            </a:r>
            <a:endParaRPr lang="th-TH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24" name="วงรี 23"/>
          <p:cNvSpPr/>
          <p:nvPr/>
        </p:nvSpPr>
        <p:spPr>
          <a:xfrm>
            <a:off x="35496" y="103858"/>
            <a:ext cx="863421" cy="94887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 smtClean="0">
                <a:latin typeface="FreesiaUPC" pitchFamily="34" charset="-34"/>
                <a:cs typeface="FreesiaUPC" pitchFamily="34" charset="-34"/>
              </a:rPr>
              <a:t>1</a:t>
            </a:r>
            <a:endParaRPr lang="en-US" sz="8800" b="1" dirty="0">
              <a:latin typeface="FreesiaUPC" pitchFamily="34" charset="-34"/>
              <a:cs typeface="Frees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149323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5" grpId="0"/>
      <p:bldP spid="18" grpId="0"/>
      <p:bldP spid="3" grpId="0" build="p" animBg="1"/>
      <p:bldP spid="13" grpId="0" animBg="1"/>
      <p:bldP spid="16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2"/>
          <p:cNvSpPr txBox="1">
            <a:spLocks/>
          </p:cNvSpPr>
          <p:nvPr/>
        </p:nvSpPr>
        <p:spPr>
          <a:xfrm>
            <a:off x="395536" y="2636912"/>
            <a:ext cx="2293145" cy="201622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ระบบนิเวศ</a:t>
            </a:r>
          </a:p>
          <a:p>
            <a:pPr marL="0" indent="0" algn="ctr">
              <a:buFont typeface="Arial" pitchFamily="34" charset="0"/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ตามลักษณะ</a:t>
            </a:r>
          </a:p>
          <a:p>
            <a:pPr marL="0" indent="0" algn="ctr">
              <a:buFont typeface="Arial" pitchFamily="34" charset="0"/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การแลกเปลี่ยนพลังงาน</a:t>
            </a:r>
            <a:endParaRPr lang="en-US" dirty="0" smtClean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95936" y="620688"/>
            <a:ext cx="44644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เปิด (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Open Ecosystem</a:t>
            </a:r>
            <a:r>
              <a:rPr lang="th-TH" b="1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)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มีการแลกเปลี่ยนทั้งพลังงานและมวลสารกับระบบนิเวศอื่นระบบนิเวศในธรรมชาติทั่ว ๆ ไป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48336" y="2334359"/>
            <a:ext cx="481615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ปิด (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Closed Ecosystem</a:t>
            </a:r>
            <a:r>
              <a:rPr lang="th-TH" b="1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)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พลังงานจากดวงอาทิตย์ โดยไม่มีการแลกเปลี่ยนมวลสารหรือแร่ธาตุระบบนิเวศที่มนุษย์สร้างขึ้น เช่น ตู้ปลาให้แสงอาทิตย์ส่องผ่านได้ แต่ไม่มีการให้อาหาร </a:t>
            </a:r>
            <a:endParaRPr lang="en-US" dirty="0" smtClean="0">
              <a:latin typeface="Angsana New" pitchFamily="18" charset="-34"/>
              <a:cs typeface="Angsana New" pitchFamily="18" charset="-34"/>
            </a:endParaRPr>
          </a:p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เติมน้ำ อากาศ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48336" y="4928756"/>
            <a:ext cx="46001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โดดเดี่ยว (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Isolate Ecosystem</a:t>
            </a:r>
            <a:r>
              <a:rPr lang="th-TH" b="1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)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ไม่มีทั้งพลังงานและมวลสารเข้าออก เช่น ตู้ปลาปิดสนิทแล้วเอาไปไว้ในที่มืด มนุษย์สร้างขึ้น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6" name="ลูกศรเชื่อมต่อแบบตรง 5"/>
          <p:cNvCxnSpPr>
            <a:stCxn id="2" idx="3"/>
          </p:cNvCxnSpPr>
          <p:nvPr/>
        </p:nvCxnSpPr>
        <p:spPr>
          <a:xfrm flipV="1">
            <a:off x="2688681" y="908720"/>
            <a:ext cx="1307255" cy="2736304"/>
          </a:xfrm>
          <a:prstGeom prst="straightConnector1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ลูกศรเชื่อมต่อแบบตรง 6"/>
          <p:cNvCxnSpPr>
            <a:stCxn id="2" idx="3"/>
          </p:cNvCxnSpPr>
          <p:nvPr/>
        </p:nvCxnSpPr>
        <p:spPr>
          <a:xfrm flipV="1">
            <a:off x="2688681" y="2587523"/>
            <a:ext cx="1459655" cy="1057501"/>
          </a:xfrm>
          <a:prstGeom prst="straightConnector1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ลูกศรเชื่อมต่อแบบตรง 7"/>
          <p:cNvCxnSpPr>
            <a:stCxn id="2" idx="3"/>
          </p:cNvCxnSpPr>
          <p:nvPr/>
        </p:nvCxnSpPr>
        <p:spPr>
          <a:xfrm>
            <a:off x="2688681" y="3645024"/>
            <a:ext cx="1459655" cy="1492171"/>
          </a:xfrm>
          <a:prstGeom prst="straightConnector1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9323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496" y="3387745"/>
            <a:ext cx="1666528" cy="964704"/>
          </a:xfrm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กลุ่มระบบนิเวศ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4" name="ตัวแทนเนื้อหา 2"/>
          <p:cNvSpPr txBox="1">
            <a:spLocks/>
          </p:cNvSpPr>
          <p:nvPr/>
        </p:nvSpPr>
        <p:spPr>
          <a:xfrm>
            <a:off x="2056892" y="1600387"/>
            <a:ext cx="1666528" cy="96470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ธรรมชาติและใกล้ธรรมชาติ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" name="ตัวแทนเนื้อหา 2"/>
          <p:cNvSpPr txBox="1">
            <a:spLocks/>
          </p:cNvSpPr>
          <p:nvPr/>
        </p:nvSpPr>
        <p:spPr>
          <a:xfrm>
            <a:off x="1988529" y="3952588"/>
            <a:ext cx="2232248" cy="5810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th-TH" sz="3000" dirty="0" smtClean="0">
                <a:latin typeface="Angsana New" pitchFamily="18" charset="-34"/>
                <a:cs typeface="Angsana New" pitchFamily="18" charset="-34"/>
              </a:rPr>
              <a:t>เมือง-อุตสาหกรรม</a:t>
            </a:r>
            <a:endParaRPr lang="th-TH" sz="30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" name="ตัวแทนเนื้อหา 2"/>
          <p:cNvSpPr txBox="1">
            <a:spLocks/>
          </p:cNvSpPr>
          <p:nvPr/>
        </p:nvSpPr>
        <p:spPr>
          <a:xfrm>
            <a:off x="1988529" y="5445224"/>
            <a:ext cx="1666528" cy="5760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tx2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th-TH" sz="3000" dirty="0" smtClean="0">
                <a:latin typeface="Angsana New" pitchFamily="18" charset="-34"/>
                <a:cs typeface="Angsana New" pitchFamily="18" charset="-34"/>
              </a:rPr>
              <a:t>เกษตร</a:t>
            </a:r>
            <a:endParaRPr lang="th-TH" sz="30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" name="ตัวแทนเนื้อหา 2"/>
          <p:cNvSpPr txBox="1">
            <a:spLocks/>
          </p:cNvSpPr>
          <p:nvPr/>
        </p:nvSpPr>
        <p:spPr>
          <a:xfrm>
            <a:off x="4129861" y="1268760"/>
            <a:ext cx="1395500" cy="59027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แหล่งน้ำ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12160" y="917339"/>
            <a:ext cx="28083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น้ำจืด</a:t>
            </a:r>
          </a:p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น้ำเค็ม / น้ำทะเล</a:t>
            </a:r>
          </a:p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น้ำกร่อย (น้ำทะเล+น้ำจืด)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90393" y="2551529"/>
            <a:ext cx="28083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บกแท้ </a:t>
            </a:r>
          </a:p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กึ่งบก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grpSp>
        <p:nvGrpSpPr>
          <p:cNvPr id="11" name="กลุ่ม 10"/>
          <p:cNvGrpSpPr/>
          <p:nvPr/>
        </p:nvGrpSpPr>
        <p:grpSpPr>
          <a:xfrm>
            <a:off x="6238626" y="2811033"/>
            <a:ext cx="459403" cy="408309"/>
            <a:chOff x="6660232" y="3212976"/>
            <a:chExt cx="459403" cy="408309"/>
          </a:xfrm>
        </p:grpSpPr>
        <p:cxnSp>
          <p:nvCxnSpPr>
            <p:cNvPr id="12" name="ลูกศรเชื่อมต่อแบบตรง 11"/>
            <p:cNvCxnSpPr/>
            <p:nvPr/>
          </p:nvCxnSpPr>
          <p:spPr>
            <a:xfrm>
              <a:off x="6660232" y="3212976"/>
              <a:ext cx="432048" cy="0"/>
            </a:xfrm>
            <a:prstGeom prst="straightConnector1">
              <a:avLst/>
            </a:prstGeom>
            <a:ln w="28575">
              <a:solidFill>
                <a:schemeClr val="tx2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ลูกศรเชื่อมต่อแบบตรง 12"/>
            <p:cNvCxnSpPr/>
            <p:nvPr/>
          </p:nvCxnSpPr>
          <p:spPr>
            <a:xfrm>
              <a:off x="6687587" y="3621285"/>
              <a:ext cx="432048" cy="0"/>
            </a:xfrm>
            <a:prstGeom prst="straightConnector1">
              <a:avLst/>
            </a:prstGeom>
            <a:ln w="28575">
              <a:solidFill>
                <a:schemeClr val="tx2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" name="ลูกศรเชื่อมต่อแบบตรง 13"/>
          <p:cNvCxnSpPr>
            <a:stCxn id="3" idx="3"/>
          </p:cNvCxnSpPr>
          <p:nvPr/>
        </p:nvCxnSpPr>
        <p:spPr>
          <a:xfrm flipV="1">
            <a:off x="1702024" y="2565091"/>
            <a:ext cx="354868" cy="130500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ลูกศรเชื่อมต่อแบบตรง 14"/>
          <p:cNvCxnSpPr>
            <a:stCxn id="3" idx="3"/>
          </p:cNvCxnSpPr>
          <p:nvPr/>
        </p:nvCxnSpPr>
        <p:spPr>
          <a:xfrm>
            <a:off x="1702024" y="3870097"/>
            <a:ext cx="327723" cy="87754"/>
          </a:xfrm>
          <a:prstGeom prst="straightConnector1">
            <a:avLst/>
          </a:prstGeom>
          <a:ln w="28575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ลูกศรเชื่อมต่อแบบตรง 15"/>
          <p:cNvCxnSpPr>
            <a:stCxn id="3" idx="3"/>
          </p:cNvCxnSpPr>
          <p:nvPr/>
        </p:nvCxnSpPr>
        <p:spPr>
          <a:xfrm>
            <a:off x="1702024" y="3870097"/>
            <a:ext cx="286505" cy="1602655"/>
          </a:xfrm>
          <a:prstGeom prst="straightConnector1">
            <a:avLst/>
          </a:prstGeom>
          <a:ln w="28575">
            <a:solidFill>
              <a:schemeClr val="tx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ลูกศรเชื่อมต่อแบบตรง 16"/>
          <p:cNvCxnSpPr/>
          <p:nvPr/>
        </p:nvCxnSpPr>
        <p:spPr>
          <a:xfrm flipV="1">
            <a:off x="3723420" y="1268760"/>
            <a:ext cx="406441" cy="78674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ลูกศรเชื่อมต่อแบบตรง 17"/>
          <p:cNvCxnSpPr/>
          <p:nvPr/>
        </p:nvCxnSpPr>
        <p:spPr>
          <a:xfrm>
            <a:off x="3723420" y="2053139"/>
            <a:ext cx="436164" cy="49839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ลูกศรเชื่อมต่อแบบตรง 18"/>
          <p:cNvCxnSpPr>
            <a:stCxn id="7" idx="3"/>
          </p:cNvCxnSpPr>
          <p:nvPr/>
        </p:nvCxnSpPr>
        <p:spPr>
          <a:xfrm flipV="1">
            <a:off x="5525361" y="1235590"/>
            <a:ext cx="481005" cy="328306"/>
          </a:xfrm>
          <a:prstGeom prst="straightConnector1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ลูกศรเชื่อมต่อแบบตรง 19"/>
          <p:cNvCxnSpPr>
            <a:stCxn id="7" idx="3"/>
          </p:cNvCxnSpPr>
          <p:nvPr/>
        </p:nvCxnSpPr>
        <p:spPr>
          <a:xfrm>
            <a:off x="5525361" y="1563896"/>
            <a:ext cx="446037" cy="422953"/>
          </a:xfrm>
          <a:prstGeom prst="straightConnector1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ลูกศรเชื่อมต่อแบบตรง 20"/>
          <p:cNvCxnSpPr/>
          <p:nvPr/>
        </p:nvCxnSpPr>
        <p:spPr>
          <a:xfrm>
            <a:off x="5523263" y="1568860"/>
            <a:ext cx="432048" cy="0"/>
          </a:xfrm>
          <a:prstGeom prst="straightConnector1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ลูกศรเชื่อมต่อแบบตรง 21"/>
          <p:cNvCxnSpPr/>
          <p:nvPr/>
        </p:nvCxnSpPr>
        <p:spPr>
          <a:xfrm>
            <a:off x="5096296" y="2761801"/>
            <a:ext cx="432048" cy="429233"/>
          </a:xfrm>
          <a:prstGeom prst="straightConnector1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ลูกศรเชื่อมต่อแบบตรง 22"/>
          <p:cNvCxnSpPr/>
          <p:nvPr/>
        </p:nvCxnSpPr>
        <p:spPr>
          <a:xfrm>
            <a:off x="5042258" y="2777050"/>
            <a:ext cx="432048" cy="0"/>
          </a:xfrm>
          <a:prstGeom prst="straightConnector1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4872988" y="3847569"/>
            <a:ext cx="35953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เกิดจากกิจกรรมของมนุษย์ ทำลายระบบนิเวศธรรมชาติ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25" name="ลูกศรเชื่อมต่อแบบตรง 24"/>
          <p:cNvCxnSpPr/>
          <p:nvPr/>
        </p:nvCxnSpPr>
        <p:spPr>
          <a:xfrm>
            <a:off x="4220777" y="4198248"/>
            <a:ext cx="626277" cy="0"/>
          </a:xfrm>
          <a:prstGeom prst="straightConnector1">
            <a:avLst/>
          </a:prstGeom>
          <a:ln w="28575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4263431" y="5271664"/>
            <a:ext cx="35953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ปรับปรุงเปลี่ยนแปลงจากระบบนิเวศธรรมชาติ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27" name="ลูกศรเชื่อมต่อแบบตรง 26"/>
          <p:cNvCxnSpPr/>
          <p:nvPr/>
        </p:nvCxnSpPr>
        <p:spPr>
          <a:xfrm>
            <a:off x="3641351" y="5804020"/>
            <a:ext cx="626277" cy="0"/>
          </a:xfrm>
          <a:prstGeom prst="straightConnector1">
            <a:avLst/>
          </a:prstGeom>
          <a:ln w="28575">
            <a:solidFill>
              <a:schemeClr val="tx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6588224" y="2565091"/>
            <a:ext cx="3595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ทะเลทราย/ป่าไม้/ทุ่งหญ้า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636506" y="3019012"/>
            <a:ext cx="3595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มีน้ำขัง - ป่าพุ/ป่าชายเลน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0" name="สี่เหลี่ยมผืนผ้า 29"/>
          <p:cNvSpPr/>
          <p:nvPr/>
        </p:nvSpPr>
        <p:spPr>
          <a:xfrm>
            <a:off x="484862" y="116632"/>
            <a:ext cx="4519186" cy="92333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FreesiaUPC" pitchFamily="34" charset="-34"/>
                <a:cs typeface="FreesiaUPC" pitchFamily="34" charset="-34"/>
              </a:rPr>
              <a:t>  กลุ่มของระบบนิเวศ</a:t>
            </a:r>
            <a:endParaRPr lang="th-TH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31" name="วงรี 30"/>
          <p:cNvSpPr/>
          <p:nvPr/>
        </p:nvSpPr>
        <p:spPr>
          <a:xfrm>
            <a:off x="35496" y="103858"/>
            <a:ext cx="863421" cy="94887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>
                <a:latin typeface="FreesiaUPC" pitchFamily="34" charset="-34"/>
                <a:cs typeface="FreesiaUPC" pitchFamily="34" charset="-34"/>
              </a:rPr>
              <a:t>2</a:t>
            </a:r>
          </a:p>
        </p:txBody>
      </p:sp>
      <p:sp>
        <p:nvSpPr>
          <p:cNvPr id="8" name="ตัวแทนเนื้อหา 2"/>
          <p:cNvSpPr txBox="1">
            <a:spLocks/>
          </p:cNvSpPr>
          <p:nvPr/>
        </p:nvSpPr>
        <p:spPr>
          <a:xfrm>
            <a:off x="4159584" y="2551529"/>
            <a:ext cx="936104" cy="48235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บก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149323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  <p:bldP spid="5" grpId="0" animBg="1"/>
      <p:bldP spid="6" grpId="0" animBg="1"/>
      <p:bldP spid="7" grpId="0" animBg="1"/>
      <p:bldP spid="9" grpId="0"/>
      <p:bldP spid="10" grpId="0"/>
      <p:bldP spid="24" grpId="0"/>
      <p:bldP spid="26" grpId="0"/>
      <p:bldP spid="28" grpId="0"/>
      <p:bldP spid="29" grpId="0"/>
      <p:bldP spid="8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317465" y="1628800"/>
            <a:ext cx="1224136" cy="1324744"/>
          </a:xfr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ไม่มีชีวิต</a:t>
            </a:r>
          </a:p>
          <a:p>
            <a:pPr marL="0" indent="0" algn="ctr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(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Abiotic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)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4" name="ตัวแทนเนื้อหา 2"/>
          <p:cNvSpPr txBox="1">
            <a:spLocks/>
          </p:cNvSpPr>
          <p:nvPr/>
        </p:nvSpPr>
        <p:spPr>
          <a:xfrm>
            <a:off x="323528" y="3377197"/>
            <a:ext cx="1666528" cy="964704"/>
          </a:xfrm>
          <a:prstGeom prst="rect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h-TH" b="1" dirty="0" smtClean="0">
                <a:solidFill>
                  <a:schemeClr val="tx2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องค์ประกอบระบบนิเวศ</a:t>
            </a:r>
            <a:endParaRPr lang="th-TH" dirty="0">
              <a:solidFill>
                <a:schemeClr val="tx2">
                  <a:lumMod val="75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" name="ตัวแทนเนื้อหา 2"/>
          <p:cNvSpPr txBox="1">
            <a:spLocks/>
          </p:cNvSpPr>
          <p:nvPr/>
        </p:nvSpPr>
        <p:spPr>
          <a:xfrm>
            <a:off x="2300441" y="4341900"/>
            <a:ext cx="1246423" cy="132474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มีชีวิต</a:t>
            </a:r>
          </a:p>
          <a:p>
            <a:pPr marL="0" indent="0" algn="ctr">
              <a:buFont typeface="Arial" pitchFamily="34" charset="0"/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(</a:t>
            </a:r>
            <a:r>
              <a:rPr lang="en-US" dirty="0">
                <a:latin typeface="Angsana New" pitchFamily="18" charset="-34"/>
                <a:cs typeface="Angsana New" pitchFamily="18" charset="-34"/>
              </a:rPr>
              <a:t>B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iotic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)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92488" y="1187395"/>
            <a:ext cx="478802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อนินทรียสาร (แร่ธาตุ)</a:t>
            </a:r>
          </a:p>
          <a:p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r>
              <a:rPr lang="th-TH" dirty="0" err="1" smtClean="0">
                <a:latin typeface="Angsana New" pitchFamily="18" charset="-34"/>
                <a:cs typeface="Angsana New" pitchFamily="18" charset="-34"/>
              </a:rPr>
              <a:t>อินทรีย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สาร (เน่าเปื่อย ผุ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พัง</a:t>
            </a:r>
            <a:r>
              <a:rPr lang="en-US" smtClean="0">
                <a:latin typeface="Angsana New" pitchFamily="18" charset="-34"/>
                <a:cs typeface="Angsana New" pitchFamily="18" charset="-34"/>
              </a:rPr>
              <a:t>)</a:t>
            </a:r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สภาพแวดล้อมกายภาพ (อุณหภูมิ/ความชื้น) 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55976" y="4108360"/>
            <a:ext cx="478802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ผู้ผลิต (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Producer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)</a:t>
            </a:r>
          </a:p>
          <a:p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ผู้บริโภค (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Consumer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)</a:t>
            </a:r>
          </a:p>
          <a:p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ผู้ย่อยสลาย (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Decomposer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)  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8" name="ลูกศรเชื่อมต่อแบบตรง 7"/>
          <p:cNvCxnSpPr>
            <a:endCxn id="3" idx="2"/>
          </p:cNvCxnSpPr>
          <p:nvPr/>
        </p:nvCxnSpPr>
        <p:spPr>
          <a:xfrm flipV="1">
            <a:off x="1990056" y="2953544"/>
            <a:ext cx="939477" cy="906005"/>
          </a:xfrm>
          <a:prstGeom prst="straightConnector1">
            <a:avLst/>
          </a:prstGeom>
          <a:ln w="28575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ลูกศรเชื่อมต่อแบบตรง 8"/>
          <p:cNvCxnSpPr>
            <a:endCxn id="5" idx="0"/>
          </p:cNvCxnSpPr>
          <p:nvPr/>
        </p:nvCxnSpPr>
        <p:spPr>
          <a:xfrm>
            <a:off x="1990056" y="3874820"/>
            <a:ext cx="933597" cy="467080"/>
          </a:xfrm>
          <a:prstGeom prst="straightConnector1">
            <a:avLst/>
          </a:prstGeom>
          <a:ln w="28575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ลูกศรเชื่อมต่อแบบตรง 9"/>
          <p:cNvCxnSpPr>
            <a:stCxn id="3" idx="3"/>
          </p:cNvCxnSpPr>
          <p:nvPr/>
        </p:nvCxnSpPr>
        <p:spPr>
          <a:xfrm flipV="1">
            <a:off x="3541601" y="1484784"/>
            <a:ext cx="890887" cy="806388"/>
          </a:xfrm>
          <a:prstGeom prst="straightConnector1">
            <a:avLst/>
          </a:prstGeom>
          <a:ln w="28575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ลูกศรเชื่อมต่อแบบตรง 10"/>
          <p:cNvCxnSpPr>
            <a:stCxn id="3" idx="3"/>
          </p:cNvCxnSpPr>
          <p:nvPr/>
        </p:nvCxnSpPr>
        <p:spPr>
          <a:xfrm>
            <a:off x="3541601" y="2291172"/>
            <a:ext cx="866626" cy="847813"/>
          </a:xfrm>
          <a:prstGeom prst="straightConnector1">
            <a:avLst/>
          </a:prstGeom>
          <a:ln w="28575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ลูกศรเชื่อมต่อแบบตรง 11"/>
          <p:cNvCxnSpPr>
            <a:stCxn id="3" idx="3"/>
            <a:endCxn id="6" idx="1"/>
          </p:cNvCxnSpPr>
          <p:nvPr/>
        </p:nvCxnSpPr>
        <p:spPr>
          <a:xfrm>
            <a:off x="3541601" y="2291172"/>
            <a:ext cx="850887" cy="19608"/>
          </a:xfrm>
          <a:prstGeom prst="straightConnector1">
            <a:avLst/>
          </a:prstGeom>
          <a:ln w="28575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ลูกศรเชื่อมต่อแบบตรง 12"/>
          <p:cNvCxnSpPr/>
          <p:nvPr/>
        </p:nvCxnSpPr>
        <p:spPr>
          <a:xfrm flipV="1">
            <a:off x="3530752" y="4341901"/>
            <a:ext cx="877475" cy="672465"/>
          </a:xfrm>
          <a:prstGeom prst="straightConnector1">
            <a:avLst/>
          </a:prstGeom>
          <a:ln w="28575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ลูกศรเชื่อมต่อแบบตรง 13"/>
          <p:cNvCxnSpPr/>
          <p:nvPr/>
        </p:nvCxnSpPr>
        <p:spPr>
          <a:xfrm>
            <a:off x="3543488" y="5030076"/>
            <a:ext cx="889000" cy="1063220"/>
          </a:xfrm>
          <a:prstGeom prst="straightConnector1">
            <a:avLst/>
          </a:prstGeom>
          <a:ln w="28575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ลูกศรเชื่อมต่อแบบตรง 14"/>
          <p:cNvCxnSpPr/>
          <p:nvPr/>
        </p:nvCxnSpPr>
        <p:spPr>
          <a:xfrm flipV="1">
            <a:off x="6536366" y="4869160"/>
            <a:ext cx="720080" cy="362584"/>
          </a:xfrm>
          <a:prstGeom prst="straightConnector1">
            <a:avLst/>
          </a:prstGeom>
          <a:ln w="28575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7164288" y="4180344"/>
            <a:ext cx="18002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ngsana New" pitchFamily="18" charset="-34"/>
                <a:cs typeface="Angsana New" pitchFamily="18" charset="-34"/>
              </a:rPr>
              <a:t>Carnivore</a:t>
            </a:r>
          </a:p>
          <a:p>
            <a:r>
              <a:rPr lang="en-US" dirty="0" smtClean="0">
                <a:latin typeface="Angsana New" pitchFamily="18" charset="-34"/>
                <a:cs typeface="Angsana New" pitchFamily="18" charset="-34"/>
              </a:rPr>
              <a:t>Herbivore</a:t>
            </a:r>
          </a:p>
          <a:p>
            <a:r>
              <a:rPr lang="en-US" dirty="0" smtClean="0">
                <a:latin typeface="Angsana New" pitchFamily="18" charset="-34"/>
                <a:cs typeface="Angsana New" pitchFamily="18" charset="-34"/>
              </a:rPr>
              <a:t>Omnivore</a:t>
            </a:r>
          </a:p>
          <a:p>
            <a:r>
              <a:rPr lang="en-US" dirty="0" smtClean="0">
                <a:latin typeface="Angsana New" pitchFamily="18" charset="-34"/>
                <a:cs typeface="Angsana New" pitchFamily="18" charset="-34"/>
              </a:rPr>
              <a:t>Dentrivore</a:t>
            </a:r>
          </a:p>
          <a:p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 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17" name="ลูกศรเชื่อมต่อแบบตรง 16"/>
          <p:cNvCxnSpPr/>
          <p:nvPr/>
        </p:nvCxnSpPr>
        <p:spPr>
          <a:xfrm>
            <a:off x="6536366" y="5231744"/>
            <a:ext cx="720080" cy="35994"/>
          </a:xfrm>
          <a:prstGeom prst="straightConnector1">
            <a:avLst/>
          </a:prstGeom>
          <a:ln w="28575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ลูกศรเชื่อมต่อแบบตรง 17"/>
          <p:cNvCxnSpPr/>
          <p:nvPr/>
        </p:nvCxnSpPr>
        <p:spPr>
          <a:xfrm>
            <a:off x="6536366" y="5231744"/>
            <a:ext cx="720080" cy="434900"/>
          </a:xfrm>
          <a:prstGeom prst="straightConnector1">
            <a:avLst/>
          </a:prstGeom>
          <a:ln w="28575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ลูกศรเชื่อมต่อแบบตรง 18"/>
          <p:cNvCxnSpPr/>
          <p:nvPr/>
        </p:nvCxnSpPr>
        <p:spPr>
          <a:xfrm flipV="1">
            <a:off x="6536366" y="4509120"/>
            <a:ext cx="720080" cy="747940"/>
          </a:xfrm>
          <a:prstGeom prst="straightConnector1">
            <a:avLst/>
          </a:prstGeom>
          <a:ln w="28575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สี่เหลี่ยมผืนผ้า 19"/>
          <p:cNvSpPr/>
          <p:nvPr/>
        </p:nvSpPr>
        <p:spPr>
          <a:xfrm>
            <a:off x="548933" y="116632"/>
            <a:ext cx="5391219" cy="92333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FreesiaUPC" pitchFamily="34" charset="-34"/>
                <a:cs typeface="FreesiaUPC" pitchFamily="34" charset="-34"/>
              </a:rPr>
              <a:t>  องค์ประกอบระบบนิเวศ</a:t>
            </a:r>
            <a:endParaRPr lang="th-TH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21" name="วงรี 20"/>
          <p:cNvSpPr/>
          <p:nvPr/>
        </p:nvSpPr>
        <p:spPr>
          <a:xfrm>
            <a:off x="35496" y="103858"/>
            <a:ext cx="863421" cy="94887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 smtClean="0">
                <a:latin typeface="FreesiaUPC" pitchFamily="34" charset="-34"/>
                <a:cs typeface="FreesiaUPC" pitchFamily="34" charset="-34"/>
              </a:rPr>
              <a:t>3</a:t>
            </a:r>
            <a:endParaRPr lang="en-US" sz="8800" b="1" dirty="0">
              <a:latin typeface="FreesiaUPC" pitchFamily="34" charset="-34"/>
              <a:cs typeface="FreesiaUPC" pitchFamily="34" charset="-34"/>
            </a:endParaRPr>
          </a:p>
        </p:txBody>
      </p:sp>
      <p:cxnSp>
        <p:nvCxnSpPr>
          <p:cNvPr id="27" name="ลูกศรเชื่อมต่อแบบตรง 26"/>
          <p:cNvCxnSpPr>
            <a:stCxn id="5" idx="3"/>
            <a:endCxn id="7" idx="1"/>
          </p:cNvCxnSpPr>
          <p:nvPr/>
        </p:nvCxnSpPr>
        <p:spPr>
          <a:xfrm>
            <a:off x="3546864" y="5004272"/>
            <a:ext cx="809112" cy="227473"/>
          </a:xfrm>
          <a:prstGeom prst="straightConnector1">
            <a:avLst/>
          </a:prstGeom>
          <a:ln w="28575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9323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4" grpId="0" animBg="1"/>
      <p:bldP spid="5" grpId="0" animBg="1"/>
      <p:bldP spid="6" grpId="0"/>
      <p:bldP spid="7" grpId="0"/>
      <p:bldP spid="16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059832" y="1268760"/>
            <a:ext cx="6084168" cy="54006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การล่าเหยื่อ (</a:t>
            </a:r>
            <a:r>
              <a:rPr lang="en-US" sz="2800" dirty="0" smtClean="0">
                <a:latin typeface="Angsana New" pitchFamily="18" charset="-34"/>
                <a:cs typeface="Angsana New" pitchFamily="18" charset="-34"/>
              </a:rPr>
              <a:t>Predation ; + / -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)</a:t>
            </a:r>
          </a:p>
          <a:p>
            <a:pPr marL="0" indent="0">
              <a:buNone/>
            </a:pPr>
            <a:endParaRPr lang="th-TH" sz="2800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อิงอาศัย / เกื้อกูล (</a:t>
            </a:r>
            <a:r>
              <a:rPr lang="en-US" sz="2800" dirty="0" smtClean="0">
                <a:latin typeface="Angsana New" pitchFamily="18" charset="-34"/>
                <a:cs typeface="Angsana New" pitchFamily="18" charset="-34"/>
              </a:rPr>
              <a:t>Commensalism ; 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+ / </a:t>
            </a:r>
            <a:r>
              <a:rPr lang="en-US" sz="2800" dirty="0" smtClean="0">
                <a:latin typeface="Angsana New" pitchFamily="18" charset="-34"/>
                <a:cs typeface="Angsana New" pitchFamily="18" charset="-34"/>
              </a:rPr>
              <a:t>o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)</a:t>
            </a:r>
          </a:p>
          <a:p>
            <a:pPr marL="0" indent="0">
              <a:buNone/>
            </a:pPr>
            <a:endParaRPr lang="th-TH" sz="2800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ได้ประโยชน์ร่วมกัน (</a:t>
            </a:r>
            <a:r>
              <a:rPr lang="en-US" sz="2800" dirty="0" err="1" smtClean="0">
                <a:latin typeface="Angsana New" pitchFamily="18" charset="-34"/>
                <a:cs typeface="Angsana New" pitchFamily="18" charset="-34"/>
              </a:rPr>
              <a:t>Protocooperation</a:t>
            </a:r>
            <a:r>
              <a:rPr lang="en-US" sz="2800" dirty="0" smtClean="0">
                <a:latin typeface="Angsana New" pitchFamily="18" charset="-34"/>
                <a:cs typeface="Angsana New" pitchFamily="18" charset="-34"/>
              </a:rPr>
              <a:t> +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 / 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+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) แยกกันหากินได้</a:t>
            </a:r>
          </a:p>
          <a:p>
            <a:pPr marL="0" indent="0">
              <a:buNone/>
            </a:pPr>
            <a:endParaRPr lang="th-TH" sz="2800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พึ่งพากัน (</a:t>
            </a:r>
            <a:r>
              <a:rPr lang="en-US" sz="2800" dirty="0" smtClean="0">
                <a:latin typeface="Angsana New" pitchFamily="18" charset="-34"/>
                <a:cs typeface="Angsana New" pitchFamily="18" charset="-34"/>
              </a:rPr>
              <a:t>Mutualism ; + / +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) อยู่ด้วยกันตลอดชีวิต แยกตาย</a:t>
            </a:r>
          </a:p>
          <a:p>
            <a:pPr marL="0" indent="0">
              <a:buNone/>
            </a:pPr>
            <a:endParaRPr lang="th-TH" sz="2800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ปรสิต (</a:t>
            </a:r>
            <a:r>
              <a:rPr lang="en-US" sz="2800" dirty="0" smtClean="0">
                <a:latin typeface="Angsana New" pitchFamily="18" charset="-34"/>
                <a:cs typeface="Angsana New" pitchFamily="18" charset="-34"/>
              </a:rPr>
              <a:t>Parasitism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2800" dirty="0" smtClean="0">
                <a:latin typeface="Angsana New" pitchFamily="18" charset="-34"/>
                <a:cs typeface="Angsana New" pitchFamily="18" charset="-34"/>
              </a:rPr>
              <a:t>; + / -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) ค่อยเป็นไป</a:t>
            </a:r>
          </a:p>
          <a:p>
            <a:pPr marL="0" indent="0">
              <a:buNone/>
            </a:pPr>
            <a:endParaRPr lang="th-TH" sz="2800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การย่อยสลาย (</a:t>
            </a:r>
            <a:r>
              <a:rPr lang="en-US" sz="2800" dirty="0" err="1" smtClean="0">
                <a:latin typeface="Angsana New" pitchFamily="18" charset="-34"/>
                <a:cs typeface="Angsana New" pitchFamily="18" charset="-34"/>
              </a:rPr>
              <a:t>Saprophytism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2800" dirty="0" smtClean="0">
                <a:latin typeface="Angsana New" pitchFamily="18" charset="-34"/>
                <a:cs typeface="Angsana New" pitchFamily="18" charset="-34"/>
              </a:rPr>
              <a:t>; + / 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o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) </a:t>
            </a:r>
          </a:p>
          <a:p>
            <a:pPr marL="0" indent="0">
              <a:buNone/>
            </a:pPr>
            <a:endParaRPr lang="th-TH" sz="2800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5" name="ลูกศรเชื่อมต่อแบบตรง 4"/>
          <p:cNvCxnSpPr>
            <a:stCxn id="4" idx="0"/>
          </p:cNvCxnSpPr>
          <p:nvPr/>
        </p:nvCxnSpPr>
        <p:spPr>
          <a:xfrm flipV="1">
            <a:off x="1292912" y="1484784"/>
            <a:ext cx="1842120" cy="1296144"/>
          </a:xfrm>
          <a:prstGeom prst="straightConnector1">
            <a:avLst/>
          </a:prstGeom>
          <a:ln w="28575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ลูกศรเชื่อมต่อแบบตรง 5"/>
          <p:cNvCxnSpPr/>
          <p:nvPr/>
        </p:nvCxnSpPr>
        <p:spPr>
          <a:xfrm flipV="1">
            <a:off x="2376224" y="2500910"/>
            <a:ext cx="758808" cy="280018"/>
          </a:xfrm>
          <a:prstGeom prst="straightConnector1">
            <a:avLst/>
          </a:prstGeom>
          <a:ln w="28575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ลูกศรเชื่อมต่อแบบตรง 6"/>
          <p:cNvCxnSpPr>
            <a:stCxn id="4" idx="2"/>
          </p:cNvCxnSpPr>
          <p:nvPr/>
        </p:nvCxnSpPr>
        <p:spPr>
          <a:xfrm>
            <a:off x="1292912" y="4341901"/>
            <a:ext cx="1842120" cy="1823403"/>
          </a:xfrm>
          <a:prstGeom prst="straightConnector1">
            <a:avLst/>
          </a:prstGeom>
          <a:ln w="28575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ลูกศรเชื่อมต่อแบบตรง 7"/>
          <p:cNvCxnSpPr>
            <a:stCxn id="4" idx="3"/>
          </p:cNvCxnSpPr>
          <p:nvPr/>
        </p:nvCxnSpPr>
        <p:spPr>
          <a:xfrm flipV="1">
            <a:off x="2373032" y="3340227"/>
            <a:ext cx="762000" cy="221188"/>
          </a:xfrm>
          <a:prstGeom prst="straightConnector1">
            <a:avLst/>
          </a:prstGeom>
          <a:ln w="28575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ลูกศรเชื่อมต่อแบบตรง 8"/>
          <p:cNvCxnSpPr>
            <a:stCxn id="4" idx="3"/>
          </p:cNvCxnSpPr>
          <p:nvPr/>
        </p:nvCxnSpPr>
        <p:spPr>
          <a:xfrm>
            <a:off x="2373032" y="3561415"/>
            <a:ext cx="824239" cy="659673"/>
          </a:xfrm>
          <a:prstGeom prst="straightConnector1">
            <a:avLst/>
          </a:prstGeom>
          <a:ln w="28575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ลูกศรเชื่อมต่อแบบตรง 9"/>
          <p:cNvCxnSpPr/>
          <p:nvPr/>
        </p:nvCxnSpPr>
        <p:spPr>
          <a:xfrm>
            <a:off x="2360295" y="4341901"/>
            <a:ext cx="774737" cy="887299"/>
          </a:xfrm>
          <a:prstGeom prst="straightConnector1">
            <a:avLst/>
          </a:prstGeom>
          <a:ln w="28575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084168" y="1033572"/>
            <a:ext cx="1440160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Predator-</a:t>
            </a:r>
            <a:r>
              <a:rPr lang="th-TH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ผู้ล่า</a:t>
            </a:r>
            <a:endParaRPr lang="th-TH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49540" y="1555438"/>
            <a:ext cx="1318804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Prey -</a:t>
            </a:r>
            <a:r>
              <a:rPr lang="th-TH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เหยื่อ</a:t>
            </a:r>
            <a:endParaRPr lang="th-TH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13" name="ลูกศรเชื่อมต่อแบบตรง 12"/>
          <p:cNvCxnSpPr>
            <a:endCxn id="3" idx="0"/>
          </p:cNvCxnSpPr>
          <p:nvPr/>
        </p:nvCxnSpPr>
        <p:spPr>
          <a:xfrm flipV="1">
            <a:off x="5614844" y="1268760"/>
            <a:ext cx="487072" cy="8114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ลูกศรเชื่อมต่อแบบตรง 13"/>
          <p:cNvCxnSpPr/>
          <p:nvPr/>
        </p:nvCxnSpPr>
        <p:spPr>
          <a:xfrm>
            <a:off x="5858380" y="1605783"/>
            <a:ext cx="491160" cy="23078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สี่เหลี่ยมผืนผ้า 14"/>
          <p:cNvSpPr/>
          <p:nvPr/>
        </p:nvSpPr>
        <p:spPr>
          <a:xfrm>
            <a:off x="4087359" y="4437112"/>
            <a:ext cx="936475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softEdge rad="127000"/>
          </a:effectLst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Parasite</a:t>
            </a:r>
            <a:endParaRPr lang="th-TH" dirty="0">
              <a:solidFill>
                <a:srgbClr val="FF0000"/>
              </a:solidFill>
            </a:endParaRPr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5652120" y="5456081"/>
            <a:ext cx="633507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softEdge rad="127000"/>
          </a:effectLst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Host</a:t>
            </a:r>
            <a:endParaRPr lang="th-TH" dirty="0">
              <a:solidFill>
                <a:srgbClr val="FF0000"/>
              </a:solidFill>
            </a:endParaRPr>
          </a:p>
        </p:txBody>
      </p:sp>
      <p:cxnSp>
        <p:nvCxnSpPr>
          <p:cNvPr id="17" name="ลูกศรเชื่อมต่อแบบตรง 16"/>
          <p:cNvCxnSpPr/>
          <p:nvPr/>
        </p:nvCxnSpPr>
        <p:spPr>
          <a:xfrm flipH="1" flipV="1">
            <a:off x="4932040" y="4785550"/>
            <a:ext cx="183972" cy="31892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ลูกศรเชื่อมต่อแบบตรง 17"/>
          <p:cNvCxnSpPr/>
          <p:nvPr/>
        </p:nvCxnSpPr>
        <p:spPr>
          <a:xfrm>
            <a:off x="5398342" y="5383190"/>
            <a:ext cx="305015" cy="33450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สี่เหลี่ยมผืนผ้า 18"/>
          <p:cNvSpPr/>
          <p:nvPr/>
        </p:nvSpPr>
        <p:spPr>
          <a:xfrm>
            <a:off x="539552" y="116632"/>
            <a:ext cx="7830990" cy="92333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FreesiaUPC" pitchFamily="34" charset="-34"/>
                <a:cs typeface="FreesiaUPC" pitchFamily="34" charset="-34"/>
              </a:rPr>
              <a:t>  ความสัมพันธ์สิ่งมีชีวิตในระบบนิเวศ</a:t>
            </a:r>
            <a:endParaRPr lang="th-TH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20" name="วงรี 19"/>
          <p:cNvSpPr/>
          <p:nvPr/>
        </p:nvSpPr>
        <p:spPr>
          <a:xfrm>
            <a:off x="35496" y="103858"/>
            <a:ext cx="863421" cy="94887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 smtClean="0">
                <a:latin typeface="FreesiaUPC" pitchFamily="34" charset="-34"/>
                <a:cs typeface="FreesiaUPC" pitchFamily="34" charset="-34"/>
              </a:rPr>
              <a:t>4</a:t>
            </a:r>
            <a:endParaRPr lang="en-US" sz="8800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4" name="ตัวแทนเนื้อหา 2"/>
          <p:cNvSpPr txBox="1">
            <a:spLocks/>
          </p:cNvSpPr>
          <p:nvPr/>
        </p:nvSpPr>
        <p:spPr>
          <a:xfrm>
            <a:off x="212792" y="2780928"/>
            <a:ext cx="2160240" cy="1560973"/>
          </a:xfrm>
          <a:prstGeom prst="rect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ความสัมพันธ์สิ่งมีชีวิตในระบบนิเวศ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8" name="วงรี 27"/>
          <p:cNvSpPr/>
          <p:nvPr/>
        </p:nvSpPr>
        <p:spPr>
          <a:xfrm>
            <a:off x="5431004" y="1363785"/>
            <a:ext cx="239693" cy="241998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วงรี 29"/>
          <p:cNvSpPr/>
          <p:nvPr/>
        </p:nvSpPr>
        <p:spPr>
          <a:xfrm>
            <a:off x="5724128" y="1395186"/>
            <a:ext cx="155130" cy="241998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วงรี 31"/>
          <p:cNvSpPr/>
          <p:nvPr/>
        </p:nvSpPr>
        <p:spPr>
          <a:xfrm>
            <a:off x="4996165" y="5108201"/>
            <a:ext cx="239693" cy="241998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วงรี 32"/>
          <p:cNvSpPr/>
          <p:nvPr/>
        </p:nvSpPr>
        <p:spPr>
          <a:xfrm>
            <a:off x="5268411" y="5139602"/>
            <a:ext cx="239693" cy="241998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323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11" grpId="0" animBg="1"/>
      <p:bldP spid="12" grpId="0" animBg="1"/>
      <p:bldP spid="15" grpId="0" animBg="1"/>
      <p:bldP spid="16" grpId="0" animBg="1"/>
      <p:bldP spid="4" grpId="0" animBg="1"/>
      <p:bldP spid="28" grpId="0" animBg="1"/>
      <p:bldP spid="30" grpId="0" animBg="1"/>
      <p:bldP spid="32" grpId="0" animBg="1"/>
      <p:bldP spid="3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7" name="สี่เหลี่ยมผืนผ้ามุมมน 36"/>
          <p:cNvSpPr/>
          <p:nvPr/>
        </p:nvSpPr>
        <p:spPr>
          <a:xfrm>
            <a:off x="415300" y="1180328"/>
            <a:ext cx="8261155" cy="1163819"/>
          </a:xfrm>
          <a:prstGeom prst="roundRect">
            <a:avLst/>
          </a:prstGeom>
          <a:ln w="38100">
            <a:solidFill>
              <a:schemeClr val="accent5">
                <a:lumMod val="75000"/>
              </a:schemeClr>
            </a:solidFill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1219282"/>
          </a:xfrm>
        </p:spPr>
        <p:txBody>
          <a:bodyPr/>
          <a:lstStyle/>
          <a:p>
            <a:pPr marL="0" indent="0">
              <a:buNone/>
            </a:pPr>
            <a:r>
              <a:rPr lang="th-TH" dirty="0" smtClean="0"/>
              <a:t>	</a:t>
            </a:r>
            <a:r>
              <a:rPr lang="th-TH" dirty="0" smtClean="0">
                <a:cs typeface="+mj-cs"/>
              </a:rPr>
              <a:t>การศึกษาเรื่องใดเรื่องหนึ่งเกี่ยวกับวิทยาศาสตร์ด้วยตนเอง โดยใช้เทคนิคกระบวนการทางวิทยาศาสตร์</a:t>
            </a:r>
            <a:endParaRPr lang="th-TH" dirty="0"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5300" y="3140968"/>
            <a:ext cx="3131922" cy="52322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ประเภทโครงงานวิทยาศาสตร์</a:t>
            </a:r>
            <a:endParaRPr lang="th-TH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17230" y="2344147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สำรวจ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44008" y="2817348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ทดลอง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42185" y="3340568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สิ่งประดิษฐ์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90452" y="3810901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ทฤษฎี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grpSp>
        <p:nvGrpSpPr>
          <p:cNvPr id="20" name="กลุ่ม 19"/>
          <p:cNvGrpSpPr/>
          <p:nvPr/>
        </p:nvGrpSpPr>
        <p:grpSpPr>
          <a:xfrm>
            <a:off x="3547222" y="2605756"/>
            <a:ext cx="910081" cy="1560819"/>
            <a:chOff x="3770838" y="3372896"/>
            <a:chExt cx="1377226" cy="2364715"/>
          </a:xfrm>
        </p:grpSpPr>
        <p:cxnSp>
          <p:nvCxnSpPr>
            <p:cNvPr id="11" name="ตัวเชื่อมต่อตรง 10"/>
            <p:cNvCxnSpPr/>
            <p:nvPr/>
          </p:nvCxnSpPr>
          <p:spPr>
            <a:xfrm>
              <a:off x="4427984" y="3372897"/>
              <a:ext cx="0" cy="2364714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ตัวเชื่อมต่อตรง 11"/>
            <p:cNvCxnSpPr/>
            <p:nvPr/>
          </p:nvCxnSpPr>
          <p:spPr>
            <a:xfrm flipH="1" flipV="1">
              <a:off x="4425251" y="3372896"/>
              <a:ext cx="720080" cy="1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ตัวเชื่อมต่อตรง 14"/>
            <p:cNvCxnSpPr/>
            <p:nvPr/>
          </p:nvCxnSpPr>
          <p:spPr>
            <a:xfrm flipH="1" flipV="1">
              <a:off x="4427984" y="4157610"/>
              <a:ext cx="720080" cy="1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ตัวเชื่อมต่อตรง 15"/>
            <p:cNvCxnSpPr/>
            <p:nvPr/>
          </p:nvCxnSpPr>
          <p:spPr>
            <a:xfrm flipH="1" flipV="1">
              <a:off x="4427984" y="4945083"/>
              <a:ext cx="720080" cy="1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ตัวเชื่อมต่อตรง 16"/>
            <p:cNvCxnSpPr/>
            <p:nvPr/>
          </p:nvCxnSpPr>
          <p:spPr>
            <a:xfrm flipH="1" flipV="1">
              <a:off x="4427984" y="5737610"/>
              <a:ext cx="720080" cy="1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ตัวเชื่อมต่อตรง 17"/>
            <p:cNvCxnSpPr/>
            <p:nvPr/>
          </p:nvCxnSpPr>
          <p:spPr>
            <a:xfrm flipH="1">
              <a:off x="3770838" y="4572191"/>
              <a:ext cx="654413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20"/>
          <p:cNvSpPr txBox="1"/>
          <p:nvPr/>
        </p:nvSpPr>
        <p:spPr>
          <a:xfrm>
            <a:off x="415300" y="5210036"/>
            <a:ext cx="3716763" cy="52322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ขั้นตอนการทำโครงงานวิทยาศาสตร์</a:t>
            </a:r>
            <a:endParaRPr lang="th-TH" b="1" dirty="0">
              <a:latin typeface="Angsana New" pitchFamily="18" charset="-34"/>
              <a:cs typeface="Angsana New" pitchFamily="18" charset="-34"/>
            </a:endParaRPr>
          </a:p>
        </p:txBody>
      </p:sp>
      <p:grpSp>
        <p:nvGrpSpPr>
          <p:cNvPr id="23" name="กลุ่ม 22"/>
          <p:cNvGrpSpPr/>
          <p:nvPr/>
        </p:nvGrpSpPr>
        <p:grpSpPr>
          <a:xfrm>
            <a:off x="4132063" y="4751506"/>
            <a:ext cx="908275" cy="1684108"/>
            <a:chOff x="3770838" y="3675616"/>
            <a:chExt cx="1374493" cy="2061995"/>
          </a:xfrm>
        </p:grpSpPr>
        <p:cxnSp>
          <p:nvCxnSpPr>
            <p:cNvPr id="24" name="ตัวเชื่อมต่อตรง 23"/>
            <p:cNvCxnSpPr/>
            <p:nvPr/>
          </p:nvCxnSpPr>
          <p:spPr>
            <a:xfrm>
              <a:off x="4423481" y="3685700"/>
              <a:ext cx="4504" cy="2051911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ตัวเชื่อมต่อตรง 24"/>
            <p:cNvCxnSpPr/>
            <p:nvPr/>
          </p:nvCxnSpPr>
          <p:spPr>
            <a:xfrm flipH="1" flipV="1">
              <a:off x="4425251" y="3675616"/>
              <a:ext cx="720080" cy="2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ตัวเชื่อมต่อตรง 28"/>
            <p:cNvCxnSpPr/>
            <p:nvPr/>
          </p:nvCxnSpPr>
          <p:spPr>
            <a:xfrm flipH="1">
              <a:off x="3770838" y="4572191"/>
              <a:ext cx="654413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/>
          <p:cNvSpPr txBox="1"/>
          <p:nvPr/>
        </p:nvSpPr>
        <p:spPr>
          <a:xfrm>
            <a:off x="5279718" y="4437112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คิด/เลือก หัวข้อเรื่อง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260603" y="4777988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ศึกษาเอกสารที่เกี่ยวข้อง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220072" y="5102039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จัดทำเค้าโครงย่อของโครงงาน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246706" y="5424190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ลงมือทำโครงงาน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258407" y="5791884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เขียนรายงาน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236702" y="6171088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แสดงผลงาน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46" name="ตัวเชื่อมต่อตรง 45"/>
          <p:cNvCxnSpPr/>
          <p:nvPr/>
        </p:nvCxnSpPr>
        <p:spPr>
          <a:xfrm flipH="1" flipV="1">
            <a:off x="4563334" y="5085183"/>
            <a:ext cx="475834" cy="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ตัวเชื่อมต่อตรง 46"/>
          <p:cNvCxnSpPr/>
          <p:nvPr/>
        </p:nvCxnSpPr>
        <p:spPr>
          <a:xfrm flipH="1" flipV="1">
            <a:off x="4564504" y="5424110"/>
            <a:ext cx="475834" cy="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ตัวเชื่อมต่อตรง 47"/>
          <p:cNvCxnSpPr/>
          <p:nvPr/>
        </p:nvCxnSpPr>
        <p:spPr>
          <a:xfrm flipH="1" flipV="1">
            <a:off x="4563334" y="5791882"/>
            <a:ext cx="475834" cy="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ตัวเชื่อมต่อตรง 48"/>
          <p:cNvCxnSpPr/>
          <p:nvPr/>
        </p:nvCxnSpPr>
        <p:spPr>
          <a:xfrm flipH="1" flipV="1">
            <a:off x="4563334" y="6131564"/>
            <a:ext cx="475834" cy="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ตัวเชื่อมต่อตรง 49"/>
          <p:cNvCxnSpPr/>
          <p:nvPr/>
        </p:nvCxnSpPr>
        <p:spPr>
          <a:xfrm flipH="1" flipV="1">
            <a:off x="4563334" y="6435613"/>
            <a:ext cx="475834" cy="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สี่เหลี่ยมผืนผ้า 38"/>
          <p:cNvSpPr/>
          <p:nvPr/>
        </p:nvSpPr>
        <p:spPr>
          <a:xfrm>
            <a:off x="611560" y="129406"/>
            <a:ext cx="4891083" cy="92333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FreesiaUPC" pitchFamily="34" charset="-34"/>
                <a:cs typeface="FreesiaUPC" pitchFamily="34" charset="-34"/>
              </a:rPr>
              <a:t>  โครงงานวิทยาศาสตร์</a:t>
            </a:r>
            <a:endParaRPr lang="th-TH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40" name="วงรี 39"/>
          <p:cNvSpPr/>
          <p:nvPr/>
        </p:nvSpPr>
        <p:spPr>
          <a:xfrm>
            <a:off x="107504" y="116632"/>
            <a:ext cx="863421" cy="94887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 smtClean="0">
                <a:latin typeface="FreesiaUPC" pitchFamily="34" charset="-34"/>
                <a:cs typeface="FreesiaUPC" pitchFamily="34" charset="-34"/>
              </a:rPr>
              <a:t>6</a:t>
            </a:r>
            <a:endParaRPr lang="en-US" sz="8800" b="1" dirty="0">
              <a:latin typeface="FreesiaUPC" pitchFamily="34" charset="-34"/>
              <a:cs typeface="FreesiaUPC" pitchFamily="34" charset="-34"/>
            </a:endParaRPr>
          </a:p>
        </p:txBody>
      </p:sp>
      <p:pic>
        <p:nvPicPr>
          <p:cNvPr id="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52046">
            <a:off x="5945188" y="-119167"/>
            <a:ext cx="1583194" cy="1267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562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" grpId="0" build="p"/>
      <p:bldP spid="5" grpId="0" animBg="1"/>
      <p:bldP spid="6" grpId="0"/>
      <p:bldP spid="7" grpId="0"/>
      <p:bldP spid="8" grpId="0"/>
      <p:bldP spid="9" grpId="0"/>
      <p:bldP spid="21" grpId="0" animBg="1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1403648" y="4452855"/>
            <a:ext cx="1008112" cy="432048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หญ้า 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2915816" y="4452855"/>
            <a:ext cx="1008112" cy="432048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แมลง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7812360" y="4452855"/>
            <a:ext cx="1008112" cy="432048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คน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4572000" y="4452855"/>
            <a:ext cx="1008112" cy="432048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กบ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6156176" y="4452855"/>
            <a:ext cx="1008112" cy="432048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งู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7270" y="4822430"/>
            <a:ext cx="1800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ลำดับ</a:t>
            </a:r>
          </a:p>
          <a:p>
            <a:pPr algn="ctr"/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การบริโภค</a:t>
            </a:r>
            <a:endParaRPr lang="th-TH" b="1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11" name="ลูกศรเชื่อมต่อแบบตรง 10"/>
          <p:cNvCxnSpPr/>
          <p:nvPr/>
        </p:nvCxnSpPr>
        <p:spPr>
          <a:xfrm>
            <a:off x="2411760" y="4668879"/>
            <a:ext cx="504056" cy="0"/>
          </a:xfrm>
          <a:prstGeom prst="straightConnector1">
            <a:avLst/>
          </a:prstGeom>
          <a:ln w="28575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ลูกศรเชื่อมต่อแบบตรง 11"/>
          <p:cNvCxnSpPr/>
          <p:nvPr/>
        </p:nvCxnSpPr>
        <p:spPr>
          <a:xfrm>
            <a:off x="3923928" y="4668879"/>
            <a:ext cx="504056" cy="0"/>
          </a:xfrm>
          <a:prstGeom prst="straightConnector1">
            <a:avLst/>
          </a:prstGeom>
          <a:ln w="28575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ลูกศรเชื่อมต่อแบบตรง 12"/>
          <p:cNvCxnSpPr/>
          <p:nvPr/>
        </p:nvCxnSpPr>
        <p:spPr>
          <a:xfrm>
            <a:off x="5580112" y="4653832"/>
            <a:ext cx="504056" cy="0"/>
          </a:xfrm>
          <a:prstGeom prst="straightConnector1">
            <a:avLst/>
          </a:prstGeom>
          <a:ln w="28575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ลูกศรเชื่อมต่อแบบตรง 13"/>
          <p:cNvCxnSpPr/>
          <p:nvPr/>
        </p:nvCxnSpPr>
        <p:spPr>
          <a:xfrm>
            <a:off x="7164288" y="4669754"/>
            <a:ext cx="504056" cy="0"/>
          </a:xfrm>
          <a:prstGeom prst="straightConnector1">
            <a:avLst/>
          </a:prstGeom>
          <a:ln w="28575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ลูกศรเชื่อมต่อแบบตรง 14"/>
          <p:cNvCxnSpPr/>
          <p:nvPr/>
        </p:nvCxnSpPr>
        <p:spPr>
          <a:xfrm>
            <a:off x="1953203" y="4872098"/>
            <a:ext cx="0" cy="470520"/>
          </a:xfrm>
          <a:prstGeom prst="straightConnector1">
            <a:avLst/>
          </a:prstGeom>
          <a:ln w="28575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356202" y="5228755"/>
            <a:ext cx="11940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ผู้ผลิต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37921" y="5272562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ผู้บริโภคขั้นที่ 1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18" name="ลูกศรเชื่อมต่อแบบตรง 17"/>
          <p:cNvCxnSpPr/>
          <p:nvPr/>
        </p:nvCxnSpPr>
        <p:spPr>
          <a:xfrm>
            <a:off x="6660232" y="4884903"/>
            <a:ext cx="0" cy="470520"/>
          </a:xfrm>
          <a:prstGeom prst="straightConnector1">
            <a:avLst/>
          </a:prstGeom>
          <a:ln w="28575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ลูกศรเชื่อมต่อแบบตรง 18"/>
          <p:cNvCxnSpPr/>
          <p:nvPr/>
        </p:nvCxnSpPr>
        <p:spPr>
          <a:xfrm>
            <a:off x="5044218" y="4898420"/>
            <a:ext cx="0" cy="470520"/>
          </a:xfrm>
          <a:prstGeom prst="straightConnector1">
            <a:avLst/>
          </a:prstGeom>
          <a:ln w="28575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ลูกศรเชื่อมต่อแบบตรง 19"/>
          <p:cNvCxnSpPr/>
          <p:nvPr/>
        </p:nvCxnSpPr>
        <p:spPr>
          <a:xfrm>
            <a:off x="3417604" y="4872098"/>
            <a:ext cx="0" cy="483325"/>
          </a:xfrm>
          <a:prstGeom prst="straightConnector1">
            <a:avLst/>
          </a:prstGeom>
          <a:ln w="28575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ลูกศรเชื่อมต่อแบบตรง 20"/>
          <p:cNvCxnSpPr/>
          <p:nvPr/>
        </p:nvCxnSpPr>
        <p:spPr>
          <a:xfrm>
            <a:off x="8316416" y="4884903"/>
            <a:ext cx="0" cy="470520"/>
          </a:xfrm>
          <a:prstGeom prst="straightConnector1">
            <a:avLst/>
          </a:prstGeom>
          <a:ln w="28575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720182" y="5269829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dirty="0" smtClean="0">
                <a:latin typeface="Angsana New" pitchFamily="18" charset="-34"/>
                <a:cs typeface="Angsana New" pitchFamily="18" charset="-34"/>
              </a:rPr>
              <a:t>2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992380" y="5282044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dirty="0" smtClean="0">
                <a:latin typeface="Angsana New" pitchFamily="18" charset="-34"/>
                <a:cs typeface="Angsana New" pitchFamily="18" charset="-34"/>
              </a:rPr>
              <a:t>4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336196" y="5272562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dirty="0" smtClean="0">
                <a:latin typeface="Angsana New" pitchFamily="18" charset="-34"/>
                <a:cs typeface="Angsana New" pitchFamily="18" charset="-34"/>
              </a:rPr>
              <a:t>3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164288" y="3899767"/>
            <a:ext cx="21822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Angsana New" pitchFamily="18" charset="-34"/>
                <a:cs typeface="Angsana New" pitchFamily="18" charset="-34"/>
              </a:rPr>
              <a:t>Top Consumer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419557" y="3899767"/>
            <a:ext cx="21822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Angsana New" pitchFamily="18" charset="-34"/>
                <a:cs typeface="Angsana New" pitchFamily="18" charset="-34"/>
              </a:rPr>
              <a:t>Consumer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8" name="สี่เหลี่ยมผืนผ้า 27"/>
          <p:cNvSpPr/>
          <p:nvPr/>
        </p:nvSpPr>
        <p:spPr>
          <a:xfrm>
            <a:off x="493519" y="116632"/>
            <a:ext cx="8686993" cy="92333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FreesiaUPC" pitchFamily="34" charset="-34"/>
                <a:cs typeface="FreesiaUPC" pitchFamily="34" charset="-34"/>
              </a:rPr>
              <a:t>  </a:t>
            </a:r>
            <a:r>
              <a:rPr lang="th-TH" sz="3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FreesiaUPC" pitchFamily="34" charset="-34"/>
                <a:cs typeface="FreesiaUPC" pitchFamily="34" charset="-34"/>
              </a:rPr>
              <a:t>การถ่ายทอดพลังงานในระบบนิเวศและการหมุนเวียนธาตุอาหาร</a:t>
            </a:r>
            <a:endParaRPr lang="th-TH" sz="3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29" name="วงรี 28"/>
          <p:cNvSpPr/>
          <p:nvPr/>
        </p:nvSpPr>
        <p:spPr>
          <a:xfrm>
            <a:off x="35496" y="103858"/>
            <a:ext cx="863421" cy="94887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 smtClean="0">
                <a:latin typeface="FreesiaUPC" pitchFamily="34" charset="-34"/>
                <a:cs typeface="FreesiaUPC" pitchFamily="34" charset="-34"/>
              </a:rPr>
              <a:t>5</a:t>
            </a:r>
            <a:endParaRPr lang="en-US" sz="8800" b="1" dirty="0">
              <a:latin typeface="FreesiaUPC" pitchFamily="34" charset="-34"/>
              <a:cs typeface="FreesiaUPC" pitchFamily="34" charset="-34"/>
            </a:endParaRPr>
          </a:p>
        </p:txBody>
      </p:sp>
      <p:sp useBgFill="1">
        <p:nvSpPr>
          <p:cNvPr id="35" name="สี่เหลี่ยมผืนผ้ามุมมน 34"/>
          <p:cNvSpPr/>
          <p:nvPr/>
        </p:nvSpPr>
        <p:spPr>
          <a:xfrm>
            <a:off x="467544" y="1689238"/>
            <a:ext cx="8261155" cy="1163819"/>
          </a:xfrm>
          <a:prstGeom prst="roundRect">
            <a:avLst/>
          </a:prstGeom>
          <a:ln w="38100">
            <a:solidFill>
              <a:schemeClr val="accent5">
                <a:lumMod val="75000"/>
              </a:schemeClr>
            </a:solidFill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ตัวแทนเนื้อหา 2"/>
          <p:cNvSpPr txBox="1">
            <a:spLocks/>
          </p:cNvSpPr>
          <p:nvPr/>
        </p:nvSpPr>
        <p:spPr>
          <a:xfrm>
            <a:off x="509444" y="1777670"/>
            <a:ext cx="8229600" cy="12192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h-TH" dirty="0">
                <a:latin typeface="Angsana New" pitchFamily="18" charset="-34"/>
                <a:cs typeface="Angsana New" pitchFamily="18" charset="-34"/>
              </a:rPr>
              <a:t>	โซ่อาหาร หรือห่วงโซ่อาหาร (</a:t>
            </a:r>
            <a:r>
              <a:rPr lang="en-US" dirty="0">
                <a:latin typeface="Angsana New" pitchFamily="18" charset="-34"/>
                <a:cs typeface="Angsana New" pitchFamily="18" charset="-34"/>
              </a:rPr>
              <a:t>Food Chain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)    พลังจะถ่ายทอดจากผู้บริโภคเป็นขั้น ๆ โดยเริ่มจากผู้ผลิต (</a:t>
            </a:r>
            <a:r>
              <a:rPr lang="en-US" dirty="0">
                <a:latin typeface="Angsana New" pitchFamily="18" charset="-34"/>
                <a:cs typeface="Angsana New" pitchFamily="18" charset="-34"/>
              </a:rPr>
              <a:t>Producer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) เช่น</a:t>
            </a:r>
          </a:p>
          <a:p>
            <a:pPr marL="0" indent="0">
              <a:buNone/>
            </a:pP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32" name="ตัวเชื่อมต่อตรง 31"/>
          <p:cNvCxnSpPr/>
          <p:nvPr/>
        </p:nvCxnSpPr>
        <p:spPr>
          <a:xfrm>
            <a:off x="3131840" y="2216866"/>
            <a:ext cx="295232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6144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6" grpId="0"/>
      <p:bldP spid="17" grpId="0"/>
      <p:bldP spid="22" grpId="0"/>
      <p:bldP spid="23" grpId="0"/>
      <p:bldP spid="24" grpId="0"/>
      <p:bldP spid="25" grpId="0"/>
      <p:bldP spid="26" grpId="0"/>
      <p:bldP spid="35" grpId="0" animBg="1"/>
      <p:bldP spid="36" grpId="0" build="p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สี่เหลี่ยมผืนผ้ามุมมน 3"/>
          <p:cNvSpPr/>
          <p:nvPr/>
        </p:nvSpPr>
        <p:spPr>
          <a:xfrm>
            <a:off x="544723" y="1052736"/>
            <a:ext cx="8261155" cy="1163819"/>
          </a:xfrm>
          <a:prstGeom prst="roundRect">
            <a:avLst/>
          </a:prstGeom>
          <a:ln w="38100">
            <a:solidFill>
              <a:schemeClr val="accent5">
                <a:lumMod val="75000"/>
              </a:schemeClr>
            </a:solidFill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ตัวแทนเนื้อหา 2"/>
          <p:cNvSpPr txBox="1">
            <a:spLocks/>
          </p:cNvSpPr>
          <p:nvPr/>
        </p:nvSpPr>
        <p:spPr>
          <a:xfrm>
            <a:off x="586623" y="1141168"/>
            <a:ext cx="8229600" cy="12192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         </a:t>
            </a:r>
            <a:r>
              <a:rPr lang="th-TH" dirty="0" smtClean="0">
                <a:solidFill>
                  <a:schemeClr val="tx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ใน</a:t>
            </a:r>
            <a:r>
              <a:rPr lang="th-TH" dirty="0">
                <a:solidFill>
                  <a:schemeClr val="tx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แต่ละลำดับการบริโภคจะมีพลังสูญเสียมาก ผู้บริโภคแต่ละขั้นจะได้รับเพียง 10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% </a:t>
            </a:r>
            <a:r>
              <a:rPr lang="th-TH" dirty="0">
                <a:solidFill>
                  <a:schemeClr val="tx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เท่านั้น เรียกกฎ 10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% </a:t>
            </a:r>
            <a:r>
              <a:rPr lang="th-TH" dirty="0">
                <a:solidFill>
                  <a:schemeClr val="tx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(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Ten Percent Law</a:t>
            </a:r>
            <a:r>
              <a:rPr lang="th-TH" dirty="0" smtClean="0">
                <a:solidFill>
                  <a:schemeClr val="tx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)</a:t>
            </a:r>
            <a:endParaRPr lang="th-TH" dirty="0">
              <a:solidFill>
                <a:schemeClr val="tx2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6" name="รูปภาพ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854576"/>
            <a:ext cx="8816223" cy="283855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36694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p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สี่เหลี่ยมผืนผ้ามุมมน 3"/>
          <p:cNvSpPr/>
          <p:nvPr/>
        </p:nvSpPr>
        <p:spPr>
          <a:xfrm>
            <a:off x="435701" y="321086"/>
            <a:ext cx="8261155" cy="1307714"/>
          </a:xfrm>
          <a:prstGeom prst="roundRect">
            <a:avLst/>
          </a:prstGeom>
          <a:ln w="38100">
            <a:solidFill>
              <a:schemeClr val="accent5">
                <a:lumMod val="75000"/>
              </a:schemeClr>
            </a:solidFill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ตัวแทนเนื้อหา 2"/>
          <p:cNvSpPr txBox="1">
            <a:spLocks/>
          </p:cNvSpPr>
          <p:nvPr/>
        </p:nvSpPr>
        <p:spPr>
          <a:xfrm>
            <a:off x="518864" y="409518"/>
            <a:ext cx="8229600" cy="121928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        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ในธรรมชาติจะมีโซ่อาหารที่สลับซับซ้อนเราเรียกว่า ข่ายใยอาหาร (</a:t>
            </a:r>
            <a:r>
              <a:rPr lang="en-US" dirty="0">
                <a:latin typeface="Angsana New" pitchFamily="18" charset="-34"/>
                <a:cs typeface="Angsana New" pitchFamily="18" charset="-34"/>
              </a:rPr>
              <a:t>Food Web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) หรือโซ่อาหารเชิงซ้อน (</a:t>
            </a:r>
            <a:r>
              <a:rPr lang="en-US" dirty="0">
                <a:latin typeface="Angsana New" pitchFamily="18" charset="-34"/>
                <a:cs typeface="Angsana New" pitchFamily="18" charset="-34"/>
              </a:rPr>
              <a:t>Food Chain Complex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) มีการกินกันสลับซับซ้อน ผู้บริโภคในสายโซ่หนึ่งอาจเป็นผู้ถูกบริโภคอีกสายโซ่หนึ่งได้ ดังตัวอย่าง</a:t>
            </a:r>
          </a:p>
          <a:p>
            <a:pPr marL="0" indent="0">
              <a:buNone/>
            </a:pPr>
            <a:endParaRPr lang="th-TH" dirty="0">
              <a:solidFill>
                <a:schemeClr val="tx2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10" name="รูปภาพ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2001" y="1916832"/>
            <a:ext cx="6732240" cy="47911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36694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p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716016" y="1268760"/>
            <a:ext cx="273630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กฎแห่งการปรับตน</a:t>
            </a:r>
          </a:p>
          <a:p>
            <a:endParaRPr lang="th-TH" sz="3200" dirty="0" smtClean="0">
              <a:latin typeface="Angsana New" pitchFamily="18" charset="-34"/>
              <a:cs typeface="Angsana New" pitchFamily="18" charset="-34"/>
            </a:endParaRPr>
          </a:p>
          <a:p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กฎแห่งการแทนที่</a:t>
            </a:r>
          </a:p>
          <a:p>
            <a:endParaRPr lang="th-TH" sz="3200" dirty="0" smtClean="0">
              <a:latin typeface="Angsana New" pitchFamily="18" charset="-34"/>
              <a:cs typeface="Angsana New" pitchFamily="18" charset="-34"/>
            </a:endParaRPr>
          </a:p>
          <a:p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กฎแห่งการทวีจำนวน</a:t>
            </a:r>
          </a:p>
          <a:p>
            <a:endParaRPr lang="th-TH" sz="3200" dirty="0" smtClean="0">
              <a:latin typeface="Angsana New" pitchFamily="18" charset="-34"/>
              <a:cs typeface="Angsana New" pitchFamily="18" charset="-34"/>
            </a:endParaRPr>
          </a:p>
          <a:p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กฎแห่งการควบคุม</a:t>
            </a:r>
          </a:p>
          <a:p>
            <a:endParaRPr lang="th-TH" sz="3200" dirty="0"/>
          </a:p>
        </p:txBody>
      </p:sp>
      <p:cxnSp>
        <p:nvCxnSpPr>
          <p:cNvPr id="4" name="ลูกศรเชื่อมต่อแบบตรง 3"/>
          <p:cNvCxnSpPr>
            <a:stCxn id="2" idx="6"/>
          </p:cNvCxnSpPr>
          <p:nvPr/>
        </p:nvCxnSpPr>
        <p:spPr>
          <a:xfrm flipV="1">
            <a:off x="3419872" y="1700808"/>
            <a:ext cx="1296144" cy="1908212"/>
          </a:xfrm>
          <a:prstGeom prst="straightConnector1">
            <a:avLst/>
          </a:prstGeom>
          <a:ln w="3810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ลูกศรเชื่อมต่อแบบตรง 4"/>
          <p:cNvCxnSpPr>
            <a:stCxn id="2" idx="6"/>
          </p:cNvCxnSpPr>
          <p:nvPr/>
        </p:nvCxnSpPr>
        <p:spPr>
          <a:xfrm flipV="1">
            <a:off x="3419872" y="2558550"/>
            <a:ext cx="1296144" cy="1050470"/>
          </a:xfrm>
          <a:prstGeom prst="straightConnector1">
            <a:avLst/>
          </a:prstGeom>
          <a:ln w="3810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ลูกศรเชื่อมต่อแบบตรง 5"/>
          <p:cNvCxnSpPr>
            <a:stCxn id="2" idx="6"/>
          </p:cNvCxnSpPr>
          <p:nvPr/>
        </p:nvCxnSpPr>
        <p:spPr>
          <a:xfrm flipV="1">
            <a:off x="3419872" y="3581401"/>
            <a:ext cx="1296144" cy="27619"/>
          </a:xfrm>
          <a:prstGeom prst="straightConnector1">
            <a:avLst/>
          </a:prstGeom>
          <a:ln w="3810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ลูกศรเชื่อมต่อแบบตรง 6"/>
          <p:cNvCxnSpPr>
            <a:stCxn id="2" idx="6"/>
          </p:cNvCxnSpPr>
          <p:nvPr/>
        </p:nvCxnSpPr>
        <p:spPr>
          <a:xfrm>
            <a:off x="3419872" y="3609020"/>
            <a:ext cx="1296144" cy="870625"/>
          </a:xfrm>
          <a:prstGeom prst="straightConnector1">
            <a:avLst/>
          </a:prstGeom>
          <a:ln w="3810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สี่เหลี่ยมผืนผ้า 8"/>
          <p:cNvSpPr/>
          <p:nvPr/>
        </p:nvSpPr>
        <p:spPr>
          <a:xfrm>
            <a:off x="539552" y="116632"/>
            <a:ext cx="5989140" cy="92333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FreesiaUPC" pitchFamily="34" charset="-34"/>
                <a:cs typeface="FreesiaUPC" pitchFamily="34" charset="-34"/>
              </a:rPr>
              <a:t>  ความสมดุลของระบบนิเวศ</a:t>
            </a:r>
            <a:endParaRPr lang="th-TH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0" name="วงรี 9"/>
          <p:cNvSpPr/>
          <p:nvPr/>
        </p:nvSpPr>
        <p:spPr>
          <a:xfrm>
            <a:off x="35496" y="103858"/>
            <a:ext cx="863421" cy="94887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>
                <a:latin typeface="FreesiaUPC" pitchFamily="34" charset="-34"/>
                <a:cs typeface="FreesiaUPC" pitchFamily="34" charset="-34"/>
              </a:rPr>
              <a:t>6</a:t>
            </a:r>
          </a:p>
        </p:txBody>
      </p:sp>
      <p:sp>
        <p:nvSpPr>
          <p:cNvPr id="2" name="วงรี 1"/>
          <p:cNvSpPr/>
          <p:nvPr/>
        </p:nvSpPr>
        <p:spPr>
          <a:xfrm>
            <a:off x="251520" y="2780928"/>
            <a:ext cx="3168352" cy="1656184"/>
          </a:xfrm>
          <a:prstGeom prst="ellipse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ความสมดุลของระบบนิเวศ</a:t>
            </a:r>
            <a:endParaRPr lang="th-TH" sz="3200" b="1" dirty="0"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15" name="รูปภาพ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8457" y="3133643"/>
            <a:ext cx="2205220" cy="3789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694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ชื่อเรื่อง 1"/>
              <p:cNvSpPr>
                <a:spLocks noGrp="1"/>
              </p:cNvSpPr>
              <p:nvPr>
                <p:ph type="title"/>
              </p:nvPr>
            </p:nvSpPr>
            <p:spPr>
              <a:xfrm>
                <a:off x="4263280" y="836712"/>
                <a:ext cx="8229600" cy="4536504"/>
              </a:xfrm>
            </p:spPr>
            <p:txBody>
              <a:bodyPr>
                <a:noAutofit/>
              </a:bodyPr>
              <a:lstStyle/>
              <a:p>
                <a:pPr algn="l"/>
                <a:r>
                  <a:rPr lang="th-TH" sz="3200" dirty="0" smtClean="0">
                    <a:latin typeface="Angsana New" pitchFamily="18" charset="-34"/>
                    <a:cs typeface="Angsana New" pitchFamily="18" charset="-34"/>
                  </a:rPr>
                  <a:t>น้ำ (</a:t>
                </a:r>
                <a:r>
                  <a:rPr lang="en-US" sz="3200" dirty="0" smtClean="0">
                    <a:latin typeface="Angsana New" pitchFamily="18" charset="-34"/>
                    <a:cs typeface="Angsana New" pitchFamily="18" charset="-34"/>
                  </a:rPr>
                  <a:t>Hydrologic Cycle</a:t>
                </a:r>
                <a:r>
                  <a:rPr lang="th-TH" sz="3200" dirty="0" smtClean="0">
                    <a:latin typeface="Angsana New" pitchFamily="18" charset="-34"/>
                    <a:cs typeface="Angsana New" pitchFamily="18" charset="-34"/>
                  </a:rPr>
                  <a:t>)</a:t>
                </a:r>
                <a:br>
                  <a:rPr lang="th-TH" sz="3200" dirty="0" smtClean="0">
                    <a:latin typeface="Angsana New" pitchFamily="18" charset="-34"/>
                    <a:cs typeface="Angsana New" pitchFamily="18" charset="-34"/>
                  </a:rPr>
                </a:br>
                <a:r>
                  <a:rPr lang="th-TH" sz="3200" dirty="0" smtClean="0">
                    <a:latin typeface="Angsana New" pitchFamily="18" charset="-34"/>
                    <a:cs typeface="Angsana New" pitchFamily="18" charset="-34"/>
                  </a:rPr>
                  <a:t/>
                </a:r>
                <a:br>
                  <a:rPr lang="th-TH" sz="3200" dirty="0" smtClean="0">
                    <a:latin typeface="Angsana New" pitchFamily="18" charset="-34"/>
                    <a:cs typeface="Angsana New" pitchFamily="18" charset="-34"/>
                  </a:rPr>
                </a:br>
                <a:r>
                  <a:rPr lang="th-TH" sz="3200" dirty="0" smtClean="0">
                    <a:latin typeface="Angsana New" pitchFamily="18" charset="-34"/>
                    <a:cs typeface="Angsana New" pitchFamily="18" charset="-34"/>
                  </a:rPr>
                  <a:t>ก๊าซ (</a:t>
                </a:r>
                <a:r>
                  <a:rPr lang="en-US" sz="3200" dirty="0" smtClean="0">
                    <a:latin typeface="Angsana New" pitchFamily="18" charset="-34"/>
                    <a:cs typeface="Angsana New" pitchFamily="18" charset="-34"/>
                  </a:rPr>
                  <a:t>Gaseous Cycle</a:t>
                </a:r>
                <a:r>
                  <a:rPr lang="th-TH" sz="3200" dirty="0" smtClean="0">
                    <a:latin typeface="Angsana New" pitchFamily="18" charset="-34"/>
                    <a:cs typeface="Angsana New" pitchFamily="18" charset="-34"/>
                  </a:rPr>
                  <a:t>) -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th-TH" sz="3200" i="1" smtClean="0">
                            <a:latin typeface="Cambria Math"/>
                            <a:cs typeface="Angsana New" pitchFamily="18" charset="-34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/>
                            <a:cs typeface="Angsana New" pitchFamily="18" charset="-34"/>
                          </a:rPr>
                          <m:t>𝐶𝑂</m:t>
                        </m:r>
                      </m:e>
                      <m:sub>
                        <m:r>
                          <a:rPr lang="th-TH" sz="3200" b="0" i="1" smtClean="0">
                            <a:latin typeface="Cambria Math"/>
                            <a:cs typeface="Angsana New" pitchFamily="18" charset="-34"/>
                          </a:rPr>
                          <m:t>2</m:t>
                        </m:r>
                      </m:sub>
                    </m:sSub>
                  </m:oMath>
                </a14:m>
                <a:r>
                  <a:rPr lang="th-TH" sz="3200" dirty="0" smtClean="0">
                    <a:latin typeface="Angsana New" pitchFamily="18" charset="-34"/>
                    <a:cs typeface="Angsana New" pitchFamily="18" charset="-34"/>
                  </a:rPr>
                  <a:t> 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th-TH" sz="3200" i="1" smtClean="0">
                            <a:latin typeface="Cambria Math"/>
                            <a:cs typeface="Angsana New" pitchFamily="18" charset="-34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/>
                            <a:cs typeface="Angsana New" pitchFamily="18" charset="-34"/>
                          </a:rPr>
                          <m:t>𝑁</m:t>
                        </m:r>
                      </m:e>
                      <m:sub>
                        <m:r>
                          <a:rPr lang="th-TH" sz="3200" b="0" i="1" smtClean="0">
                            <a:latin typeface="Cambria Math"/>
                            <a:cs typeface="Angsana New" pitchFamily="18" charset="-34"/>
                          </a:rPr>
                          <m:t>2</m:t>
                        </m:r>
                      </m:sub>
                    </m:sSub>
                  </m:oMath>
                </a14:m>
                <a:r>
                  <a:rPr lang="th-TH" sz="3200" dirty="0" smtClean="0">
                    <a:latin typeface="Angsana New" pitchFamily="18" charset="-34"/>
                    <a:cs typeface="Angsana New" pitchFamily="18" charset="-34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th-TH" sz="3200" i="1" smtClean="0">
                            <a:latin typeface="Cambria Math"/>
                            <a:cs typeface="Angsana New" pitchFamily="18" charset="-34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/>
                            <a:cs typeface="Angsana New" pitchFamily="18" charset="-34"/>
                          </a:rPr>
                          <m:t>𝑂</m:t>
                        </m:r>
                      </m:e>
                      <m:sub>
                        <m:r>
                          <a:rPr lang="th-TH" sz="3200" b="0" i="1" smtClean="0">
                            <a:latin typeface="Cambria Math"/>
                            <a:cs typeface="Angsana New" pitchFamily="18" charset="-34"/>
                          </a:rPr>
                          <m:t>2</m:t>
                        </m:r>
                      </m:sub>
                    </m:sSub>
                  </m:oMath>
                </a14:m>
                <a:r>
                  <a:rPr lang="th-TH" sz="3200" dirty="0" smtClean="0">
                    <a:latin typeface="Angsana New" pitchFamily="18" charset="-34"/>
                    <a:cs typeface="Angsana New" pitchFamily="18" charset="-34"/>
                  </a:rPr>
                  <a:t/>
                </a:r>
                <a:br>
                  <a:rPr lang="th-TH" sz="3200" dirty="0" smtClean="0">
                    <a:latin typeface="Angsana New" pitchFamily="18" charset="-34"/>
                    <a:cs typeface="Angsana New" pitchFamily="18" charset="-34"/>
                  </a:rPr>
                </a:br>
                <a:r>
                  <a:rPr lang="th-TH" sz="3200" dirty="0" smtClean="0">
                    <a:latin typeface="Angsana New" pitchFamily="18" charset="-34"/>
                    <a:cs typeface="Angsana New" pitchFamily="18" charset="-34"/>
                  </a:rPr>
                  <a:t/>
                </a:r>
                <a:br>
                  <a:rPr lang="th-TH" sz="3200" dirty="0" smtClean="0">
                    <a:latin typeface="Angsana New" pitchFamily="18" charset="-34"/>
                    <a:cs typeface="Angsana New" pitchFamily="18" charset="-34"/>
                  </a:rPr>
                </a:br>
                <a:r>
                  <a:rPr lang="th-TH" sz="3200" dirty="0" smtClean="0">
                    <a:latin typeface="Angsana New" pitchFamily="18" charset="-34"/>
                    <a:cs typeface="Angsana New" pitchFamily="18" charset="-34"/>
                  </a:rPr>
                  <a:t>แร่ธาตุที่เป็นอะตอม (</a:t>
                </a:r>
                <a:r>
                  <a:rPr lang="en-US" sz="3200" dirty="0" smtClean="0">
                    <a:latin typeface="Angsana New" pitchFamily="18" charset="-34"/>
                    <a:cs typeface="Angsana New" pitchFamily="18" charset="-34"/>
                  </a:rPr>
                  <a:t>Sedimentary Cycle</a:t>
                </a:r>
                <a:r>
                  <a:rPr lang="th-TH" sz="3200" dirty="0" smtClean="0">
                    <a:latin typeface="Angsana New" pitchFamily="18" charset="-34"/>
                    <a:cs typeface="Angsana New" pitchFamily="18" charset="-34"/>
                  </a:rPr>
                  <a:t>)</a:t>
                </a:r>
                <a:br>
                  <a:rPr lang="th-TH" sz="3200" dirty="0" smtClean="0">
                    <a:latin typeface="Angsana New" pitchFamily="18" charset="-34"/>
                    <a:cs typeface="Angsana New" pitchFamily="18" charset="-34"/>
                  </a:rPr>
                </a:br>
                <a:r>
                  <a:rPr lang="th-TH" sz="3200" dirty="0" smtClean="0">
                    <a:latin typeface="Angsana New" pitchFamily="18" charset="-34"/>
                    <a:cs typeface="Angsana New" pitchFamily="18" charset="-34"/>
                  </a:rPr>
                  <a:t>กำมะถัน / ฟอสฟอรัส</a:t>
                </a:r>
                <a:endParaRPr lang="th-TH" sz="3200" dirty="0">
                  <a:latin typeface="Angsana New" pitchFamily="18" charset="-34"/>
                  <a:cs typeface="Angsana New" pitchFamily="18" charset="-34"/>
                </a:endParaRPr>
              </a:p>
            </p:txBody>
          </p:sp>
        </mc:Choice>
        <mc:Fallback xmlns="">
          <p:sp>
            <p:nvSpPr>
              <p:cNvPr id="2" name="ชื่อเรื่อง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4263280" y="836712"/>
                <a:ext cx="8229600" cy="4536504"/>
              </a:xfrm>
              <a:blipFill rotWithShape="1">
                <a:blip r:embed="rId2"/>
                <a:stretch>
                  <a:fillRect l="-18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วงรี 2"/>
          <p:cNvSpPr/>
          <p:nvPr/>
        </p:nvSpPr>
        <p:spPr>
          <a:xfrm>
            <a:off x="251520" y="2060848"/>
            <a:ext cx="3600400" cy="2664296"/>
          </a:xfrm>
          <a:prstGeom prst="ellipse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solidFill>
                  <a:schemeClr val="tx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การหมุนเวียน </a:t>
            </a:r>
          </a:p>
          <a:p>
            <a:pPr algn="ctr"/>
            <a:r>
              <a:rPr lang="th-TH" sz="3200" b="1" dirty="0" smtClean="0">
                <a:solidFill>
                  <a:schemeClr val="tx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(</a:t>
            </a:r>
            <a:r>
              <a:rPr lang="th-TH" sz="3200" b="1" dirty="0" err="1" smtClean="0">
                <a:solidFill>
                  <a:schemeClr val="tx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วัฎ</a:t>
            </a:r>
            <a:r>
              <a:rPr lang="th-TH" sz="3200" b="1" dirty="0" smtClean="0">
                <a:solidFill>
                  <a:schemeClr val="tx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จักร) ของแร่ธาตุในระบบนิเวศ </a:t>
            </a:r>
            <a:endParaRPr lang="th-TH" sz="3200" b="1" dirty="0">
              <a:solidFill>
                <a:schemeClr val="tx2">
                  <a:lumMod val="50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4" name="ลูกศรเชื่อมต่อแบบตรง 3"/>
          <p:cNvCxnSpPr>
            <a:stCxn id="3" idx="6"/>
          </p:cNvCxnSpPr>
          <p:nvPr/>
        </p:nvCxnSpPr>
        <p:spPr>
          <a:xfrm flipV="1">
            <a:off x="3851920" y="1916832"/>
            <a:ext cx="432048" cy="1476164"/>
          </a:xfrm>
          <a:prstGeom prst="straightConnector1">
            <a:avLst/>
          </a:prstGeom>
          <a:ln w="3810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ลูกศรเชื่อมต่อแบบตรง 4"/>
          <p:cNvCxnSpPr/>
          <p:nvPr/>
        </p:nvCxnSpPr>
        <p:spPr>
          <a:xfrm flipV="1">
            <a:off x="3851920" y="2924944"/>
            <a:ext cx="432048" cy="465030"/>
          </a:xfrm>
          <a:prstGeom prst="straightConnector1">
            <a:avLst/>
          </a:prstGeom>
          <a:ln w="3810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ลูกศรเชื่อมต่อแบบตรง 5"/>
          <p:cNvCxnSpPr>
            <a:stCxn id="3" idx="6"/>
          </p:cNvCxnSpPr>
          <p:nvPr/>
        </p:nvCxnSpPr>
        <p:spPr>
          <a:xfrm>
            <a:off x="3851920" y="3392996"/>
            <a:ext cx="432048" cy="387660"/>
          </a:xfrm>
          <a:prstGeom prst="straightConnector1">
            <a:avLst/>
          </a:prstGeom>
          <a:ln w="3810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6694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สี่เหลี่ยมผืนผ้ามุมมน 19"/>
          <p:cNvSpPr/>
          <p:nvPr/>
        </p:nvSpPr>
        <p:spPr>
          <a:xfrm>
            <a:off x="487309" y="1340767"/>
            <a:ext cx="8261155" cy="2016224"/>
          </a:xfrm>
          <a:prstGeom prst="roundRect">
            <a:avLst/>
          </a:prstGeom>
          <a:ln w="38100">
            <a:solidFill>
              <a:schemeClr val="accent5">
                <a:lumMod val="75000"/>
              </a:schemeClr>
            </a:solidFill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ตัวแทนเนื้อหา 2"/>
              <p:cNvSpPr>
                <a:spLocks noGrp="1"/>
              </p:cNvSpPr>
              <p:nvPr>
                <p:ph idx="1"/>
              </p:nvPr>
            </p:nvSpPr>
            <p:spPr>
              <a:xfrm>
                <a:off x="971600" y="1412776"/>
                <a:ext cx="6768752" cy="2376264"/>
              </a:xfrm>
            </p:spPr>
            <p:txBody>
              <a:bodyPr/>
              <a:lstStyle/>
              <a:p>
                <a:pPr marL="0" indent="0" algn="thaiDist">
                  <a:buNone/>
                </a:pPr>
                <a:r>
                  <a:rPr lang="th-TH" dirty="0" smtClean="0"/>
                  <a:t>	</a:t>
                </a:r>
                <a:r>
                  <a:rPr lang="th-TH" dirty="0" smtClean="0">
                    <a:cs typeface="+mj-cs"/>
                  </a:rPr>
                  <a:t>หมายถึง เทคโนโลยีที่เกี่ยวข้องกับกระบวนการสร้าง การสังเคราะห์วัสดุ/อุปกรณ์/เครื่องจักร ผลิตภัณฑ์ซึ่งมีขนาดเล็กมากระดับนาโนเมตร </a:t>
                </a:r>
                <a:r>
                  <a:rPr lang="th-TH" sz="2400" dirty="0" smtClean="0">
                    <a:latin typeface="Angsana New" pitchFamily="18" charset="-34"/>
                    <a:cs typeface="Angsana New" pitchFamily="18" charset="-34"/>
                  </a:rPr>
                  <a:t>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th-TH" i="1" smtClean="0">
                            <a:latin typeface="Cambria Math"/>
                            <a:cs typeface="+mj-cs"/>
                          </a:rPr>
                        </m:ctrlPr>
                      </m:sSupPr>
                      <m:e>
                        <m:r>
                          <a:rPr lang="th-TH" b="0" i="1" smtClean="0">
                            <a:latin typeface="Cambria Math"/>
                            <a:cs typeface="+mj-cs"/>
                          </a:rPr>
                          <m:t> </m:t>
                        </m:r>
                        <m:r>
                          <a:rPr lang="th-TH" b="0" i="1" smtClean="0">
                            <a:latin typeface="Cambria Math"/>
                            <a:cs typeface="+mj-cs"/>
                          </a:rPr>
                          <m:t>10</m:t>
                        </m:r>
                      </m:e>
                      <m:sup>
                        <m:r>
                          <a:rPr lang="th-TH" b="0" i="1" smtClean="0">
                            <a:latin typeface="Cambria Math"/>
                            <a:cs typeface="+mj-cs"/>
                          </a:rPr>
                          <m:t>−</m:t>
                        </m:r>
                        <m:r>
                          <a:rPr lang="th-TH" b="0" i="1" smtClean="0">
                            <a:latin typeface="Cambria Math"/>
                            <a:cs typeface="+mj-cs"/>
                          </a:rPr>
                          <m:t>9</m:t>
                        </m:r>
                      </m:sup>
                    </m:sSup>
                  </m:oMath>
                </a14:m>
                <a:r>
                  <a:rPr lang="th-TH" dirty="0" smtClean="0">
                    <a:latin typeface="Angsana New" pitchFamily="18" charset="-34"/>
                    <a:cs typeface="Angsana New" pitchFamily="18" charset="-34"/>
                  </a:rPr>
                  <a:t> </a:t>
                </a:r>
                <a:r>
                  <a:rPr lang="en-US" dirty="0" smtClean="0">
                    <a:latin typeface="Angsana New" pitchFamily="18" charset="-34"/>
                    <a:cs typeface="Angsana New" pitchFamily="18" charset="-34"/>
                  </a:rPr>
                  <a:t>m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/>
                            <a:cs typeface="+mj-cs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/>
                            <a:cs typeface="+mj-cs"/>
                          </a:rPr>
                          <m:t>1</m:t>
                        </m:r>
                      </m:num>
                      <m:den>
                        <m:r>
                          <a:rPr lang="en-US" b="0" i="1" smtClean="0">
                            <a:latin typeface="Cambria Math"/>
                            <a:cs typeface="+mj-cs"/>
                          </a:rPr>
                          <m:t>1000000000</m:t>
                        </m:r>
                      </m:den>
                    </m:f>
                  </m:oMath>
                </a14:m>
                <a:r>
                  <a:rPr lang="th-TH" dirty="0" smtClean="0">
                    <a:latin typeface="Angsana New" pitchFamily="18" charset="-34"/>
                    <a:cs typeface="Angsana New" pitchFamily="18" charset="-34"/>
                  </a:rPr>
                  <a:t> </a:t>
                </a:r>
                <a:r>
                  <a:rPr lang="en-US" dirty="0" smtClean="0">
                    <a:latin typeface="Angsana New" pitchFamily="18" charset="-34"/>
                    <a:cs typeface="Angsana New" pitchFamily="18" charset="-34"/>
                  </a:rPr>
                  <a:t>m</a:t>
                </a:r>
                <a:r>
                  <a:rPr lang="th-TH" dirty="0" smtClean="0">
                    <a:latin typeface="Angsana New" pitchFamily="18" charset="-34"/>
                    <a:cs typeface="Angsana New" pitchFamily="18" charset="-34"/>
                  </a:rPr>
                  <a:t> </a:t>
                </a:r>
                <a:r>
                  <a:rPr lang="th-TH" sz="2400" dirty="0" smtClean="0">
                    <a:latin typeface="Angsana New" pitchFamily="18" charset="-34"/>
                    <a:cs typeface="Angsana New" pitchFamily="18" charset="-34"/>
                  </a:rPr>
                  <a:t>)</a:t>
                </a:r>
                <a:endParaRPr lang="th-TH" sz="2400" dirty="0">
                  <a:latin typeface="Angsana New" pitchFamily="18" charset="-34"/>
                  <a:cs typeface="Angsana New" pitchFamily="18" charset="-34"/>
                </a:endParaRPr>
              </a:p>
            </p:txBody>
          </p:sp>
        </mc:Choice>
        <mc:Fallback xmlns="">
          <p:sp>
            <p:nvSpPr>
              <p:cNvPr id="3" name="ตัวแทนเนื้อหา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971600" y="1412776"/>
                <a:ext cx="6768752" cy="2376264"/>
              </a:xfrm>
              <a:blipFill rotWithShape="1">
                <a:blip r:embed="rId2"/>
                <a:stretch>
                  <a:fillRect l="-2250" t="-4103" r="-31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251520" y="4509120"/>
            <a:ext cx="432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ตัวอย่างสาขาวิชา </a:t>
            </a:r>
            <a:r>
              <a:rPr lang="en-US" sz="3200" b="1" dirty="0" smtClean="0">
                <a:latin typeface="Angsana New" pitchFamily="18" charset="-34"/>
                <a:cs typeface="Angsana New" pitchFamily="18" charset="-34"/>
              </a:rPr>
              <a:t>Nanotechnology</a:t>
            </a:r>
            <a:endParaRPr lang="th-TH" sz="32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" name="ตัวแทนเนื้อหา 2"/>
          <p:cNvSpPr txBox="1">
            <a:spLocks/>
          </p:cNvSpPr>
          <p:nvPr/>
        </p:nvSpPr>
        <p:spPr>
          <a:xfrm>
            <a:off x="4508376" y="3284984"/>
            <a:ext cx="676875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thaiDist">
              <a:buFont typeface="Arial" pitchFamily="34" charset="0"/>
              <a:buNone/>
            </a:pPr>
            <a:endParaRPr lang="th-TH" sz="24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4522222" y="3687994"/>
            <a:ext cx="4621778" cy="31085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>
                <a:latin typeface="Angsana New" pitchFamily="18" charset="-34"/>
                <a:cs typeface="Angsana New" pitchFamily="18" charset="-34"/>
              </a:rPr>
              <a:t>Nanoelectronic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(นาโนอิเล็กทรอนิกส์)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  <a:p>
            <a:r>
              <a:rPr lang="en-US" dirty="0" err="1" smtClean="0">
                <a:latin typeface="Angsana New" pitchFamily="18" charset="-34"/>
                <a:cs typeface="Angsana New" pitchFamily="18" charset="-34"/>
              </a:rPr>
              <a:t>Nanochemistry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(นาโนเคมี)</a:t>
            </a:r>
          </a:p>
          <a:p>
            <a:r>
              <a:rPr lang="en-US" dirty="0" err="1" smtClean="0">
                <a:latin typeface="Angsana New" pitchFamily="18" charset="-34"/>
                <a:cs typeface="Angsana New" pitchFamily="18" charset="-34"/>
              </a:rPr>
              <a:t>Nanobiotechnology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(นาโนเทคโนโลยีชีวภาพ)</a:t>
            </a:r>
          </a:p>
          <a:p>
            <a:r>
              <a:rPr lang="en-US" dirty="0" smtClean="0">
                <a:latin typeface="Angsana New" pitchFamily="18" charset="-34"/>
                <a:cs typeface="Angsana New" pitchFamily="18" charset="-34"/>
              </a:rPr>
              <a:t>Nanomaterial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(วัสดุนาโน)</a:t>
            </a:r>
          </a:p>
          <a:p>
            <a:r>
              <a:rPr lang="en-US" dirty="0" err="1" smtClean="0">
                <a:latin typeface="Angsana New" pitchFamily="18" charset="-34"/>
                <a:cs typeface="Angsana New" pitchFamily="18" charset="-34"/>
              </a:rPr>
              <a:t>Nanoengineering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(นาโนวิศวกรรม)</a:t>
            </a:r>
          </a:p>
          <a:p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8" name="ตัวเชื่อมต่อตรง 7"/>
          <p:cNvCxnSpPr/>
          <p:nvPr/>
        </p:nvCxnSpPr>
        <p:spPr>
          <a:xfrm>
            <a:off x="4283968" y="3933056"/>
            <a:ext cx="0" cy="18002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ตัวเชื่อมต่อตรง 8"/>
          <p:cNvCxnSpPr/>
          <p:nvPr/>
        </p:nvCxnSpPr>
        <p:spPr>
          <a:xfrm flipH="1">
            <a:off x="4283968" y="3933056"/>
            <a:ext cx="28384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ตัวเชื่อมต่อตรง 11"/>
          <p:cNvCxnSpPr/>
          <p:nvPr/>
        </p:nvCxnSpPr>
        <p:spPr>
          <a:xfrm flipH="1">
            <a:off x="4304928" y="4390256"/>
            <a:ext cx="28384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ตัวเชื่อมต่อตรง 12"/>
          <p:cNvCxnSpPr/>
          <p:nvPr/>
        </p:nvCxnSpPr>
        <p:spPr>
          <a:xfrm flipH="1">
            <a:off x="4283432" y="5242265"/>
            <a:ext cx="28384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ตัวเชื่อมต่อตรง 14"/>
          <p:cNvCxnSpPr/>
          <p:nvPr/>
        </p:nvCxnSpPr>
        <p:spPr>
          <a:xfrm flipH="1">
            <a:off x="4283432" y="4826754"/>
            <a:ext cx="28384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ตัวเชื่อมต่อตรง 15"/>
          <p:cNvCxnSpPr/>
          <p:nvPr/>
        </p:nvCxnSpPr>
        <p:spPr>
          <a:xfrm flipH="1">
            <a:off x="4287088" y="5738031"/>
            <a:ext cx="28384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สี่เหลี่ยมผืนผ้า 17"/>
          <p:cNvSpPr/>
          <p:nvPr/>
        </p:nvSpPr>
        <p:spPr>
          <a:xfrm>
            <a:off x="611560" y="116632"/>
            <a:ext cx="6221575" cy="92333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latin typeface="FreesiaUPC" pitchFamily="34" charset="-34"/>
                <a:cs typeface="FreesiaUPC" pitchFamily="34" charset="-34"/>
              </a:rPr>
              <a:t>  นาโนเทคโนโลยี 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40000"/>
                    <a:lumOff val="60000"/>
                  </a:schemeClr>
                </a:solidFill>
                <a:latin typeface="FreesiaUPC" pitchFamily="34" charset="-34"/>
                <a:cs typeface="FreesiaUPC" pitchFamily="34" charset="-34"/>
              </a:rPr>
              <a:t>Nanotechnology</a:t>
            </a:r>
            <a:endParaRPr lang="th-TH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5">
                  <a:lumMod val="40000"/>
                  <a:lumOff val="60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9" name="วงรี 18"/>
          <p:cNvSpPr/>
          <p:nvPr/>
        </p:nvSpPr>
        <p:spPr>
          <a:xfrm>
            <a:off x="107504" y="103858"/>
            <a:ext cx="863421" cy="94887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dirty="0" smtClean="0">
                <a:latin typeface="FreesiaUPC" pitchFamily="34" charset="-34"/>
                <a:cs typeface="FreesiaUPC" pitchFamily="34" charset="-34"/>
              </a:rPr>
              <a:t>7</a:t>
            </a:r>
            <a:endParaRPr lang="en-US" sz="8800" b="1" dirty="0">
              <a:latin typeface="FreesiaUPC" pitchFamily="34" charset="-34"/>
              <a:cs typeface="Frees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9169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3" grpId="0" build="p"/>
      <p:bldP spid="4" grpId="0"/>
      <p:bldP spid="6" grpId="0"/>
    </p:bld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2593</TotalTime>
  <Words>3973</Words>
  <Application>Microsoft Office PowerPoint</Application>
  <PresentationFormat>นำเสนอทางหน้าจอ (4:3)</PresentationFormat>
  <Paragraphs>805</Paragraphs>
  <Slides>84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84</vt:i4>
      </vt:variant>
    </vt:vector>
  </HeadingPairs>
  <TitlesOfParts>
    <vt:vector size="85" baseType="lpstr">
      <vt:lpstr>ชุดรูปแบบของ Office</vt:lpstr>
      <vt:lpstr>วิทยาศาสตร์เพื่อการพัฒนาทักษะชีวิต 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Chemical bond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ปฏิกิริยาเคมี ในชีวิตประจำวัน</vt:lpstr>
      <vt:lpstr>ปัจจัยที่มีผลต่ออัตรา การเกิดปฏิกิริยาเคมี</vt:lpstr>
      <vt:lpstr>งานนำเสนอ PowerPoint</vt:lpstr>
      <vt:lpstr>โครงสร้างและส่วนประกอบของเซลล์</vt:lpstr>
      <vt:lpstr>การรักษาดุลยภาพ</vt:lpstr>
      <vt:lpstr>กลไกการรักษาดุลยภาพอุณหภูมิในร่างกาย</vt:lpstr>
      <vt:lpstr>ปัจจัยที่เกิดดุลยภาพ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น้ำ (Hydrologic Cycle)  ก๊าซ (Gaseous Cycle) - 〖CO〗_2 , N_2, O_2  แร่ธาตุที่เป็นอะตอม (Sedimentary Cycle) กำมะถัน / ฟอสฟอรัส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วิทยาศาสตร์เพื่อการพัฒนาคุณภาพชีวิต (2000-1301)</dc:title>
  <dc:creator>XP</dc:creator>
  <cp:lastModifiedBy>ssw</cp:lastModifiedBy>
  <cp:revision>265</cp:revision>
  <cp:lastPrinted>2014-05-05T06:58:51Z</cp:lastPrinted>
  <dcterms:created xsi:type="dcterms:W3CDTF">2014-04-24T07:12:43Z</dcterms:created>
  <dcterms:modified xsi:type="dcterms:W3CDTF">2014-05-06T02:42:44Z</dcterms:modified>
</cp:coreProperties>
</file>