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84A421A-F3B8-4D15-BA09-DA22DF59F4E3}" type="doc">
      <dgm:prSet loTypeId="urn:microsoft.com/office/officeart/2005/8/layout/radial1" loCatId="cycle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th-TH"/>
        </a:p>
      </dgm:t>
    </dgm:pt>
    <dgm:pt modelId="{10AAB57C-DC1A-4CA0-B8BB-A16581F0DA10}">
      <dgm:prSet phldrT="[ข้อความ]" custT="1"/>
      <dgm:spPr/>
      <dgm:t>
        <a:bodyPr/>
        <a:lstStyle/>
        <a:p>
          <a:pPr algn="ctr"/>
          <a:r>
            <a:rPr kumimoji="0" lang="th-TH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rPr>
            <a:t>การสร้างมนุษย์สัมพันธ์</a:t>
          </a:r>
          <a:endParaRPr kumimoji="0" lang="en-US" sz="18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endParaRPr>
        </a:p>
        <a:p>
          <a:pPr algn="ctr" rtl="0"/>
          <a:r>
            <a:rPr kumimoji="0" lang="th-TH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rPr>
            <a:t>ในองค์การ</a:t>
          </a:r>
          <a:endParaRPr lang="th-TH" sz="1800" b="1" dirty="0"/>
        </a:p>
      </dgm:t>
    </dgm:pt>
    <dgm:pt modelId="{9A7E0A7B-BD8C-40E6-B8BB-A6944C85EAA2}" type="parTrans" cxnId="{C2C93A1C-CEB3-4875-8EEF-1F984105CBB5}">
      <dgm:prSet/>
      <dgm:spPr/>
      <dgm:t>
        <a:bodyPr/>
        <a:lstStyle/>
        <a:p>
          <a:pPr algn="ctr"/>
          <a:endParaRPr lang="th-TH"/>
        </a:p>
      </dgm:t>
    </dgm:pt>
    <dgm:pt modelId="{6C6F8451-8240-457D-AF4A-A8B5F9CAF3C1}" type="sibTrans" cxnId="{C2C93A1C-CEB3-4875-8EEF-1F984105CBB5}">
      <dgm:prSet/>
      <dgm:spPr/>
      <dgm:t>
        <a:bodyPr/>
        <a:lstStyle/>
        <a:p>
          <a:pPr algn="ctr"/>
          <a:endParaRPr lang="th-TH"/>
        </a:p>
      </dgm:t>
    </dgm:pt>
    <dgm:pt modelId="{E4A38BDB-239E-426D-9E3F-3B78D1C84B91}">
      <dgm:prSet phldrT="[ข้อความ]" custT="1"/>
      <dgm:spPr/>
      <dgm:t>
        <a:bodyPr/>
        <a:lstStyle/>
        <a:p>
          <a:pPr algn="ctr"/>
          <a:r>
            <a:rPr kumimoji="0" lang="th-TH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rPr>
            <a:t>การรู้จักตนเอง</a:t>
          </a:r>
          <a:endParaRPr kumimoji="0" lang="en-US" sz="16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endParaRPr>
        </a:p>
        <a:p>
          <a:pPr algn="ctr" rtl="0"/>
          <a:r>
            <a:rPr kumimoji="0" lang="th-TH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rPr>
            <a:t>และเข้าใจผู้อื่น</a:t>
          </a:r>
          <a:endParaRPr kumimoji="0" lang="en-US" sz="16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endParaRPr>
        </a:p>
      </dgm:t>
    </dgm:pt>
    <dgm:pt modelId="{6EF10162-0C0E-4FB9-8D7F-954F23C78494}" type="parTrans" cxnId="{0DEA92ED-C1D5-4765-A921-A82B948F45FC}">
      <dgm:prSet/>
      <dgm:spPr/>
      <dgm:t>
        <a:bodyPr/>
        <a:lstStyle/>
        <a:p>
          <a:pPr algn="ctr"/>
          <a:endParaRPr lang="th-TH"/>
        </a:p>
      </dgm:t>
    </dgm:pt>
    <dgm:pt modelId="{6C0012B6-C32E-4AEC-B11B-27E52BCC9BEA}" type="sibTrans" cxnId="{0DEA92ED-C1D5-4765-A921-A82B948F45FC}">
      <dgm:prSet/>
      <dgm:spPr/>
      <dgm:t>
        <a:bodyPr/>
        <a:lstStyle/>
        <a:p>
          <a:pPr algn="ctr"/>
          <a:endParaRPr lang="th-TH"/>
        </a:p>
      </dgm:t>
    </dgm:pt>
    <dgm:pt modelId="{FD7B01CF-4F9D-4D6A-B9FA-057C7EED6FAA}">
      <dgm:prSet phldrT="[ข้อความ]" custT="1"/>
      <dgm:spPr/>
      <dgm:t>
        <a:bodyPr/>
        <a:lstStyle/>
        <a:p>
          <a:pPr algn="ctr"/>
          <a:r>
            <a:rPr kumimoji="0" lang="th-TH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rPr>
            <a:t>ลักษณะของผู้ที่มี</a:t>
          </a:r>
          <a:endParaRPr kumimoji="0" lang="en-US" sz="16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endParaRPr>
        </a:p>
        <a:p>
          <a:pPr algn="ctr" rtl="0"/>
          <a:r>
            <a:rPr kumimoji="0" lang="th-TH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rPr>
            <a:t>มนุษย์สัมพันธ์ที่ดี</a:t>
          </a:r>
          <a:endParaRPr lang="th-TH" sz="1600" b="1" dirty="0"/>
        </a:p>
      </dgm:t>
    </dgm:pt>
    <dgm:pt modelId="{7A147245-8478-4C19-9C06-EC04DFFB9155}" type="parTrans" cxnId="{380F3436-BE71-4194-B9DF-A17A64C5DE85}">
      <dgm:prSet/>
      <dgm:spPr/>
      <dgm:t>
        <a:bodyPr/>
        <a:lstStyle/>
        <a:p>
          <a:pPr algn="ctr"/>
          <a:endParaRPr lang="th-TH"/>
        </a:p>
      </dgm:t>
    </dgm:pt>
    <dgm:pt modelId="{F8DE0DE6-17B1-411F-9FDE-A170CFC48DE7}" type="sibTrans" cxnId="{380F3436-BE71-4194-B9DF-A17A64C5DE85}">
      <dgm:prSet/>
      <dgm:spPr/>
      <dgm:t>
        <a:bodyPr/>
        <a:lstStyle/>
        <a:p>
          <a:pPr algn="ctr"/>
          <a:endParaRPr lang="th-TH"/>
        </a:p>
      </dgm:t>
    </dgm:pt>
    <dgm:pt modelId="{78ED1871-89A8-4C34-9476-85986661BABB}">
      <dgm:prSet phldrT="[ข้อความ]" custT="1"/>
      <dgm:spPr/>
      <dgm:t>
        <a:bodyPr/>
        <a:lstStyle/>
        <a:p>
          <a:pPr algn="ctr"/>
          <a:r>
            <a:rPr kumimoji="0" lang="th-TH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rPr>
            <a:t>การสร้าง</a:t>
          </a:r>
          <a:r>
            <a:rPr kumimoji="0" lang="th-TH" sz="1600" b="0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rPr>
            <a:t>มนุษย</a:t>
          </a:r>
          <a:r>
            <a:rPr kumimoji="0" lang="th-TH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rPr>
            <a:t>สัมพันธ์ที่ดีในองค์การ</a:t>
          </a:r>
          <a:endParaRPr lang="th-TH" sz="1600" b="1" dirty="0"/>
        </a:p>
      </dgm:t>
    </dgm:pt>
    <dgm:pt modelId="{4D20D958-6D74-413E-9867-91CC383F3C40}" type="parTrans" cxnId="{7F65BFFA-D979-4AEB-93F2-76433BCBDCF7}">
      <dgm:prSet/>
      <dgm:spPr/>
      <dgm:t>
        <a:bodyPr/>
        <a:lstStyle/>
        <a:p>
          <a:pPr algn="ctr"/>
          <a:endParaRPr lang="th-TH"/>
        </a:p>
      </dgm:t>
    </dgm:pt>
    <dgm:pt modelId="{0CD3F8A1-9930-401D-AB27-5AFD26266B66}" type="sibTrans" cxnId="{7F65BFFA-D979-4AEB-93F2-76433BCBDCF7}">
      <dgm:prSet/>
      <dgm:spPr/>
      <dgm:t>
        <a:bodyPr/>
        <a:lstStyle/>
        <a:p>
          <a:pPr algn="ctr"/>
          <a:endParaRPr lang="th-TH"/>
        </a:p>
      </dgm:t>
    </dgm:pt>
    <dgm:pt modelId="{0FAD0A1B-E49F-4C0C-8EB3-5807ECF08119}">
      <dgm:prSet phldrT="[ข้อความ]" custT="1"/>
      <dgm:spPr/>
      <dgm:t>
        <a:bodyPr/>
        <a:lstStyle/>
        <a:p>
          <a:pPr algn="ctr"/>
          <a:r>
            <a:rPr kumimoji="0" lang="th-TH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rPr>
            <a:t>การมีทักษะในการติดต่อสื่อสาร</a:t>
          </a:r>
          <a:endParaRPr lang="th-TH" sz="1600" b="1" dirty="0"/>
        </a:p>
      </dgm:t>
    </dgm:pt>
    <dgm:pt modelId="{7EE66723-7959-4BEB-B062-749780C941B6}" type="parTrans" cxnId="{C715859B-4302-4B7A-A8A7-B94AE3E3D65B}">
      <dgm:prSet/>
      <dgm:spPr/>
      <dgm:t>
        <a:bodyPr/>
        <a:lstStyle/>
        <a:p>
          <a:pPr algn="ctr"/>
          <a:endParaRPr lang="th-TH"/>
        </a:p>
      </dgm:t>
    </dgm:pt>
    <dgm:pt modelId="{EE8FD25E-CA85-4E65-BCB5-978AADC37D60}" type="sibTrans" cxnId="{C715859B-4302-4B7A-A8A7-B94AE3E3D65B}">
      <dgm:prSet/>
      <dgm:spPr/>
      <dgm:t>
        <a:bodyPr/>
        <a:lstStyle/>
        <a:p>
          <a:pPr algn="ctr"/>
          <a:endParaRPr lang="th-TH"/>
        </a:p>
      </dgm:t>
    </dgm:pt>
    <dgm:pt modelId="{08486BE3-B8A7-4712-A0EB-9D082346C043}" type="pres">
      <dgm:prSet presAssocID="{584A421A-F3B8-4D15-BA09-DA22DF59F4E3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1500B385-DC46-41F4-B935-CE54C108AC81}" type="pres">
      <dgm:prSet presAssocID="{10AAB57C-DC1A-4CA0-B8BB-A16581F0DA10}" presName="centerShape" presStyleLbl="node0" presStyleIdx="0" presStyleCnt="1"/>
      <dgm:spPr/>
      <dgm:t>
        <a:bodyPr/>
        <a:lstStyle/>
        <a:p>
          <a:endParaRPr lang="th-TH"/>
        </a:p>
      </dgm:t>
    </dgm:pt>
    <dgm:pt modelId="{A92DEA4E-8E9D-4FE9-83F3-C9FD1B0FE335}" type="pres">
      <dgm:prSet presAssocID="{6EF10162-0C0E-4FB9-8D7F-954F23C78494}" presName="Name9" presStyleLbl="parChTrans1D2" presStyleIdx="0" presStyleCnt="4"/>
      <dgm:spPr/>
    </dgm:pt>
    <dgm:pt modelId="{12B2B0A5-FA77-439A-9F6B-B31D713C4F44}" type="pres">
      <dgm:prSet presAssocID="{6EF10162-0C0E-4FB9-8D7F-954F23C78494}" presName="connTx" presStyleLbl="parChTrans1D2" presStyleIdx="0" presStyleCnt="4"/>
      <dgm:spPr/>
    </dgm:pt>
    <dgm:pt modelId="{5462166F-060F-4E50-831E-D0D5FA35E73D}" type="pres">
      <dgm:prSet presAssocID="{E4A38BDB-239E-426D-9E3F-3B78D1C84B9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E355DDE-5A63-48BB-8C26-7262365B3257}" type="pres">
      <dgm:prSet presAssocID="{7A147245-8478-4C19-9C06-EC04DFFB9155}" presName="Name9" presStyleLbl="parChTrans1D2" presStyleIdx="1" presStyleCnt="4"/>
      <dgm:spPr/>
    </dgm:pt>
    <dgm:pt modelId="{03434C99-1DB6-4A85-93A0-35668EFF4D2D}" type="pres">
      <dgm:prSet presAssocID="{7A147245-8478-4C19-9C06-EC04DFFB9155}" presName="connTx" presStyleLbl="parChTrans1D2" presStyleIdx="1" presStyleCnt="4"/>
      <dgm:spPr/>
    </dgm:pt>
    <dgm:pt modelId="{5E8DD912-C1C5-45B3-BFF5-80789C5B8F01}" type="pres">
      <dgm:prSet presAssocID="{FD7B01CF-4F9D-4D6A-B9FA-057C7EED6FAA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7E8C234-BC60-4269-9507-D1DA5B2B0A13}" type="pres">
      <dgm:prSet presAssocID="{4D20D958-6D74-413E-9867-91CC383F3C40}" presName="Name9" presStyleLbl="parChTrans1D2" presStyleIdx="2" presStyleCnt="4"/>
      <dgm:spPr/>
    </dgm:pt>
    <dgm:pt modelId="{46296419-84E1-4CC9-9904-E7894821F092}" type="pres">
      <dgm:prSet presAssocID="{4D20D958-6D74-413E-9867-91CC383F3C40}" presName="connTx" presStyleLbl="parChTrans1D2" presStyleIdx="2" presStyleCnt="4"/>
      <dgm:spPr/>
    </dgm:pt>
    <dgm:pt modelId="{8CD5FD3E-22F1-4065-A370-54B1FFF8E29A}" type="pres">
      <dgm:prSet presAssocID="{78ED1871-89A8-4C34-9476-85986661BAB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4B480A9-5F2D-45EB-8C38-B87D05E892B7}" type="pres">
      <dgm:prSet presAssocID="{7EE66723-7959-4BEB-B062-749780C941B6}" presName="Name9" presStyleLbl="parChTrans1D2" presStyleIdx="3" presStyleCnt="4"/>
      <dgm:spPr/>
    </dgm:pt>
    <dgm:pt modelId="{FB9C67BE-637C-40FF-93B2-FD57470C5626}" type="pres">
      <dgm:prSet presAssocID="{7EE66723-7959-4BEB-B062-749780C941B6}" presName="connTx" presStyleLbl="parChTrans1D2" presStyleIdx="3" presStyleCnt="4"/>
      <dgm:spPr/>
    </dgm:pt>
    <dgm:pt modelId="{EF2CF9AC-091E-48D5-A35C-6F19E2203CA5}" type="pres">
      <dgm:prSet presAssocID="{0FAD0A1B-E49F-4C0C-8EB3-5807ECF08119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2A6B7565-982A-47A0-A6B3-C7C9BFEB58D1}" type="presOf" srcId="{6EF10162-0C0E-4FB9-8D7F-954F23C78494}" destId="{A92DEA4E-8E9D-4FE9-83F3-C9FD1B0FE335}" srcOrd="0" destOrd="0" presId="urn:microsoft.com/office/officeart/2005/8/layout/radial1"/>
    <dgm:cxn modelId="{0DEA92ED-C1D5-4765-A921-A82B948F45FC}" srcId="{10AAB57C-DC1A-4CA0-B8BB-A16581F0DA10}" destId="{E4A38BDB-239E-426D-9E3F-3B78D1C84B91}" srcOrd="0" destOrd="0" parTransId="{6EF10162-0C0E-4FB9-8D7F-954F23C78494}" sibTransId="{6C0012B6-C32E-4AEC-B11B-27E52BCC9BEA}"/>
    <dgm:cxn modelId="{48DF090D-C959-4B1C-9DBB-7291ABE420E5}" type="presOf" srcId="{10AAB57C-DC1A-4CA0-B8BB-A16581F0DA10}" destId="{1500B385-DC46-41F4-B935-CE54C108AC81}" srcOrd="0" destOrd="0" presId="urn:microsoft.com/office/officeart/2005/8/layout/radial1"/>
    <dgm:cxn modelId="{398A2FB7-EC64-4B30-9A75-2AEE08D9B045}" type="presOf" srcId="{0FAD0A1B-E49F-4C0C-8EB3-5807ECF08119}" destId="{EF2CF9AC-091E-48D5-A35C-6F19E2203CA5}" srcOrd="0" destOrd="0" presId="urn:microsoft.com/office/officeart/2005/8/layout/radial1"/>
    <dgm:cxn modelId="{C715859B-4302-4B7A-A8A7-B94AE3E3D65B}" srcId="{10AAB57C-DC1A-4CA0-B8BB-A16581F0DA10}" destId="{0FAD0A1B-E49F-4C0C-8EB3-5807ECF08119}" srcOrd="3" destOrd="0" parTransId="{7EE66723-7959-4BEB-B062-749780C941B6}" sibTransId="{EE8FD25E-CA85-4E65-BCB5-978AADC37D60}"/>
    <dgm:cxn modelId="{221EFFCD-6B6E-4A72-A05F-5F6C8BDFEA30}" type="presOf" srcId="{4D20D958-6D74-413E-9867-91CC383F3C40}" destId="{E7E8C234-BC60-4269-9507-D1DA5B2B0A13}" srcOrd="0" destOrd="0" presId="urn:microsoft.com/office/officeart/2005/8/layout/radial1"/>
    <dgm:cxn modelId="{9BA34B43-9C41-45A0-B85B-160C52D3F9C0}" type="presOf" srcId="{FD7B01CF-4F9D-4D6A-B9FA-057C7EED6FAA}" destId="{5E8DD912-C1C5-45B3-BFF5-80789C5B8F01}" srcOrd="0" destOrd="0" presId="urn:microsoft.com/office/officeart/2005/8/layout/radial1"/>
    <dgm:cxn modelId="{68B6017C-6AAD-4CE2-BD47-91D5391A26A8}" type="presOf" srcId="{78ED1871-89A8-4C34-9476-85986661BABB}" destId="{8CD5FD3E-22F1-4065-A370-54B1FFF8E29A}" srcOrd="0" destOrd="0" presId="urn:microsoft.com/office/officeart/2005/8/layout/radial1"/>
    <dgm:cxn modelId="{90075211-370D-4726-ADE1-ED1C18CF3A65}" type="presOf" srcId="{E4A38BDB-239E-426D-9E3F-3B78D1C84B91}" destId="{5462166F-060F-4E50-831E-D0D5FA35E73D}" srcOrd="0" destOrd="0" presId="urn:microsoft.com/office/officeart/2005/8/layout/radial1"/>
    <dgm:cxn modelId="{368E2EBF-881C-484A-BC72-EE6AF4F745ED}" type="presOf" srcId="{7A147245-8478-4C19-9C06-EC04DFFB9155}" destId="{03434C99-1DB6-4A85-93A0-35668EFF4D2D}" srcOrd="1" destOrd="0" presId="urn:microsoft.com/office/officeart/2005/8/layout/radial1"/>
    <dgm:cxn modelId="{8B87666D-0F6A-472F-B988-C572783BB303}" type="presOf" srcId="{7EE66723-7959-4BEB-B062-749780C941B6}" destId="{FB9C67BE-637C-40FF-93B2-FD57470C5626}" srcOrd="1" destOrd="0" presId="urn:microsoft.com/office/officeart/2005/8/layout/radial1"/>
    <dgm:cxn modelId="{C2C93A1C-CEB3-4875-8EEF-1F984105CBB5}" srcId="{584A421A-F3B8-4D15-BA09-DA22DF59F4E3}" destId="{10AAB57C-DC1A-4CA0-B8BB-A16581F0DA10}" srcOrd="0" destOrd="0" parTransId="{9A7E0A7B-BD8C-40E6-B8BB-A6944C85EAA2}" sibTransId="{6C6F8451-8240-457D-AF4A-A8B5F9CAF3C1}"/>
    <dgm:cxn modelId="{644D1BBB-B296-4488-A03E-3E6488D75984}" type="presOf" srcId="{7EE66723-7959-4BEB-B062-749780C941B6}" destId="{54B480A9-5F2D-45EB-8C38-B87D05E892B7}" srcOrd="0" destOrd="0" presId="urn:microsoft.com/office/officeart/2005/8/layout/radial1"/>
    <dgm:cxn modelId="{7A9D9A53-532A-456B-AA87-DA35B5588DD2}" type="presOf" srcId="{6EF10162-0C0E-4FB9-8D7F-954F23C78494}" destId="{12B2B0A5-FA77-439A-9F6B-B31D713C4F44}" srcOrd="1" destOrd="0" presId="urn:microsoft.com/office/officeart/2005/8/layout/radial1"/>
    <dgm:cxn modelId="{7F65BFFA-D979-4AEB-93F2-76433BCBDCF7}" srcId="{10AAB57C-DC1A-4CA0-B8BB-A16581F0DA10}" destId="{78ED1871-89A8-4C34-9476-85986661BABB}" srcOrd="2" destOrd="0" parTransId="{4D20D958-6D74-413E-9867-91CC383F3C40}" sibTransId="{0CD3F8A1-9930-401D-AB27-5AFD26266B66}"/>
    <dgm:cxn modelId="{858B47CF-F7CE-46FD-A4BE-CF5C934B2CB0}" type="presOf" srcId="{584A421A-F3B8-4D15-BA09-DA22DF59F4E3}" destId="{08486BE3-B8A7-4712-A0EB-9D082346C043}" srcOrd="0" destOrd="0" presId="urn:microsoft.com/office/officeart/2005/8/layout/radial1"/>
    <dgm:cxn modelId="{38A63B3F-57D9-4A04-AD66-466EFA3BBBE8}" type="presOf" srcId="{4D20D958-6D74-413E-9867-91CC383F3C40}" destId="{46296419-84E1-4CC9-9904-E7894821F092}" srcOrd="1" destOrd="0" presId="urn:microsoft.com/office/officeart/2005/8/layout/radial1"/>
    <dgm:cxn modelId="{380F3436-BE71-4194-B9DF-A17A64C5DE85}" srcId="{10AAB57C-DC1A-4CA0-B8BB-A16581F0DA10}" destId="{FD7B01CF-4F9D-4D6A-B9FA-057C7EED6FAA}" srcOrd="1" destOrd="0" parTransId="{7A147245-8478-4C19-9C06-EC04DFFB9155}" sibTransId="{F8DE0DE6-17B1-411F-9FDE-A170CFC48DE7}"/>
    <dgm:cxn modelId="{7297B6EE-F562-44AE-9B3B-34514126C51B}" type="presOf" srcId="{7A147245-8478-4C19-9C06-EC04DFFB9155}" destId="{0E355DDE-5A63-48BB-8C26-7262365B3257}" srcOrd="0" destOrd="0" presId="urn:microsoft.com/office/officeart/2005/8/layout/radial1"/>
    <dgm:cxn modelId="{966F6C33-8AB4-4705-AE6B-31B3AD9150A5}" type="presParOf" srcId="{08486BE3-B8A7-4712-A0EB-9D082346C043}" destId="{1500B385-DC46-41F4-B935-CE54C108AC81}" srcOrd="0" destOrd="0" presId="urn:microsoft.com/office/officeart/2005/8/layout/radial1"/>
    <dgm:cxn modelId="{DC7EB43A-CCF1-4A10-BB08-C3FA1EEA84A2}" type="presParOf" srcId="{08486BE3-B8A7-4712-A0EB-9D082346C043}" destId="{A92DEA4E-8E9D-4FE9-83F3-C9FD1B0FE335}" srcOrd="1" destOrd="0" presId="urn:microsoft.com/office/officeart/2005/8/layout/radial1"/>
    <dgm:cxn modelId="{AD33BA15-3B3C-425A-9638-0A2A6E83AC27}" type="presParOf" srcId="{A92DEA4E-8E9D-4FE9-83F3-C9FD1B0FE335}" destId="{12B2B0A5-FA77-439A-9F6B-B31D713C4F44}" srcOrd="0" destOrd="0" presId="urn:microsoft.com/office/officeart/2005/8/layout/radial1"/>
    <dgm:cxn modelId="{A90367E3-6ADD-438B-925F-004266564C1C}" type="presParOf" srcId="{08486BE3-B8A7-4712-A0EB-9D082346C043}" destId="{5462166F-060F-4E50-831E-D0D5FA35E73D}" srcOrd="2" destOrd="0" presId="urn:microsoft.com/office/officeart/2005/8/layout/radial1"/>
    <dgm:cxn modelId="{37C52245-3E81-45D6-84F4-F1AFAAAEDE8A}" type="presParOf" srcId="{08486BE3-B8A7-4712-A0EB-9D082346C043}" destId="{0E355DDE-5A63-48BB-8C26-7262365B3257}" srcOrd="3" destOrd="0" presId="urn:microsoft.com/office/officeart/2005/8/layout/radial1"/>
    <dgm:cxn modelId="{AA4EB1FD-8EE2-4E6C-9016-BDC9B39A13CA}" type="presParOf" srcId="{0E355DDE-5A63-48BB-8C26-7262365B3257}" destId="{03434C99-1DB6-4A85-93A0-35668EFF4D2D}" srcOrd="0" destOrd="0" presId="urn:microsoft.com/office/officeart/2005/8/layout/radial1"/>
    <dgm:cxn modelId="{964F10BA-E6C9-4866-A7CE-6383CF404D52}" type="presParOf" srcId="{08486BE3-B8A7-4712-A0EB-9D082346C043}" destId="{5E8DD912-C1C5-45B3-BFF5-80789C5B8F01}" srcOrd="4" destOrd="0" presId="urn:microsoft.com/office/officeart/2005/8/layout/radial1"/>
    <dgm:cxn modelId="{5820C113-BCAA-43E8-AF63-485C5434D47E}" type="presParOf" srcId="{08486BE3-B8A7-4712-A0EB-9D082346C043}" destId="{E7E8C234-BC60-4269-9507-D1DA5B2B0A13}" srcOrd="5" destOrd="0" presId="urn:microsoft.com/office/officeart/2005/8/layout/radial1"/>
    <dgm:cxn modelId="{E8711162-9DBF-4C6D-AFC2-E909329FD035}" type="presParOf" srcId="{E7E8C234-BC60-4269-9507-D1DA5B2B0A13}" destId="{46296419-84E1-4CC9-9904-E7894821F092}" srcOrd="0" destOrd="0" presId="urn:microsoft.com/office/officeart/2005/8/layout/radial1"/>
    <dgm:cxn modelId="{DD65CFE9-0FB1-456E-99D2-7B0745ACBC67}" type="presParOf" srcId="{08486BE3-B8A7-4712-A0EB-9D082346C043}" destId="{8CD5FD3E-22F1-4065-A370-54B1FFF8E29A}" srcOrd="6" destOrd="0" presId="urn:microsoft.com/office/officeart/2005/8/layout/radial1"/>
    <dgm:cxn modelId="{A43C895F-F1A4-46D8-B97E-AFBDFA20DB20}" type="presParOf" srcId="{08486BE3-B8A7-4712-A0EB-9D082346C043}" destId="{54B480A9-5F2D-45EB-8C38-B87D05E892B7}" srcOrd="7" destOrd="0" presId="urn:microsoft.com/office/officeart/2005/8/layout/radial1"/>
    <dgm:cxn modelId="{A8468F06-F289-4F18-A4E7-D94EC2F8A511}" type="presParOf" srcId="{54B480A9-5F2D-45EB-8C38-B87D05E892B7}" destId="{FB9C67BE-637C-40FF-93B2-FD57470C5626}" srcOrd="0" destOrd="0" presId="urn:microsoft.com/office/officeart/2005/8/layout/radial1"/>
    <dgm:cxn modelId="{4CE9F834-1167-4603-B19D-7ED8EBD70641}" type="presParOf" srcId="{08486BE3-B8A7-4712-A0EB-9D082346C043}" destId="{EF2CF9AC-091E-48D5-A35C-6F19E2203CA5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00B385-DC46-41F4-B935-CE54C108AC81}">
      <dsp:nvSpPr>
        <dsp:cNvPr id="0" name=""/>
        <dsp:cNvSpPr/>
      </dsp:nvSpPr>
      <dsp:spPr>
        <a:xfrm>
          <a:off x="3384504" y="1800328"/>
          <a:ext cx="1367894" cy="1367894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h-TH" sz="18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rPr>
            <a:t>การสร้างมนุษย์สัมพันธ์</a:t>
          </a:r>
          <a:endParaRPr kumimoji="0" lang="en-US" sz="18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endParaRP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h-TH" sz="18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rPr>
            <a:t>ในองค์การ</a:t>
          </a:r>
          <a:endParaRPr lang="th-TH" sz="1800" b="1" kern="1200" dirty="0"/>
        </a:p>
      </dsp:txBody>
      <dsp:txXfrm>
        <a:off x="3584827" y="2000651"/>
        <a:ext cx="967248" cy="967248"/>
      </dsp:txXfrm>
    </dsp:sp>
    <dsp:sp modelId="{A92DEA4E-8E9D-4FE9-83F3-C9FD1B0FE335}">
      <dsp:nvSpPr>
        <dsp:cNvPr id="0" name=""/>
        <dsp:cNvSpPr/>
      </dsp:nvSpPr>
      <dsp:spPr>
        <a:xfrm rot="16200000">
          <a:off x="3861593" y="1578340"/>
          <a:ext cx="413716" cy="30259"/>
        </a:xfrm>
        <a:custGeom>
          <a:avLst/>
          <a:gdLst/>
          <a:ahLst/>
          <a:cxnLst/>
          <a:rect l="0" t="0" r="0" b="0"/>
          <a:pathLst>
            <a:path>
              <a:moveTo>
                <a:pt x="0" y="15129"/>
              </a:moveTo>
              <a:lnTo>
                <a:pt x="413716" y="15129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>
        <a:off x="4058109" y="1583127"/>
        <a:ext cx="20685" cy="20685"/>
      </dsp:txXfrm>
    </dsp:sp>
    <dsp:sp modelId="{5462166F-060F-4E50-831E-D0D5FA35E73D}">
      <dsp:nvSpPr>
        <dsp:cNvPr id="0" name=""/>
        <dsp:cNvSpPr/>
      </dsp:nvSpPr>
      <dsp:spPr>
        <a:xfrm>
          <a:off x="3384504" y="18718"/>
          <a:ext cx="1367894" cy="1367894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h-TH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rPr>
            <a:t>การรู้จักตนเอง</a:t>
          </a:r>
          <a:endParaRPr kumimoji="0" lang="en-US" sz="16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endParaRP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h-TH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rPr>
            <a:t>และเข้าใจผู้อื่น</a:t>
          </a:r>
          <a:endParaRPr kumimoji="0" lang="en-US" sz="16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endParaRPr>
        </a:p>
      </dsp:txBody>
      <dsp:txXfrm>
        <a:off x="3584827" y="219041"/>
        <a:ext cx="967248" cy="967248"/>
      </dsp:txXfrm>
    </dsp:sp>
    <dsp:sp modelId="{0E355DDE-5A63-48BB-8C26-7262365B3257}">
      <dsp:nvSpPr>
        <dsp:cNvPr id="0" name=""/>
        <dsp:cNvSpPr/>
      </dsp:nvSpPr>
      <dsp:spPr>
        <a:xfrm>
          <a:off x="4752399" y="2469146"/>
          <a:ext cx="413716" cy="30259"/>
        </a:xfrm>
        <a:custGeom>
          <a:avLst/>
          <a:gdLst/>
          <a:ahLst/>
          <a:cxnLst/>
          <a:rect l="0" t="0" r="0" b="0"/>
          <a:pathLst>
            <a:path>
              <a:moveTo>
                <a:pt x="0" y="15129"/>
              </a:moveTo>
              <a:lnTo>
                <a:pt x="413716" y="15129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>
        <a:off x="4948914" y="2473933"/>
        <a:ext cx="20685" cy="20685"/>
      </dsp:txXfrm>
    </dsp:sp>
    <dsp:sp modelId="{5E8DD912-C1C5-45B3-BFF5-80789C5B8F01}">
      <dsp:nvSpPr>
        <dsp:cNvPr id="0" name=""/>
        <dsp:cNvSpPr/>
      </dsp:nvSpPr>
      <dsp:spPr>
        <a:xfrm>
          <a:off x="5166115" y="1800328"/>
          <a:ext cx="1367894" cy="1367894"/>
        </a:xfrm>
        <a:prstGeom prst="ellipse">
          <a:avLst/>
        </a:prstGeom>
        <a:gradFill rotWithShape="0">
          <a:gsLst>
            <a:gs pos="0">
              <a:schemeClr val="accent5">
                <a:hueOff val="-3311292"/>
                <a:satOff val="13270"/>
                <a:lumOff val="2876"/>
                <a:alphaOff val="0"/>
                <a:tint val="50000"/>
                <a:satMod val="300000"/>
              </a:schemeClr>
            </a:gs>
            <a:gs pos="35000">
              <a:schemeClr val="accent5">
                <a:hueOff val="-3311292"/>
                <a:satOff val="13270"/>
                <a:lumOff val="2876"/>
                <a:alphaOff val="0"/>
                <a:tint val="37000"/>
                <a:satMod val="300000"/>
              </a:schemeClr>
            </a:gs>
            <a:gs pos="100000">
              <a:schemeClr val="accent5">
                <a:hueOff val="-3311292"/>
                <a:satOff val="13270"/>
                <a:lumOff val="287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h-TH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rPr>
            <a:t>ลักษณะของผู้ที่มี</a:t>
          </a:r>
          <a:endParaRPr kumimoji="0" lang="en-US" sz="16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endParaRP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h-TH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rPr>
            <a:t>มนุษย์สัมพันธ์ที่ดี</a:t>
          </a:r>
          <a:endParaRPr lang="th-TH" sz="1600" b="1" kern="1200" dirty="0"/>
        </a:p>
      </dsp:txBody>
      <dsp:txXfrm>
        <a:off x="5366438" y="2000651"/>
        <a:ext cx="967248" cy="967248"/>
      </dsp:txXfrm>
    </dsp:sp>
    <dsp:sp modelId="{E7E8C234-BC60-4269-9507-D1DA5B2B0A13}">
      <dsp:nvSpPr>
        <dsp:cNvPr id="0" name=""/>
        <dsp:cNvSpPr/>
      </dsp:nvSpPr>
      <dsp:spPr>
        <a:xfrm rot="5400000">
          <a:off x="3861593" y="3359951"/>
          <a:ext cx="413716" cy="30259"/>
        </a:xfrm>
        <a:custGeom>
          <a:avLst/>
          <a:gdLst/>
          <a:ahLst/>
          <a:cxnLst/>
          <a:rect l="0" t="0" r="0" b="0"/>
          <a:pathLst>
            <a:path>
              <a:moveTo>
                <a:pt x="0" y="15129"/>
              </a:moveTo>
              <a:lnTo>
                <a:pt x="413716" y="15129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>
        <a:off x="4058109" y="3364738"/>
        <a:ext cx="20685" cy="20685"/>
      </dsp:txXfrm>
    </dsp:sp>
    <dsp:sp modelId="{8CD5FD3E-22F1-4065-A370-54B1FFF8E29A}">
      <dsp:nvSpPr>
        <dsp:cNvPr id="0" name=""/>
        <dsp:cNvSpPr/>
      </dsp:nvSpPr>
      <dsp:spPr>
        <a:xfrm>
          <a:off x="3384504" y="3581939"/>
          <a:ext cx="1367894" cy="1367894"/>
        </a:xfrm>
        <a:prstGeom prst="ellipse">
          <a:avLst/>
        </a:prstGeom>
        <a:gradFill rotWithShape="0">
          <a:gsLst>
            <a:gs pos="0">
              <a:schemeClr val="accent5">
                <a:hueOff val="-6622584"/>
                <a:satOff val="26541"/>
                <a:lumOff val="5752"/>
                <a:alphaOff val="0"/>
                <a:tint val="50000"/>
                <a:satMod val="300000"/>
              </a:schemeClr>
            </a:gs>
            <a:gs pos="35000">
              <a:schemeClr val="accent5">
                <a:hueOff val="-6622584"/>
                <a:satOff val="26541"/>
                <a:lumOff val="5752"/>
                <a:alphaOff val="0"/>
                <a:tint val="37000"/>
                <a:satMod val="300000"/>
              </a:schemeClr>
            </a:gs>
            <a:gs pos="100000">
              <a:schemeClr val="accent5">
                <a:hueOff val="-6622584"/>
                <a:satOff val="26541"/>
                <a:lumOff val="575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h-TH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rPr>
            <a:t>การสร้าง</a:t>
          </a:r>
          <a:r>
            <a:rPr kumimoji="0" lang="th-TH" sz="1600" b="0" i="0" u="none" strike="noStrike" kern="1200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rPr>
            <a:t>มนุษย</a:t>
          </a:r>
          <a:r>
            <a:rPr kumimoji="0" lang="th-TH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rPr>
            <a:t>สัมพันธ์ที่ดีในองค์การ</a:t>
          </a:r>
          <a:endParaRPr lang="th-TH" sz="1600" b="1" kern="1200" dirty="0"/>
        </a:p>
      </dsp:txBody>
      <dsp:txXfrm>
        <a:off x="3584827" y="3782262"/>
        <a:ext cx="967248" cy="967248"/>
      </dsp:txXfrm>
    </dsp:sp>
    <dsp:sp modelId="{54B480A9-5F2D-45EB-8C38-B87D05E892B7}">
      <dsp:nvSpPr>
        <dsp:cNvPr id="0" name=""/>
        <dsp:cNvSpPr/>
      </dsp:nvSpPr>
      <dsp:spPr>
        <a:xfrm rot="10800000">
          <a:off x="2970788" y="2469146"/>
          <a:ext cx="413716" cy="30259"/>
        </a:xfrm>
        <a:custGeom>
          <a:avLst/>
          <a:gdLst/>
          <a:ahLst/>
          <a:cxnLst/>
          <a:rect l="0" t="0" r="0" b="0"/>
          <a:pathLst>
            <a:path>
              <a:moveTo>
                <a:pt x="0" y="15129"/>
              </a:moveTo>
              <a:lnTo>
                <a:pt x="413716" y="15129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 rot="10800000">
        <a:off x="3167303" y="2473933"/>
        <a:ext cx="20685" cy="20685"/>
      </dsp:txXfrm>
    </dsp:sp>
    <dsp:sp modelId="{EF2CF9AC-091E-48D5-A35C-6F19E2203CA5}">
      <dsp:nvSpPr>
        <dsp:cNvPr id="0" name=""/>
        <dsp:cNvSpPr/>
      </dsp:nvSpPr>
      <dsp:spPr>
        <a:xfrm>
          <a:off x="1602894" y="1800328"/>
          <a:ext cx="1367894" cy="1367894"/>
        </a:xfrm>
        <a:prstGeom prst="ellipse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tint val="50000"/>
                <a:satMod val="300000"/>
              </a:schemeClr>
            </a:gs>
            <a:gs pos="35000">
              <a:schemeClr val="accent5">
                <a:hueOff val="-9933876"/>
                <a:satOff val="39811"/>
                <a:lumOff val="8628"/>
                <a:alphaOff val="0"/>
                <a:tint val="37000"/>
                <a:satMod val="30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th-TH" sz="1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Times New Roman" pitchFamily="18" charset="0"/>
              <a:cs typeface="Angsana New" pitchFamily="18" charset="-34"/>
            </a:rPr>
            <a:t>การมีทักษะในการติดต่อสื่อสาร</a:t>
          </a:r>
          <a:endParaRPr lang="th-TH" sz="1600" b="1" kern="1200" dirty="0"/>
        </a:p>
      </dsp:txBody>
      <dsp:txXfrm>
        <a:off x="1803217" y="2000651"/>
        <a:ext cx="967248" cy="9672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41895-FF46-4778-8477-BAB1D60AD092}" type="datetimeFigureOut">
              <a:rPr lang="th-TH" smtClean="0"/>
              <a:t>07/11/59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AC61D-1603-488B-BC49-00F65DF290F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74395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41895-FF46-4778-8477-BAB1D60AD092}" type="datetimeFigureOut">
              <a:rPr lang="th-TH" smtClean="0"/>
              <a:t>07/11/59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AC61D-1603-488B-BC49-00F65DF290F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27272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41895-FF46-4778-8477-BAB1D60AD092}" type="datetimeFigureOut">
              <a:rPr lang="th-TH" smtClean="0"/>
              <a:t>07/11/59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AC61D-1603-488B-BC49-00F65DF290F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61685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41895-FF46-4778-8477-BAB1D60AD092}" type="datetimeFigureOut">
              <a:rPr lang="th-TH" smtClean="0"/>
              <a:t>07/11/59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AC61D-1603-488B-BC49-00F65DF290F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89369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41895-FF46-4778-8477-BAB1D60AD092}" type="datetimeFigureOut">
              <a:rPr lang="th-TH" smtClean="0"/>
              <a:t>07/11/59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AC61D-1603-488B-BC49-00F65DF290F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24270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41895-FF46-4778-8477-BAB1D60AD092}" type="datetimeFigureOut">
              <a:rPr lang="th-TH" smtClean="0"/>
              <a:t>07/11/59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AC61D-1603-488B-BC49-00F65DF290F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14124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41895-FF46-4778-8477-BAB1D60AD092}" type="datetimeFigureOut">
              <a:rPr lang="th-TH" smtClean="0"/>
              <a:t>07/11/59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AC61D-1603-488B-BC49-00F65DF290F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37680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41895-FF46-4778-8477-BAB1D60AD092}" type="datetimeFigureOut">
              <a:rPr lang="th-TH" smtClean="0"/>
              <a:t>07/11/59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AC61D-1603-488B-BC49-00F65DF290F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68831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41895-FF46-4778-8477-BAB1D60AD092}" type="datetimeFigureOut">
              <a:rPr lang="th-TH" smtClean="0"/>
              <a:t>07/11/59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AC61D-1603-488B-BC49-00F65DF290F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14659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41895-FF46-4778-8477-BAB1D60AD092}" type="datetimeFigureOut">
              <a:rPr lang="th-TH" smtClean="0"/>
              <a:t>07/11/59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AC61D-1603-488B-BC49-00F65DF290F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29339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41895-FF46-4778-8477-BAB1D60AD092}" type="datetimeFigureOut">
              <a:rPr lang="th-TH" smtClean="0"/>
              <a:t>07/11/59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AC61D-1603-488B-BC49-00F65DF290F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45728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541895-FF46-4778-8477-BAB1D60AD092}" type="datetimeFigureOut">
              <a:rPr lang="th-TH" smtClean="0"/>
              <a:t>07/11/59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AC61D-1603-488B-BC49-00F65DF290F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5664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รูปภาพ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"/>
            <a:ext cx="9144000" cy="6851142"/>
          </a:xfrm>
          <a:prstGeom prst="rect">
            <a:avLst/>
          </a:prstGeom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649814"/>
            <a:ext cx="1519076" cy="890768"/>
          </a:xfrm>
          <a:prstGeom prst="rect">
            <a:avLst/>
          </a:prstGeom>
        </p:spPr>
      </p:pic>
      <p:sp>
        <p:nvSpPr>
          <p:cNvPr id="5" name="สี่เหลี่ยมผืนผ้า 4"/>
          <p:cNvSpPr/>
          <p:nvPr/>
        </p:nvSpPr>
        <p:spPr>
          <a:xfrm>
            <a:off x="950794" y="2362200"/>
            <a:ext cx="3505200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417394" y="457200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h-TH" sz="4400" b="1" dirty="0">
                <a:solidFill>
                  <a:schemeClr val="bg1"/>
                </a:solidFill>
                <a:latin typeface="2006_iannnnnISO" pitchFamily="2" charset="0"/>
                <a:cs typeface="2006_iannnnnISO" pitchFamily="2" charset="0"/>
              </a:rPr>
              <a:t>หน่วยที่ </a:t>
            </a:r>
            <a:r>
              <a:rPr lang="en-US" sz="4400" b="1" dirty="0" smtClean="0">
                <a:solidFill>
                  <a:schemeClr val="bg1"/>
                </a:solidFill>
                <a:latin typeface="2006_iannnnnISO" pitchFamily="2" charset="0"/>
                <a:cs typeface="2006_iannnnnISO" pitchFamily="2" charset="0"/>
              </a:rPr>
              <a:t>2</a:t>
            </a:r>
            <a:endParaRPr lang="th-TH" sz="4400" b="1" dirty="0" smtClean="0">
              <a:solidFill>
                <a:schemeClr val="bg1"/>
              </a:solidFill>
              <a:latin typeface="2006_iannnnnISO" pitchFamily="2" charset="0"/>
              <a:cs typeface="2006_iannnnnISO" pitchFamily="2" charset="0"/>
            </a:endParaRPr>
          </a:p>
        </p:txBody>
      </p:sp>
      <p:cxnSp>
        <p:nvCxnSpPr>
          <p:cNvPr id="7" name="ตัวเชื่อมต่อตรง 6"/>
          <p:cNvCxnSpPr/>
          <p:nvPr/>
        </p:nvCxnSpPr>
        <p:spPr>
          <a:xfrm>
            <a:off x="457200" y="1143000"/>
            <a:ext cx="8291264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สี่เหลี่ยมผืนผ้า 7"/>
          <p:cNvSpPr/>
          <p:nvPr/>
        </p:nvSpPr>
        <p:spPr>
          <a:xfrm>
            <a:off x="457200" y="1226641"/>
            <a:ext cx="8291264" cy="189755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457200" y="1196752"/>
            <a:ext cx="8291264" cy="1323439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th-TH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ISO" pitchFamily="2" charset="0"/>
                <a:cs typeface="2006_iannnnnISO" pitchFamily="2" charset="0"/>
              </a:rPr>
              <a:t>การสร้าง</a:t>
            </a:r>
            <a:r>
              <a:rPr lang="th-TH" sz="8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ISO" pitchFamily="2" charset="0"/>
                <a:cs typeface="2006_iannnnnISO" pitchFamily="2" charset="0"/>
              </a:rPr>
              <a:t>มนุษย</a:t>
            </a:r>
            <a:r>
              <a:rPr lang="th-TH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ISO" pitchFamily="2" charset="0"/>
                <a:cs typeface="2006_iannnnnISO" pitchFamily="2" charset="0"/>
              </a:rPr>
              <a:t>สัมพันธ์</a:t>
            </a:r>
            <a:endParaRPr lang="th-TH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ISO" pitchFamily="2" charset="0"/>
              <a:cs typeface="2006_iannnnnISO" pitchFamily="2" charset="0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467544" y="2066162"/>
            <a:ext cx="8291264" cy="1323439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th-TH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ISO" pitchFamily="2" charset="0"/>
                <a:cs typeface="2006_iannnnnISO" pitchFamily="2" charset="0"/>
              </a:rPr>
              <a:t>ในองค์การ</a:t>
            </a:r>
            <a:endParaRPr lang="th-TH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ISO" pitchFamily="2" charset="0"/>
              <a:cs typeface="2006_iannnnnIS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629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 animBg="1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รูปภาพ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2386"/>
            <a:ext cx="10290578" cy="6860385"/>
          </a:xfrm>
          <a:prstGeom prst="rect">
            <a:avLst/>
          </a:prstGeom>
        </p:spPr>
      </p:pic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-36511" y="454314"/>
            <a:ext cx="9180512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แผนผัง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ความคิด (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Mind Mapping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)</a:t>
            </a:r>
            <a:endParaRPr kumimoji="0" lang="en-US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17" name="Rectangle 19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graphicFrame>
        <p:nvGraphicFramePr>
          <p:cNvPr id="18" name="ไดอะแกรม 17"/>
          <p:cNvGraphicFramePr/>
          <p:nvPr>
            <p:extLst>
              <p:ext uri="{D42A27DB-BD31-4B8C-83A1-F6EECF244321}">
                <p14:modId xmlns:p14="http://schemas.microsoft.com/office/powerpoint/2010/main" val="2571402623"/>
              </p:ext>
            </p:extLst>
          </p:nvPr>
        </p:nvGraphicFramePr>
        <p:xfrm>
          <a:off x="503548" y="1340768"/>
          <a:ext cx="8136904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0" y="2725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77745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Graphic spid="18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sp>
        <p:nvSpPr>
          <p:cNvPr id="4" name="สี่เหลี่ยมผืนผ้า 3"/>
          <p:cNvSpPr/>
          <p:nvPr/>
        </p:nvSpPr>
        <p:spPr>
          <a:xfrm>
            <a:off x="6660232" y="0"/>
            <a:ext cx="259228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67436" y="991269"/>
            <a:ext cx="3981128" cy="4525963"/>
          </a:xfrm>
          <a:solidFill>
            <a:schemeClr val="bg1"/>
          </a:solidFill>
          <a:effectLst>
            <a:outerShdw blurRad="50800" dist="50800" dir="5400000" sx="101000" sy="101000" algn="ctr" rotWithShape="0">
              <a:schemeClr val="tx1"/>
            </a:outerShdw>
          </a:effectLst>
        </p:spPr>
        <p:txBody>
          <a:bodyPr tIns="108000">
            <a:normAutofit lnSpcReduction="10000"/>
          </a:bodyPr>
          <a:lstStyle/>
          <a:p>
            <a:pPr marL="0" indent="0" algn="thaiDist">
              <a:buNone/>
            </a:pP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การ</a:t>
            </a:r>
            <a:r>
              <a:rPr lang="th-TH" sz="2800" b="1" dirty="0">
                <a:solidFill>
                  <a:srgbClr val="FF0000"/>
                </a:solidFill>
                <a:cs typeface="+mj-cs"/>
              </a:rPr>
              <a:t>รู้จักตนเอง </a:t>
            </a:r>
            <a:r>
              <a:rPr lang="th-TH" sz="2800" dirty="0">
                <a:cs typeface="+mj-cs"/>
              </a:rPr>
              <a:t>คือ รู้ความจริงว่าตัวเรานั้นมีฐานะ ภาวะ เพศ กำลัง ความรู้ </a:t>
            </a:r>
            <a:r>
              <a:rPr lang="th-TH" sz="2800" dirty="0" smtClean="0">
                <a:cs typeface="+mj-cs"/>
              </a:rPr>
              <a:t>                   ความ</a:t>
            </a:r>
            <a:r>
              <a:rPr lang="th-TH" sz="2800" dirty="0">
                <a:cs typeface="+mj-cs"/>
              </a:rPr>
              <a:t>ถนัดอย่างไร แล้วประพฤติปฏิบัติให้เหมาะสมสอดคล้องถูกจุดเพื่อที่จะสัมฤทธิผลตามความมุ่งหวังและเป้าหมายที่วางไว้ ต้องรู้จักตนเองมีจิตสำนึกตระหนักรู้อยู่ทุกขณะจิต และพัฒนาแก้ไขปรับปรุงตนอยู่เสมอ การรู้จักตนเองและเข้าใจตนเองจะเป็นพื้นฐานสำคัญที่สุดในการอยู่ร่วมกันในสังคม “คน”</a:t>
            </a:r>
            <a:endParaRPr lang="en-US" sz="2800" dirty="0">
              <a:cs typeface="+mj-cs"/>
            </a:endParaRPr>
          </a:p>
          <a:p>
            <a:endParaRPr lang="th-TH" dirty="0"/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002" y="3446060"/>
            <a:ext cx="3777469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221603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526" y="0"/>
            <a:ext cx="12192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196752"/>
            <a:ext cx="4680520" cy="3672408"/>
          </a:xfrm>
          <a:solidFill>
            <a:srgbClr val="FFFF00"/>
          </a:solidFill>
          <a:effectLst>
            <a:outerShdw blurRad="50800" dist="38100" dir="2700000" sx="101000" sy="101000" algn="tl" rotWithShape="0">
              <a:prstClr val="black">
                <a:alpha val="75000"/>
              </a:prstClr>
            </a:outerShdw>
          </a:effectLst>
        </p:spPr>
        <p:txBody>
          <a:bodyPr tIns="144000">
            <a:normAutofit/>
          </a:bodyPr>
          <a:lstStyle/>
          <a:p>
            <a:pPr marL="0" indent="0" algn="thaiDist">
              <a:buNone/>
            </a:pP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การ</a:t>
            </a:r>
            <a:r>
              <a:rPr lang="th-TH" sz="2800" b="1" dirty="0">
                <a:solidFill>
                  <a:srgbClr val="FF0000"/>
                </a:solidFill>
                <a:cs typeface="+mj-cs"/>
              </a:rPr>
              <a:t>เข้าใจผู้อื่น </a:t>
            </a:r>
            <a:r>
              <a:rPr lang="th-TH" sz="2800" dirty="0">
                <a:cs typeface="+mj-cs"/>
              </a:rPr>
              <a:t>มนุษย์เป็นสัตว์สังคม ในการสร้างมนุษยสัมพันธ์เพื่อให้</a:t>
            </a:r>
            <a:r>
              <a:rPr lang="th-TH" sz="2800" dirty="0" smtClean="0">
                <a:cs typeface="+mj-cs"/>
              </a:rPr>
              <a:t>เกิดความร่วมมือ</a:t>
            </a:r>
            <a:br>
              <a:rPr lang="th-TH" sz="2800" dirty="0" smtClean="0">
                <a:cs typeface="+mj-cs"/>
              </a:rPr>
            </a:br>
            <a:r>
              <a:rPr lang="th-TH" sz="2800" dirty="0" smtClean="0">
                <a:cs typeface="+mj-cs"/>
              </a:rPr>
              <a:t>ร่วมใจ ร่วม</a:t>
            </a:r>
            <a:r>
              <a:rPr lang="th-TH" sz="2800" dirty="0">
                <a:cs typeface="+mj-cs"/>
              </a:rPr>
              <a:t>ความคิดของคนจะก่อให้เกิดความสามัคคีในหมู่</a:t>
            </a:r>
            <a:r>
              <a:rPr lang="th-TH" sz="2800" dirty="0" smtClean="0">
                <a:cs typeface="+mj-cs"/>
              </a:rPr>
              <a:t>คณะ ใน</a:t>
            </a:r>
            <a:r>
              <a:rPr lang="th-TH" sz="2800" dirty="0" smtClean="0">
                <a:cs typeface="+mj-cs"/>
              </a:rPr>
              <a:t>สังคม สิ่ง</a:t>
            </a:r>
            <a:r>
              <a:rPr lang="th-TH" sz="2800" dirty="0">
                <a:cs typeface="+mj-cs"/>
              </a:rPr>
              <a:t>ที่ต้องพึงระลึกถึงอยู่เสมอก็คือ ศักดิ์ศรีของคน คนเป็นสิ่งมีชีวิต</a:t>
            </a:r>
            <a:r>
              <a:rPr lang="th-TH" sz="2800" dirty="0" smtClean="0">
                <a:cs typeface="+mj-cs"/>
              </a:rPr>
              <a:t>จิตใจ มี</a:t>
            </a:r>
            <a:r>
              <a:rPr lang="th-TH" sz="2800" dirty="0">
                <a:cs typeface="+mj-cs"/>
              </a:rPr>
              <a:t>ความต้องการ มีความมุ่งมาดปรารถนา มีความภาคภูมิใจในตัวเอง และ</a:t>
            </a:r>
            <a:r>
              <a:rPr lang="th-TH" sz="2800" dirty="0" smtClean="0">
                <a:cs typeface="+mj-cs"/>
              </a:rPr>
              <a:t>เป้าหมาย                      ใน</a:t>
            </a:r>
            <a:r>
              <a:rPr lang="th-TH" sz="2800" dirty="0">
                <a:cs typeface="+mj-cs"/>
              </a:rPr>
              <a:t>ชีวิตที่แตกต่างกัน</a:t>
            </a:r>
            <a:endParaRPr lang="en-US" sz="2800" dirty="0">
              <a:cs typeface="+mj-cs"/>
            </a:endParaRPr>
          </a:p>
          <a:p>
            <a:pPr marL="0" indent="0">
              <a:buNone/>
            </a:pP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386619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19204"/>
            <a:ext cx="10570598" cy="697659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362250"/>
            <a:ext cx="8229600" cy="1800200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การ</a:t>
            </a:r>
            <a:r>
              <a:rPr lang="th-TH" sz="2800" b="1" dirty="0">
                <a:solidFill>
                  <a:srgbClr val="FF0000"/>
                </a:solidFill>
                <a:cs typeface="+mj-cs"/>
              </a:rPr>
              <a:t>รู้จักตนเองและเข้าใจผู้อื่นโดยการสังเกตหรือวิเคราะห์ด้วยกระบวนการใด </a:t>
            </a: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ๆ  </a:t>
            </a:r>
            <a:r>
              <a:rPr lang="th-TH" sz="2800" dirty="0">
                <a:cs typeface="+mj-cs"/>
              </a:rPr>
              <a:t>เพื่อจะได้รู้ เข้าใจธรรมชาติ ความชอบ จุดเด่น และภูมิหลังต่าง ๆ แล้ว จะทำ</a:t>
            </a:r>
            <a:r>
              <a:rPr lang="th-TH" sz="2800" dirty="0" smtClean="0">
                <a:cs typeface="+mj-cs"/>
              </a:rPr>
              <a:t>ให้มี</a:t>
            </a:r>
            <a:r>
              <a:rPr lang="th-TH" sz="2800" dirty="0">
                <a:cs typeface="+mj-cs"/>
              </a:rPr>
              <a:t>ความเข้าใจ</a:t>
            </a:r>
            <a:r>
              <a:rPr lang="th-TH" sz="2800" dirty="0" smtClean="0">
                <a:cs typeface="+mj-cs"/>
              </a:rPr>
              <a:t>ผู้อื่น เข้าใจ</a:t>
            </a:r>
            <a:r>
              <a:rPr lang="th-TH" sz="2800" dirty="0">
                <a:cs typeface="+mj-cs"/>
              </a:rPr>
              <a:t>ปัญหาของ</a:t>
            </a:r>
            <a:r>
              <a:rPr lang="th-TH" sz="2800" dirty="0" smtClean="0">
                <a:cs typeface="+mj-cs"/>
              </a:rPr>
              <a:t>ผู้อื่น รู้</a:t>
            </a:r>
            <a:r>
              <a:rPr lang="th-TH" sz="2800" dirty="0">
                <a:cs typeface="+mj-cs"/>
              </a:rPr>
              <a:t>ใจ</a:t>
            </a:r>
            <a:r>
              <a:rPr lang="th-TH" sz="2800" dirty="0" smtClean="0">
                <a:cs typeface="+mj-cs"/>
              </a:rPr>
              <a:t>ผู้อื่น โดยเฉพาะ</a:t>
            </a:r>
            <a:r>
              <a:rPr lang="th-TH" sz="2800" dirty="0">
                <a:cs typeface="+mj-cs"/>
              </a:rPr>
              <a:t>ประโยชน์</a:t>
            </a:r>
            <a:r>
              <a:rPr lang="th-TH" sz="2800" dirty="0" smtClean="0">
                <a:cs typeface="+mj-cs"/>
              </a:rPr>
              <a:t>ในการ</a:t>
            </a:r>
            <a:r>
              <a:rPr lang="th-TH" sz="2800" dirty="0" smtClean="0">
                <a:cs typeface="+mj-cs"/>
              </a:rPr>
              <a:t>อยู่</a:t>
            </a:r>
            <a:r>
              <a:rPr lang="th-TH" sz="2800" dirty="0">
                <a:cs typeface="+mj-cs"/>
              </a:rPr>
              <a:t>ร่วมกันในสังคม</a:t>
            </a:r>
            <a:r>
              <a:rPr lang="th-TH" sz="2800" dirty="0" err="1">
                <a:cs typeface="+mj-cs"/>
              </a:rPr>
              <a:t>ได้มาก</a:t>
            </a:r>
            <a:r>
              <a:rPr lang="th-TH" sz="2800" dirty="0" smtClean="0">
                <a:cs typeface="+mj-cs"/>
              </a:rPr>
              <a:t>ขึ้น</a:t>
            </a:r>
            <a:endParaRPr lang="th-TH" sz="2800" dirty="0" smtClean="0">
              <a:cs typeface="+mj-cs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395536" y="3270463"/>
            <a:ext cx="8208912" cy="2246769"/>
          </a:xfrm>
          <a:prstGeom prst="rect">
            <a:avLst/>
          </a:prstGeom>
          <a:solidFill>
            <a:srgbClr val="FFFF66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thaiDist"/>
            <a:r>
              <a:rPr lang="th-TH" b="1" dirty="0">
                <a:solidFill>
                  <a:srgbClr val="FF0000"/>
                </a:solidFill>
                <a:cs typeface="+mj-cs"/>
              </a:rPr>
              <a:t>บุคลิกภาพที่มีอิทธิพลต่อการสร้าง</a:t>
            </a:r>
            <a:r>
              <a:rPr lang="th-TH" b="1" dirty="0" err="1">
                <a:solidFill>
                  <a:srgbClr val="FF0000"/>
                </a:solidFill>
                <a:cs typeface="+mj-cs"/>
              </a:rPr>
              <a:t>มนุษย</a:t>
            </a:r>
            <a:r>
              <a:rPr lang="th-TH" b="1" dirty="0">
                <a:solidFill>
                  <a:srgbClr val="FF0000"/>
                </a:solidFill>
                <a:cs typeface="+mj-cs"/>
              </a:rPr>
              <a:t>สัมพันธ์ </a:t>
            </a:r>
            <a:r>
              <a:rPr lang="th-TH" dirty="0">
                <a:cs typeface="+mj-cs"/>
              </a:rPr>
              <a:t>สิ่งที่ก่อให้เกิดความสัมพันธ์หรือดึงดูดใจให้สนใจ ทำให้คนชอบพอมีความสัมพันธ์รักใคร่หรือไม่ชอบนั้นขึ้นอยู่กับบุคลิกภาพเป็นองค์ประกอบสำคัญ ซึ่งอาจแบ่งออกเป็นส่วนสำคัญ ดังนี้</a:t>
            </a:r>
            <a:endParaRPr lang="en-US" dirty="0">
              <a:cs typeface="+mj-cs"/>
            </a:endParaRPr>
          </a:p>
          <a:p>
            <a:pPr marL="457200" indent="-457200" algn="thaiDist">
              <a:buFont typeface="Arial" pitchFamily="34" charset="0"/>
              <a:buChar char="•"/>
            </a:pPr>
            <a:r>
              <a:rPr lang="th-TH" dirty="0">
                <a:cs typeface="+mj-cs"/>
              </a:rPr>
              <a:t>ท่าทางกิริยา มารยาท ความประพฤติ ความสุภาพ เรียกว่า บุคลิกภาพภายนอก</a:t>
            </a:r>
            <a:endParaRPr lang="en-US" dirty="0">
              <a:cs typeface="+mj-cs"/>
            </a:endParaRPr>
          </a:p>
          <a:p>
            <a:pPr marL="457200" indent="-457200" algn="thaiDist">
              <a:buFont typeface="Arial" pitchFamily="34" charset="0"/>
              <a:buChar char="•"/>
            </a:pPr>
            <a:r>
              <a:rPr lang="th-TH" dirty="0">
                <a:cs typeface="+mj-cs"/>
              </a:rPr>
              <a:t>จิตใจ ความรู้สึกนึกคิด ความสุขุม คุณธรรม ศีลธรรม เรียกว่า บุคลิกภาพภายใน</a:t>
            </a:r>
            <a:endParaRPr lang="en-US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622562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" y="-15042"/>
            <a:ext cx="10348174" cy="6873041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908721"/>
            <a:ext cx="4968552" cy="3240360"/>
          </a:xfr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แนว</a:t>
            </a:r>
            <a:r>
              <a:rPr lang="th-TH" sz="2800" b="1" dirty="0">
                <a:solidFill>
                  <a:srgbClr val="FF0000"/>
                </a:solidFill>
                <a:cs typeface="+mj-cs"/>
              </a:rPr>
              <a:t>ปฏิบัติในการปฏิบัติตามหลักการอยู่ร่วมกัน</a:t>
            </a:r>
            <a:endParaRPr lang="en-US" sz="2800" dirty="0">
              <a:solidFill>
                <a:srgbClr val="FF0000"/>
              </a:solidFill>
              <a:cs typeface="+mj-cs"/>
            </a:endParaRPr>
          </a:p>
          <a:p>
            <a:r>
              <a:rPr lang="th-TH" sz="2800" dirty="0" smtClean="0">
                <a:cs typeface="+mj-cs"/>
              </a:rPr>
              <a:t>ให้</a:t>
            </a:r>
            <a:r>
              <a:rPr lang="th-TH" sz="2800" dirty="0">
                <a:cs typeface="+mj-cs"/>
              </a:rPr>
              <a:t>การช่วยเหลือกิจธุระต่าง ๆ ด้วยความเต็ม</a:t>
            </a:r>
            <a:r>
              <a:rPr lang="th-TH" sz="2800" dirty="0" smtClean="0">
                <a:cs typeface="+mj-cs"/>
              </a:rPr>
              <a:t>ใจ</a:t>
            </a:r>
            <a:endParaRPr lang="en-US" sz="2800" dirty="0">
              <a:cs typeface="+mj-cs"/>
            </a:endParaRPr>
          </a:p>
          <a:p>
            <a:r>
              <a:rPr lang="th-TH" sz="2800" dirty="0" smtClean="0">
                <a:cs typeface="+mj-cs"/>
              </a:rPr>
              <a:t>แสดง</a:t>
            </a:r>
            <a:r>
              <a:rPr lang="th-TH" sz="2800" dirty="0">
                <a:cs typeface="+mj-cs"/>
              </a:rPr>
              <a:t>อาการกิริยาสุภาพกับผู้อื่น</a:t>
            </a:r>
            <a:endParaRPr lang="en-US" sz="2800" dirty="0">
              <a:cs typeface="+mj-cs"/>
            </a:endParaRPr>
          </a:p>
          <a:p>
            <a:r>
              <a:rPr lang="th-TH" sz="2800" dirty="0" smtClean="0">
                <a:cs typeface="+mj-cs"/>
              </a:rPr>
              <a:t>พูดจา</a:t>
            </a:r>
            <a:r>
              <a:rPr lang="th-TH" sz="2800" dirty="0">
                <a:cs typeface="+mj-cs"/>
              </a:rPr>
              <a:t>สุภาพเรียบร้อย</a:t>
            </a:r>
            <a:endParaRPr lang="en-US" sz="2800" dirty="0">
              <a:cs typeface="+mj-cs"/>
            </a:endParaRPr>
          </a:p>
          <a:p>
            <a:r>
              <a:rPr lang="th-TH" sz="2800" dirty="0" smtClean="0">
                <a:cs typeface="+mj-cs"/>
              </a:rPr>
              <a:t>แสดง</a:t>
            </a:r>
            <a:r>
              <a:rPr lang="th-TH" sz="2800" dirty="0">
                <a:cs typeface="+mj-cs"/>
              </a:rPr>
              <a:t>ความเคารพนับถือกันตามสถานภาพ</a:t>
            </a:r>
            <a:endParaRPr lang="en-US" sz="2800" dirty="0">
              <a:cs typeface="+mj-cs"/>
            </a:endParaRPr>
          </a:p>
          <a:p>
            <a:r>
              <a:rPr lang="th-TH" sz="2800" dirty="0" smtClean="0">
                <a:cs typeface="+mj-cs"/>
              </a:rPr>
              <a:t>มอง</a:t>
            </a:r>
            <a:r>
              <a:rPr lang="th-TH" sz="2800" dirty="0">
                <a:cs typeface="+mj-cs"/>
              </a:rPr>
              <a:t>ผู้อื่นในแง่</a:t>
            </a:r>
            <a:r>
              <a:rPr lang="th-TH" sz="2800" dirty="0" smtClean="0">
                <a:cs typeface="+mj-cs"/>
              </a:rPr>
              <a:t>ดี</a:t>
            </a:r>
            <a:endParaRPr lang="en-US" sz="2800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644369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8560" y="4322"/>
            <a:ext cx="10965883" cy="6853677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548680"/>
            <a:ext cx="8208912" cy="1584175"/>
          </a:xfrm>
          <a:solidFill>
            <a:schemeClr val="accent6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tIns="144000">
            <a:noAutofit/>
          </a:bodyPr>
          <a:lstStyle/>
          <a:p>
            <a:pPr marL="0" indent="0" algn="thaiDist">
              <a:buNone/>
            </a:pP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เทคนิค</a:t>
            </a:r>
            <a:r>
              <a:rPr lang="th-TH" sz="2800" b="1" dirty="0">
                <a:solidFill>
                  <a:srgbClr val="FF0000"/>
                </a:solidFill>
                <a:cs typeface="+mj-cs"/>
              </a:rPr>
              <a:t>การสร้างมนุษยสัมพันธ์ที่สำคัญ</a:t>
            </a: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ที่สุด </a:t>
            </a:r>
            <a:r>
              <a:rPr lang="th-TH" sz="2800" dirty="0" smtClean="0">
                <a:cs typeface="+mj-cs"/>
              </a:rPr>
              <a:t>คือ </a:t>
            </a:r>
            <a:r>
              <a:rPr lang="th-TH" sz="2800" dirty="0">
                <a:cs typeface="+mj-cs"/>
              </a:rPr>
              <a:t>การพูด ที่จะต้องใช้ให้ถูกกับบุคคล ชุมชน ให้เหมาะกับกาลเทศะ โดยมีความสามารถในการใช้ภาษาในการสื่อความหมายต่าง ๆ ให้คนเข้าใจ</a:t>
            </a:r>
            <a:endParaRPr lang="en-US" sz="2800" dirty="0">
              <a:cs typeface="+mj-cs"/>
            </a:endParaRPr>
          </a:p>
          <a:p>
            <a:pPr algn="thaiDist"/>
            <a:endParaRPr lang="th-TH" sz="2800" dirty="0"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276872"/>
            <a:ext cx="8208912" cy="403320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tIns="144000" rtlCol="0">
            <a:spAutoFit/>
          </a:bodyPr>
          <a:lstStyle/>
          <a:p>
            <a:pPr algn="thaiDist"/>
            <a:r>
              <a:rPr lang="th-TH" b="1" dirty="0" smtClean="0">
                <a:solidFill>
                  <a:srgbClr val="FF0000"/>
                </a:solidFill>
                <a:cs typeface="+mj-cs"/>
              </a:rPr>
              <a:t>ลักษณะ</a:t>
            </a:r>
            <a:r>
              <a:rPr lang="th-TH" b="1" dirty="0">
                <a:solidFill>
                  <a:srgbClr val="FF0000"/>
                </a:solidFill>
                <a:cs typeface="+mj-cs"/>
              </a:rPr>
              <a:t>ที่จำเป็นของบุคคลที่มี</a:t>
            </a:r>
            <a:r>
              <a:rPr lang="th-TH" b="1" dirty="0" err="1">
                <a:solidFill>
                  <a:srgbClr val="FF0000"/>
                </a:solidFill>
                <a:cs typeface="+mj-cs"/>
              </a:rPr>
              <a:t>มนุษย</a:t>
            </a:r>
            <a:r>
              <a:rPr lang="th-TH" b="1" dirty="0">
                <a:solidFill>
                  <a:srgbClr val="FF0000"/>
                </a:solidFill>
                <a:cs typeface="+mj-cs"/>
              </a:rPr>
              <a:t>สัมพันธ์</a:t>
            </a:r>
            <a:endParaRPr lang="en-US" b="1" dirty="0">
              <a:solidFill>
                <a:srgbClr val="FF0000"/>
              </a:solidFill>
              <a:cs typeface="+mj-cs"/>
            </a:endParaRPr>
          </a:p>
          <a:p>
            <a:pPr marL="457200" indent="-457200" algn="thaiDist">
              <a:buFont typeface="Arial" pitchFamily="34" charset="0"/>
              <a:buChar char="•"/>
            </a:pPr>
            <a:r>
              <a:rPr lang="th-TH" dirty="0" smtClean="0">
                <a:cs typeface="+mj-cs"/>
              </a:rPr>
              <a:t>เป็น</a:t>
            </a:r>
            <a:r>
              <a:rPr lang="th-TH" dirty="0">
                <a:cs typeface="+mj-cs"/>
              </a:rPr>
              <a:t>ผู้มีลักษณะเชื่อถือได้ ไว้วางใจได้ ทำให้คบหาไว้เนื้อเชื่อใจ ไม่มี</a:t>
            </a:r>
            <a:r>
              <a:rPr lang="th-TH" dirty="0" smtClean="0">
                <a:cs typeface="+mj-cs"/>
              </a:rPr>
              <a:t>ลักษณะหลุกหลิก</a:t>
            </a:r>
            <a:endParaRPr lang="en-US" dirty="0">
              <a:cs typeface="+mj-cs"/>
            </a:endParaRPr>
          </a:p>
          <a:p>
            <a:pPr marL="457200" indent="-457200" algn="thaiDist">
              <a:buFont typeface="Arial" pitchFamily="34" charset="0"/>
              <a:buChar char="•"/>
            </a:pPr>
            <a:r>
              <a:rPr lang="th-TH" dirty="0" smtClean="0">
                <a:cs typeface="+mj-cs"/>
              </a:rPr>
              <a:t>เป็น</a:t>
            </a:r>
            <a:r>
              <a:rPr lang="th-TH" dirty="0">
                <a:cs typeface="+mj-cs"/>
              </a:rPr>
              <a:t>ผู้มีลักษณะให้ความช่วยเหลือแนะนำได้ ให้ความกระจ่างต่อ</a:t>
            </a:r>
            <a:r>
              <a:rPr lang="th-TH" dirty="0" smtClean="0">
                <a:cs typeface="+mj-cs"/>
              </a:rPr>
              <a:t>ผู้อื่น มี</a:t>
            </a:r>
            <a:r>
              <a:rPr lang="th-TH" dirty="0">
                <a:cs typeface="+mj-cs"/>
              </a:rPr>
              <a:t>ความรู้ หนักแน่น แน่นอน</a:t>
            </a:r>
            <a:endParaRPr lang="en-US" dirty="0">
              <a:cs typeface="+mj-cs"/>
            </a:endParaRPr>
          </a:p>
          <a:p>
            <a:pPr marL="457200" indent="-457200" algn="thaiDist">
              <a:buFont typeface="Arial" pitchFamily="34" charset="0"/>
              <a:buChar char="•"/>
            </a:pPr>
            <a:r>
              <a:rPr lang="th-TH" dirty="0" smtClean="0">
                <a:cs typeface="+mj-cs"/>
              </a:rPr>
              <a:t>เป็น</a:t>
            </a:r>
            <a:r>
              <a:rPr lang="th-TH" dirty="0">
                <a:cs typeface="+mj-cs"/>
              </a:rPr>
              <a:t>ผู้มีลักษณะมีความรับผิดชอบเอาใจใส่ คำนึงถึงผลประโยชน์ผู้อื่นมากกว่าส่วนตัว</a:t>
            </a:r>
            <a:endParaRPr lang="en-US" dirty="0">
              <a:cs typeface="+mj-cs"/>
            </a:endParaRPr>
          </a:p>
          <a:p>
            <a:pPr marL="457200" indent="-457200" algn="thaiDist">
              <a:buFont typeface="Arial" pitchFamily="34" charset="0"/>
              <a:buChar char="•"/>
            </a:pPr>
            <a:r>
              <a:rPr lang="th-TH" dirty="0" smtClean="0">
                <a:cs typeface="+mj-cs"/>
              </a:rPr>
              <a:t>เป็น</a:t>
            </a:r>
            <a:r>
              <a:rPr lang="th-TH" dirty="0">
                <a:cs typeface="+mj-cs"/>
              </a:rPr>
              <a:t>ผู้มีลักษณะเป็นอันหนึ่งอันเดียวกับผู้อื่นอย่างเสมอต้นเสมอ</a:t>
            </a:r>
            <a:r>
              <a:rPr lang="th-TH" dirty="0" smtClean="0">
                <a:cs typeface="+mj-cs"/>
              </a:rPr>
              <a:t>ปลาย ไม่</a:t>
            </a:r>
            <a:r>
              <a:rPr lang="th-TH" dirty="0">
                <a:cs typeface="+mj-cs"/>
              </a:rPr>
              <a:t>ถือเราถือ</a:t>
            </a:r>
            <a:r>
              <a:rPr lang="th-TH" dirty="0" smtClean="0">
                <a:cs typeface="+mj-cs"/>
              </a:rPr>
              <a:t>เขา</a:t>
            </a:r>
            <a:endParaRPr lang="en-US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6229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568" y="0"/>
            <a:ext cx="10274157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780928"/>
            <a:ext cx="5616624" cy="3600399"/>
          </a:xfrm>
          <a:solidFill>
            <a:schemeClr val="accent6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tIns="144000"/>
          <a:lstStyle/>
          <a:p>
            <a:pPr marL="0" indent="0" algn="thaiDist">
              <a:buNone/>
            </a:pP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ลักษณะ</a:t>
            </a:r>
            <a:r>
              <a:rPr lang="th-TH" sz="2800" b="1" dirty="0">
                <a:solidFill>
                  <a:srgbClr val="FF0000"/>
                </a:solidFill>
                <a:cs typeface="+mj-cs"/>
              </a:rPr>
              <a:t>ของผู้ที่มีมนุษยสัมพันธ์ดีเป็นที่</a:t>
            </a: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ต้องการ </a:t>
            </a:r>
            <a:r>
              <a:rPr lang="th-TH" sz="2800" dirty="0" smtClean="0">
                <a:cs typeface="+mj-cs"/>
              </a:rPr>
              <a:t>ของ</a:t>
            </a:r>
            <a:r>
              <a:rPr lang="th-TH" sz="2800" dirty="0">
                <a:cs typeface="+mj-cs"/>
              </a:rPr>
              <a:t>เพื่อนร่วมงาน ผู้บังคับบัญชา ผู้ใต้บังคับบัญชา ตลอดจนคนทั่วไป และมีข้อควรประพฤติปฏิบัติเพื่อก่อให้เกิดมนุษยสัมพันธ์ เช่น</a:t>
            </a:r>
            <a:endParaRPr lang="en-US" sz="2800" dirty="0">
              <a:cs typeface="+mj-cs"/>
            </a:endParaRPr>
          </a:p>
          <a:p>
            <a:pPr algn="thaiDist"/>
            <a:r>
              <a:rPr lang="th-TH" sz="2800" dirty="0" smtClean="0">
                <a:cs typeface="+mj-cs"/>
              </a:rPr>
              <a:t>รู้จัก</a:t>
            </a:r>
            <a:r>
              <a:rPr lang="th-TH" sz="2800" dirty="0">
                <a:cs typeface="+mj-cs"/>
              </a:rPr>
              <a:t>ทักทาย</a:t>
            </a:r>
            <a:endParaRPr lang="en-US" sz="2800" dirty="0">
              <a:cs typeface="+mj-cs"/>
            </a:endParaRPr>
          </a:p>
          <a:p>
            <a:pPr algn="thaiDist"/>
            <a:r>
              <a:rPr lang="th-TH" sz="2800" dirty="0" smtClean="0">
                <a:cs typeface="+mj-cs"/>
              </a:rPr>
              <a:t>ไม่</a:t>
            </a:r>
            <a:r>
              <a:rPr lang="th-TH" sz="2800" dirty="0">
                <a:cs typeface="+mj-cs"/>
              </a:rPr>
              <a:t>ยกตนข่มท่าน</a:t>
            </a:r>
            <a:endParaRPr lang="en-US" sz="2800" dirty="0">
              <a:cs typeface="+mj-cs"/>
            </a:endParaRPr>
          </a:p>
          <a:p>
            <a:pPr algn="thaiDist"/>
            <a:r>
              <a:rPr lang="th-TH" sz="2800" dirty="0" smtClean="0">
                <a:cs typeface="+mj-cs"/>
              </a:rPr>
              <a:t>วาจา</a:t>
            </a:r>
            <a:r>
              <a:rPr lang="th-TH" sz="2800" dirty="0">
                <a:cs typeface="+mj-cs"/>
              </a:rPr>
              <a:t>สุภาพ กล่าวคำขอบคุณ ขอโทษ ฯลฯ</a:t>
            </a:r>
            <a:endParaRPr lang="en-US" sz="2800" dirty="0">
              <a:cs typeface="+mj-cs"/>
            </a:endParaRPr>
          </a:p>
          <a:p>
            <a:pPr algn="thaiDist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686629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683" y="0"/>
            <a:ext cx="12700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340769"/>
            <a:ext cx="7758386" cy="1584176"/>
          </a:xfrm>
          <a:solidFill>
            <a:schemeClr val="accent2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indent="0" algn="thaiDist">
              <a:buNone/>
            </a:pP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มนุษย์</a:t>
            </a:r>
            <a:r>
              <a:rPr lang="th-TH" sz="2800" b="1" dirty="0">
                <a:solidFill>
                  <a:srgbClr val="FF0000"/>
                </a:solidFill>
                <a:cs typeface="+mj-cs"/>
              </a:rPr>
              <a:t>เรานั้นชอบให้ผู้อื่นชื่นชมมากกว่าการตำหนิ </a:t>
            </a:r>
            <a:r>
              <a:rPr lang="th-TH" sz="2800" dirty="0">
                <a:cs typeface="+mj-cs"/>
              </a:rPr>
              <a:t>ซึ่งเป็นการแสดงถึงความรู้สึกดี ๆ ต่อผู้อื่น ตามความเป็นจริงแล้วแค่ชื่นชมอย่างเดียวไม่พอ</a:t>
            </a:r>
            <a:r>
              <a:rPr lang="th-TH" sz="2800" dirty="0" smtClean="0">
                <a:cs typeface="+mj-cs"/>
              </a:rPr>
              <a:t>ต้องให้</a:t>
            </a:r>
            <a:r>
              <a:rPr lang="th-TH" sz="2800" dirty="0">
                <a:cs typeface="+mj-cs"/>
              </a:rPr>
              <a:t>ความรู้สึกขอบคุณ</a:t>
            </a:r>
            <a:r>
              <a:rPr lang="th-TH" sz="2800" dirty="0" smtClean="0">
                <a:cs typeface="+mj-cs"/>
              </a:rPr>
              <a:t>ด้วย</a:t>
            </a:r>
            <a:endParaRPr lang="th-TH" sz="2800" dirty="0" smtClean="0">
              <a:cs typeface="+mj-cs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55576" y="3356992"/>
            <a:ext cx="7758386" cy="2016224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thaiDist">
              <a:buFont typeface="Arial" pitchFamily="34" charset="0"/>
              <a:buNone/>
            </a:pP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การรู้จักตนเองและเข้าใจผู้อื่น </a:t>
            </a:r>
            <a:r>
              <a:rPr lang="th-TH" sz="2800" dirty="0" smtClean="0">
                <a:cs typeface="+mj-cs"/>
              </a:rPr>
              <a:t>มองโลกในแง่ดี มองคนในแง่ดี                            จะทำให้มองเห็นจุดแข็งของผู้อื่นที่ร่วมงานด้วย เพื่อดึงความสามารถของแต่บุคคลมาใช้ในการกระทำกิจกรรม ให้บรรลุวัตถุประสงค์ตามที่องค์การได้กำหนดไว้</a:t>
            </a:r>
            <a:endParaRPr lang="en-US" sz="2800" dirty="0" smtClean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587018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551</Words>
  <Application>Microsoft Office PowerPoint</Application>
  <PresentationFormat>นำเสนอทางหน้าจอ (4:3)</PresentationFormat>
  <Paragraphs>36</Paragraphs>
  <Slides>9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9</vt:i4>
      </vt:variant>
    </vt:vector>
  </HeadingPairs>
  <TitlesOfParts>
    <vt:vector size="10" baseType="lpstr">
      <vt:lpstr>Office Theme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2 การสร้างมนุษยสัมพันธ์ในองค์การ</dc:title>
  <dc:creator>ssw</dc:creator>
  <cp:lastModifiedBy>nat</cp:lastModifiedBy>
  <cp:revision>9</cp:revision>
  <dcterms:created xsi:type="dcterms:W3CDTF">2016-11-04T18:26:53Z</dcterms:created>
  <dcterms:modified xsi:type="dcterms:W3CDTF">2016-11-07T15:03:14Z</dcterms:modified>
</cp:coreProperties>
</file>