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5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9945688" cy="6858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84A421A-F3B8-4D15-BA09-DA22DF59F4E3}" type="doc">
      <dgm:prSet loTypeId="urn:microsoft.com/office/officeart/2005/8/layout/radial1" loCatId="cycle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th-TH"/>
        </a:p>
      </dgm:t>
    </dgm:pt>
    <dgm:pt modelId="{10AAB57C-DC1A-4CA0-B8BB-A16581F0DA10}">
      <dgm:prSet phldrT="[ข้อความ]" custT="1"/>
      <dgm:spPr/>
      <dgm:t>
        <a:bodyPr/>
        <a:lstStyle/>
        <a:p>
          <a:pPr algn="ctr"/>
          <a:r>
            <a:rPr kumimoji="0" lang="th-TH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  <a:t>วิธีการ</a:t>
          </a:r>
          <a:br>
            <a:rPr kumimoji="0" lang="th-TH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</a:br>
          <a:r>
            <a:rPr kumimoji="0" lang="th-TH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  <a:t>พัฒนาตนตามหลักปรัชญาของเศรษฐกิจพอเพียง</a:t>
          </a:r>
          <a:endParaRPr lang="th-TH" sz="2000" b="1" dirty="0"/>
        </a:p>
      </dgm:t>
    </dgm:pt>
    <dgm:pt modelId="{9A7E0A7B-BD8C-40E6-B8BB-A6944C85EAA2}" type="parTrans" cxnId="{C2C93A1C-CEB3-4875-8EEF-1F984105CBB5}">
      <dgm:prSet/>
      <dgm:spPr/>
      <dgm:t>
        <a:bodyPr/>
        <a:lstStyle/>
        <a:p>
          <a:pPr algn="ctr"/>
          <a:endParaRPr lang="th-TH"/>
        </a:p>
      </dgm:t>
    </dgm:pt>
    <dgm:pt modelId="{6C6F8451-8240-457D-AF4A-A8B5F9CAF3C1}" type="sibTrans" cxnId="{C2C93A1C-CEB3-4875-8EEF-1F984105CBB5}">
      <dgm:prSet/>
      <dgm:spPr/>
      <dgm:t>
        <a:bodyPr/>
        <a:lstStyle/>
        <a:p>
          <a:pPr algn="ctr"/>
          <a:endParaRPr lang="th-TH"/>
        </a:p>
      </dgm:t>
    </dgm:pt>
    <dgm:pt modelId="{FD7B01CF-4F9D-4D6A-B9FA-057C7EED6FAA}">
      <dgm:prSet phldrT="[ข้อความ]" custT="1"/>
      <dgm:spPr/>
      <dgm:t>
        <a:bodyPr/>
        <a:lstStyle/>
        <a:p>
          <a:pPr algn="ctr"/>
          <a:r>
            <a:rPr kumimoji="0" lang="th-TH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  <a:t>ความเป็นมาปรัชญาของเศรษฐกิจพอเพียง</a:t>
          </a:r>
          <a:endParaRPr lang="th-TH" sz="1800" b="1" dirty="0"/>
        </a:p>
      </dgm:t>
    </dgm:pt>
    <dgm:pt modelId="{7A147245-8478-4C19-9C06-EC04DFFB9155}" type="parTrans" cxnId="{380F3436-BE71-4194-B9DF-A17A64C5DE85}">
      <dgm:prSet/>
      <dgm:spPr/>
      <dgm:t>
        <a:bodyPr/>
        <a:lstStyle/>
        <a:p>
          <a:pPr algn="ctr"/>
          <a:endParaRPr lang="th-TH"/>
        </a:p>
      </dgm:t>
    </dgm:pt>
    <dgm:pt modelId="{F8DE0DE6-17B1-411F-9FDE-A170CFC48DE7}" type="sibTrans" cxnId="{380F3436-BE71-4194-B9DF-A17A64C5DE85}">
      <dgm:prSet/>
      <dgm:spPr/>
      <dgm:t>
        <a:bodyPr/>
        <a:lstStyle/>
        <a:p>
          <a:pPr algn="ctr"/>
          <a:endParaRPr lang="th-TH"/>
        </a:p>
      </dgm:t>
    </dgm:pt>
    <dgm:pt modelId="{78ED1871-89A8-4C34-9476-85986661BABB}">
      <dgm:prSet phldrT="[ข้อความ]" custT="1"/>
      <dgm:spPr/>
      <dgm:t>
        <a:bodyPr/>
        <a:lstStyle/>
        <a:p>
          <a:pPr algn="ctr"/>
          <a:r>
            <a:rPr kumimoji="0" lang="th-TH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  <a:t>การพัฒนาตนเองตามหลักปรัชญาของเศรษฐกิจพอเพียง</a:t>
          </a:r>
          <a:endParaRPr lang="th-TH" sz="1800" b="1" dirty="0"/>
        </a:p>
      </dgm:t>
    </dgm:pt>
    <dgm:pt modelId="{4D20D958-6D74-413E-9867-91CC383F3C40}" type="parTrans" cxnId="{7F65BFFA-D979-4AEB-93F2-76433BCBDCF7}">
      <dgm:prSet/>
      <dgm:spPr/>
      <dgm:t>
        <a:bodyPr/>
        <a:lstStyle/>
        <a:p>
          <a:pPr algn="ctr"/>
          <a:endParaRPr lang="th-TH"/>
        </a:p>
      </dgm:t>
    </dgm:pt>
    <dgm:pt modelId="{0CD3F8A1-9930-401D-AB27-5AFD26266B66}" type="sibTrans" cxnId="{7F65BFFA-D979-4AEB-93F2-76433BCBDCF7}">
      <dgm:prSet/>
      <dgm:spPr/>
      <dgm:t>
        <a:bodyPr/>
        <a:lstStyle/>
        <a:p>
          <a:pPr algn="ctr"/>
          <a:endParaRPr lang="th-TH"/>
        </a:p>
      </dgm:t>
    </dgm:pt>
    <dgm:pt modelId="{0FAD0A1B-E49F-4C0C-8EB3-5807ECF08119}">
      <dgm:prSet phldrT="[ข้อความ]" custT="1"/>
      <dgm:spPr/>
      <dgm:t>
        <a:bodyPr/>
        <a:lstStyle/>
        <a:p>
          <a:pPr algn="ctr"/>
          <a:r>
            <a:rPr kumimoji="0" lang="th-TH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  <a:t>สถานการณ์</a:t>
          </a:r>
          <a:br>
            <a:rPr kumimoji="0" lang="th-TH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</a:br>
          <a:r>
            <a:rPr kumimoji="0" lang="th-TH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  <a:t>และแนวโน้ม</a:t>
          </a:r>
          <a:br>
            <a:rPr kumimoji="0" lang="th-TH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</a:br>
          <a:r>
            <a:rPr kumimoji="0" lang="th-TH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  <a:t>การเปลี่ยนแปลง</a:t>
          </a:r>
          <a:br>
            <a:rPr kumimoji="0" lang="th-TH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</a:br>
          <a:r>
            <a:rPr kumimoji="0" lang="th-TH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  <a:t>ที่สำคัญของ</a:t>
          </a:r>
          <a:br>
            <a:rPr kumimoji="0" lang="th-TH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</a:br>
          <a:r>
            <a:rPr kumimoji="0" lang="th-TH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  <a:t>ประเทศไทย</a:t>
          </a:r>
          <a:endParaRPr lang="th-TH" sz="1800" b="1" dirty="0"/>
        </a:p>
      </dgm:t>
    </dgm:pt>
    <dgm:pt modelId="{7EE66723-7959-4BEB-B062-749780C941B6}" type="parTrans" cxnId="{C715859B-4302-4B7A-A8A7-B94AE3E3D65B}">
      <dgm:prSet/>
      <dgm:spPr/>
      <dgm:t>
        <a:bodyPr/>
        <a:lstStyle/>
        <a:p>
          <a:pPr algn="ctr"/>
          <a:endParaRPr lang="th-TH"/>
        </a:p>
      </dgm:t>
    </dgm:pt>
    <dgm:pt modelId="{EE8FD25E-CA85-4E65-BCB5-978AADC37D60}" type="sibTrans" cxnId="{C715859B-4302-4B7A-A8A7-B94AE3E3D65B}">
      <dgm:prSet/>
      <dgm:spPr/>
      <dgm:t>
        <a:bodyPr/>
        <a:lstStyle/>
        <a:p>
          <a:pPr algn="ctr"/>
          <a:endParaRPr lang="th-TH"/>
        </a:p>
      </dgm:t>
    </dgm:pt>
    <dgm:pt modelId="{08486BE3-B8A7-4712-A0EB-9D082346C043}" type="pres">
      <dgm:prSet presAssocID="{584A421A-F3B8-4D15-BA09-DA22DF59F4E3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1500B385-DC46-41F4-B935-CE54C108AC81}" type="pres">
      <dgm:prSet presAssocID="{10AAB57C-DC1A-4CA0-B8BB-A16581F0DA10}" presName="centerShape" presStyleLbl="node0" presStyleIdx="0" presStyleCnt="1"/>
      <dgm:spPr/>
      <dgm:t>
        <a:bodyPr/>
        <a:lstStyle/>
        <a:p>
          <a:endParaRPr lang="th-TH"/>
        </a:p>
      </dgm:t>
    </dgm:pt>
    <dgm:pt modelId="{0E355DDE-5A63-48BB-8C26-7262365B3257}" type="pres">
      <dgm:prSet presAssocID="{7A147245-8478-4C19-9C06-EC04DFFB9155}" presName="Name9" presStyleLbl="parChTrans1D2" presStyleIdx="0" presStyleCnt="3"/>
      <dgm:spPr/>
      <dgm:t>
        <a:bodyPr/>
        <a:lstStyle/>
        <a:p>
          <a:endParaRPr lang="th-TH"/>
        </a:p>
      </dgm:t>
    </dgm:pt>
    <dgm:pt modelId="{03434C99-1DB6-4A85-93A0-35668EFF4D2D}" type="pres">
      <dgm:prSet presAssocID="{7A147245-8478-4C19-9C06-EC04DFFB9155}" presName="connTx" presStyleLbl="parChTrans1D2" presStyleIdx="0" presStyleCnt="3"/>
      <dgm:spPr/>
      <dgm:t>
        <a:bodyPr/>
        <a:lstStyle/>
        <a:p>
          <a:endParaRPr lang="th-TH"/>
        </a:p>
      </dgm:t>
    </dgm:pt>
    <dgm:pt modelId="{5E8DD912-C1C5-45B3-BFF5-80789C5B8F01}" type="pres">
      <dgm:prSet presAssocID="{FD7B01CF-4F9D-4D6A-B9FA-057C7EED6FAA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7E8C234-BC60-4269-9507-D1DA5B2B0A13}" type="pres">
      <dgm:prSet presAssocID="{4D20D958-6D74-413E-9867-91CC383F3C40}" presName="Name9" presStyleLbl="parChTrans1D2" presStyleIdx="1" presStyleCnt="3"/>
      <dgm:spPr/>
      <dgm:t>
        <a:bodyPr/>
        <a:lstStyle/>
        <a:p>
          <a:endParaRPr lang="th-TH"/>
        </a:p>
      </dgm:t>
    </dgm:pt>
    <dgm:pt modelId="{46296419-84E1-4CC9-9904-E7894821F092}" type="pres">
      <dgm:prSet presAssocID="{4D20D958-6D74-413E-9867-91CC383F3C40}" presName="connTx" presStyleLbl="parChTrans1D2" presStyleIdx="1" presStyleCnt="3"/>
      <dgm:spPr/>
      <dgm:t>
        <a:bodyPr/>
        <a:lstStyle/>
        <a:p>
          <a:endParaRPr lang="th-TH"/>
        </a:p>
      </dgm:t>
    </dgm:pt>
    <dgm:pt modelId="{8CD5FD3E-22F1-4065-A370-54B1FFF8E29A}" type="pres">
      <dgm:prSet presAssocID="{78ED1871-89A8-4C34-9476-85986661BABB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4B480A9-5F2D-45EB-8C38-B87D05E892B7}" type="pres">
      <dgm:prSet presAssocID="{7EE66723-7959-4BEB-B062-749780C941B6}" presName="Name9" presStyleLbl="parChTrans1D2" presStyleIdx="2" presStyleCnt="3"/>
      <dgm:spPr/>
      <dgm:t>
        <a:bodyPr/>
        <a:lstStyle/>
        <a:p>
          <a:endParaRPr lang="th-TH"/>
        </a:p>
      </dgm:t>
    </dgm:pt>
    <dgm:pt modelId="{FB9C67BE-637C-40FF-93B2-FD57470C5626}" type="pres">
      <dgm:prSet presAssocID="{7EE66723-7959-4BEB-B062-749780C941B6}" presName="connTx" presStyleLbl="parChTrans1D2" presStyleIdx="2" presStyleCnt="3"/>
      <dgm:spPr/>
      <dgm:t>
        <a:bodyPr/>
        <a:lstStyle/>
        <a:p>
          <a:endParaRPr lang="th-TH"/>
        </a:p>
      </dgm:t>
    </dgm:pt>
    <dgm:pt modelId="{EF2CF9AC-091E-48D5-A35C-6F19E2203CA5}" type="pres">
      <dgm:prSet presAssocID="{0FAD0A1B-E49F-4C0C-8EB3-5807ECF08119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1DDE2D0E-B575-4A1E-8B02-8D29CDB755FE}" type="presOf" srcId="{7EE66723-7959-4BEB-B062-749780C941B6}" destId="{FB9C67BE-637C-40FF-93B2-FD57470C5626}" srcOrd="1" destOrd="0" presId="urn:microsoft.com/office/officeart/2005/8/layout/radial1"/>
    <dgm:cxn modelId="{1395AD0A-BB69-471D-9D2B-7890710C2520}" type="presOf" srcId="{7A147245-8478-4C19-9C06-EC04DFFB9155}" destId="{03434C99-1DB6-4A85-93A0-35668EFF4D2D}" srcOrd="1" destOrd="0" presId="urn:microsoft.com/office/officeart/2005/8/layout/radial1"/>
    <dgm:cxn modelId="{B96E1368-C42E-4395-B9A0-D6438D591862}" type="presOf" srcId="{10AAB57C-DC1A-4CA0-B8BB-A16581F0DA10}" destId="{1500B385-DC46-41F4-B935-CE54C108AC81}" srcOrd="0" destOrd="0" presId="urn:microsoft.com/office/officeart/2005/8/layout/radial1"/>
    <dgm:cxn modelId="{C715859B-4302-4B7A-A8A7-B94AE3E3D65B}" srcId="{10AAB57C-DC1A-4CA0-B8BB-A16581F0DA10}" destId="{0FAD0A1B-E49F-4C0C-8EB3-5807ECF08119}" srcOrd="2" destOrd="0" parTransId="{7EE66723-7959-4BEB-B062-749780C941B6}" sibTransId="{EE8FD25E-CA85-4E65-BCB5-978AADC37D60}"/>
    <dgm:cxn modelId="{C2C93A1C-CEB3-4875-8EEF-1F984105CBB5}" srcId="{584A421A-F3B8-4D15-BA09-DA22DF59F4E3}" destId="{10AAB57C-DC1A-4CA0-B8BB-A16581F0DA10}" srcOrd="0" destOrd="0" parTransId="{9A7E0A7B-BD8C-40E6-B8BB-A6944C85EAA2}" sibTransId="{6C6F8451-8240-457D-AF4A-A8B5F9CAF3C1}"/>
    <dgm:cxn modelId="{C9FD7190-85BC-41AF-A19A-00F56AE3BAE3}" type="presOf" srcId="{4D20D958-6D74-413E-9867-91CC383F3C40}" destId="{46296419-84E1-4CC9-9904-E7894821F092}" srcOrd="1" destOrd="0" presId="urn:microsoft.com/office/officeart/2005/8/layout/radial1"/>
    <dgm:cxn modelId="{8027DCCE-617C-4E9D-B463-3C0553BF15E1}" type="presOf" srcId="{4D20D958-6D74-413E-9867-91CC383F3C40}" destId="{E7E8C234-BC60-4269-9507-D1DA5B2B0A13}" srcOrd="0" destOrd="0" presId="urn:microsoft.com/office/officeart/2005/8/layout/radial1"/>
    <dgm:cxn modelId="{10491702-2D94-4DE1-BC3E-A85602E17A41}" type="presOf" srcId="{584A421A-F3B8-4D15-BA09-DA22DF59F4E3}" destId="{08486BE3-B8A7-4712-A0EB-9D082346C043}" srcOrd="0" destOrd="0" presId="urn:microsoft.com/office/officeart/2005/8/layout/radial1"/>
    <dgm:cxn modelId="{BC9BB5B4-CDE2-4836-AC53-14998D914778}" type="presOf" srcId="{7EE66723-7959-4BEB-B062-749780C941B6}" destId="{54B480A9-5F2D-45EB-8C38-B87D05E892B7}" srcOrd="0" destOrd="0" presId="urn:microsoft.com/office/officeart/2005/8/layout/radial1"/>
    <dgm:cxn modelId="{7F65BFFA-D979-4AEB-93F2-76433BCBDCF7}" srcId="{10AAB57C-DC1A-4CA0-B8BB-A16581F0DA10}" destId="{78ED1871-89A8-4C34-9476-85986661BABB}" srcOrd="1" destOrd="0" parTransId="{4D20D958-6D74-413E-9867-91CC383F3C40}" sibTransId="{0CD3F8A1-9930-401D-AB27-5AFD26266B66}"/>
    <dgm:cxn modelId="{3F21B873-FAC2-46DD-855C-16C6F8D5727E}" type="presOf" srcId="{FD7B01CF-4F9D-4D6A-B9FA-057C7EED6FAA}" destId="{5E8DD912-C1C5-45B3-BFF5-80789C5B8F01}" srcOrd="0" destOrd="0" presId="urn:microsoft.com/office/officeart/2005/8/layout/radial1"/>
    <dgm:cxn modelId="{46C95AC6-5426-4373-ABF5-18DF104D0045}" type="presOf" srcId="{78ED1871-89A8-4C34-9476-85986661BABB}" destId="{8CD5FD3E-22F1-4065-A370-54B1FFF8E29A}" srcOrd="0" destOrd="0" presId="urn:microsoft.com/office/officeart/2005/8/layout/radial1"/>
    <dgm:cxn modelId="{380F3436-BE71-4194-B9DF-A17A64C5DE85}" srcId="{10AAB57C-DC1A-4CA0-B8BB-A16581F0DA10}" destId="{FD7B01CF-4F9D-4D6A-B9FA-057C7EED6FAA}" srcOrd="0" destOrd="0" parTransId="{7A147245-8478-4C19-9C06-EC04DFFB9155}" sibTransId="{F8DE0DE6-17B1-411F-9FDE-A170CFC48DE7}"/>
    <dgm:cxn modelId="{A6BF36B7-8F1D-4F65-A82F-501114687AC5}" type="presOf" srcId="{7A147245-8478-4C19-9C06-EC04DFFB9155}" destId="{0E355DDE-5A63-48BB-8C26-7262365B3257}" srcOrd="0" destOrd="0" presId="urn:microsoft.com/office/officeart/2005/8/layout/radial1"/>
    <dgm:cxn modelId="{761FA270-DBEC-470D-B10E-8ABB3F5A1851}" type="presOf" srcId="{0FAD0A1B-E49F-4C0C-8EB3-5807ECF08119}" destId="{EF2CF9AC-091E-48D5-A35C-6F19E2203CA5}" srcOrd="0" destOrd="0" presId="urn:microsoft.com/office/officeart/2005/8/layout/radial1"/>
    <dgm:cxn modelId="{CCBEA6E5-BDD5-4034-992B-6AC84D2C89E8}" type="presParOf" srcId="{08486BE3-B8A7-4712-A0EB-9D082346C043}" destId="{1500B385-DC46-41F4-B935-CE54C108AC81}" srcOrd="0" destOrd="0" presId="urn:microsoft.com/office/officeart/2005/8/layout/radial1"/>
    <dgm:cxn modelId="{68044CD3-6DE3-4112-B2BA-5B18264FAD61}" type="presParOf" srcId="{08486BE3-B8A7-4712-A0EB-9D082346C043}" destId="{0E355DDE-5A63-48BB-8C26-7262365B3257}" srcOrd="1" destOrd="0" presId="urn:microsoft.com/office/officeart/2005/8/layout/radial1"/>
    <dgm:cxn modelId="{0844D0FE-1214-4B40-A439-E712245385AC}" type="presParOf" srcId="{0E355DDE-5A63-48BB-8C26-7262365B3257}" destId="{03434C99-1DB6-4A85-93A0-35668EFF4D2D}" srcOrd="0" destOrd="0" presId="urn:microsoft.com/office/officeart/2005/8/layout/radial1"/>
    <dgm:cxn modelId="{478E3AFE-822E-4DC8-BE2C-EDE61EC5BD40}" type="presParOf" srcId="{08486BE3-B8A7-4712-A0EB-9D082346C043}" destId="{5E8DD912-C1C5-45B3-BFF5-80789C5B8F01}" srcOrd="2" destOrd="0" presId="urn:microsoft.com/office/officeart/2005/8/layout/radial1"/>
    <dgm:cxn modelId="{988102A0-2B56-480E-98C9-A7F7F550C54D}" type="presParOf" srcId="{08486BE3-B8A7-4712-A0EB-9D082346C043}" destId="{E7E8C234-BC60-4269-9507-D1DA5B2B0A13}" srcOrd="3" destOrd="0" presId="urn:microsoft.com/office/officeart/2005/8/layout/radial1"/>
    <dgm:cxn modelId="{4318E0C1-8C4B-49E8-96F5-EBF66D47F966}" type="presParOf" srcId="{E7E8C234-BC60-4269-9507-D1DA5B2B0A13}" destId="{46296419-84E1-4CC9-9904-E7894821F092}" srcOrd="0" destOrd="0" presId="urn:microsoft.com/office/officeart/2005/8/layout/radial1"/>
    <dgm:cxn modelId="{A1CD493B-B665-4A29-8F97-2670214D425F}" type="presParOf" srcId="{08486BE3-B8A7-4712-A0EB-9D082346C043}" destId="{8CD5FD3E-22F1-4065-A370-54B1FFF8E29A}" srcOrd="4" destOrd="0" presId="urn:microsoft.com/office/officeart/2005/8/layout/radial1"/>
    <dgm:cxn modelId="{B22FCE38-C66F-4EBE-9C3A-7AAFEE5D8606}" type="presParOf" srcId="{08486BE3-B8A7-4712-A0EB-9D082346C043}" destId="{54B480A9-5F2D-45EB-8C38-B87D05E892B7}" srcOrd="5" destOrd="0" presId="urn:microsoft.com/office/officeart/2005/8/layout/radial1"/>
    <dgm:cxn modelId="{E7FA4495-32CD-45FE-84F3-A202CFB36680}" type="presParOf" srcId="{54B480A9-5F2D-45EB-8C38-B87D05E892B7}" destId="{FB9C67BE-637C-40FF-93B2-FD57470C5626}" srcOrd="0" destOrd="0" presId="urn:microsoft.com/office/officeart/2005/8/layout/radial1"/>
    <dgm:cxn modelId="{5CFDC4DB-69DC-415D-A012-AFF340CBAAA3}" type="presParOf" srcId="{08486BE3-B8A7-4712-A0EB-9D082346C043}" destId="{EF2CF9AC-091E-48D5-A35C-6F19E2203CA5}" srcOrd="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00B385-DC46-41F4-B935-CE54C108AC81}">
      <dsp:nvSpPr>
        <dsp:cNvPr id="0" name=""/>
        <dsp:cNvSpPr/>
      </dsp:nvSpPr>
      <dsp:spPr>
        <a:xfrm>
          <a:off x="3233721" y="2192950"/>
          <a:ext cx="1669461" cy="1669461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th-TH" sz="20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  <a:t>วิธีการ</a:t>
          </a:r>
          <a:br>
            <a:rPr kumimoji="0" lang="th-TH" sz="20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</a:br>
          <a:r>
            <a:rPr kumimoji="0" lang="th-TH" sz="20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  <a:t>พัฒนาตนตามหลักปรัชญาของเศรษฐกิจพอเพียง</a:t>
          </a:r>
          <a:endParaRPr lang="th-TH" sz="2000" b="1" kern="1200" dirty="0"/>
        </a:p>
      </dsp:txBody>
      <dsp:txXfrm>
        <a:off x="3478208" y="2437437"/>
        <a:ext cx="1180487" cy="1180487"/>
      </dsp:txXfrm>
    </dsp:sp>
    <dsp:sp modelId="{0E355DDE-5A63-48BB-8C26-7262365B3257}">
      <dsp:nvSpPr>
        <dsp:cNvPr id="0" name=""/>
        <dsp:cNvSpPr/>
      </dsp:nvSpPr>
      <dsp:spPr>
        <a:xfrm rot="16200000">
          <a:off x="3816372" y="1922405"/>
          <a:ext cx="504158" cy="36930"/>
        </a:xfrm>
        <a:custGeom>
          <a:avLst/>
          <a:gdLst/>
          <a:ahLst/>
          <a:cxnLst/>
          <a:rect l="0" t="0" r="0" b="0"/>
          <a:pathLst>
            <a:path>
              <a:moveTo>
                <a:pt x="0" y="18465"/>
              </a:moveTo>
              <a:lnTo>
                <a:pt x="504158" y="18465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kern="1200"/>
        </a:p>
      </dsp:txBody>
      <dsp:txXfrm>
        <a:off x="4055848" y="1928267"/>
        <a:ext cx="25207" cy="25207"/>
      </dsp:txXfrm>
    </dsp:sp>
    <dsp:sp modelId="{5E8DD912-C1C5-45B3-BFF5-80789C5B8F01}">
      <dsp:nvSpPr>
        <dsp:cNvPr id="0" name=""/>
        <dsp:cNvSpPr/>
      </dsp:nvSpPr>
      <dsp:spPr>
        <a:xfrm>
          <a:off x="3233721" y="19330"/>
          <a:ext cx="1669461" cy="1669461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th-TH" sz="18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  <a:t>ความเป็นมาปรัชญาของเศรษฐกิจพอเพียง</a:t>
          </a:r>
          <a:endParaRPr lang="th-TH" sz="1800" b="1" kern="1200" dirty="0"/>
        </a:p>
      </dsp:txBody>
      <dsp:txXfrm>
        <a:off x="3478208" y="263817"/>
        <a:ext cx="1180487" cy="1180487"/>
      </dsp:txXfrm>
    </dsp:sp>
    <dsp:sp modelId="{E7E8C234-BC60-4269-9507-D1DA5B2B0A13}">
      <dsp:nvSpPr>
        <dsp:cNvPr id="0" name=""/>
        <dsp:cNvSpPr/>
      </dsp:nvSpPr>
      <dsp:spPr>
        <a:xfrm rot="1800000">
          <a:off x="4757577" y="3552620"/>
          <a:ext cx="504158" cy="36930"/>
        </a:xfrm>
        <a:custGeom>
          <a:avLst/>
          <a:gdLst/>
          <a:ahLst/>
          <a:cxnLst/>
          <a:rect l="0" t="0" r="0" b="0"/>
          <a:pathLst>
            <a:path>
              <a:moveTo>
                <a:pt x="0" y="18465"/>
              </a:moveTo>
              <a:lnTo>
                <a:pt x="504158" y="18465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kern="1200"/>
        </a:p>
      </dsp:txBody>
      <dsp:txXfrm>
        <a:off x="4997053" y="3558482"/>
        <a:ext cx="25207" cy="25207"/>
      </dsp:txXfrm>
    </dsp:sp>
    <dsp:sp modelId="{8CD5FD3E-22F1-4065-A370-54B1FFF8E29A}">
      <dsp:nvSpPr>
        <dsp:cNvPr id="0" name=""/>
        <dsp:cNvSpPr/>
      </dsp:nvSpPr>
      <dsp:spPr>
        <a:xfrm>
          <a:off x="5116131" y="3279760"/>
          <a:ext cx="1669461" cy="1669461"/>
        </a:xfrm>
        <a:prstGeom prst="ellipse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tint val="50000"/>
                <a:satMod val="300000"/>
              </a:schemeClr>
            </a:gs>
            <a:gs pos="35000">
              <a:schemeClr val="accent5">
                <a:hueOff val="-4966938"/>
                <a:satOff val="19906"/>
                <a:lumOff val="4314"/>
                <a:alphaOff val="0"/>
                <a:tint val="37000"/>
                <a:satMod val="30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th-TH" sz="18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  <a:t>การพัฒนาตนเองตามหลักปรัชญาของเศรษฐกิจพอเพียง</a:t>
          </a:r>
          <a:endParaRPr lang="th-TH" sz="1800" b="1" kern="1200" dirty="0"/>
        </a:p>
      </dsp:txBody>
      <dsp:txXfrm>
        <a:off x="5360618" y="3524247"/>
        <a:ext cx="1180487" cy="1180487"/>
      </dsp:txXfrm>
    </dsp:sp>
    <dsp:sp modelId="{54B480A9-5F2D-45EB-8C38-B87D05E892B7}">
      <dsp:nvSpPr>
        <dsp:cNvPr id="0" name=""/>
        <dsp:cNvSpPr/>
      </dsp:nvSpPr>
      <dsp:spPr>
        <a:xfrm rot="9000000">
          <a:off x="2875167" y="3552620"/>
          <a:ext cx="504158" cy="36930"/>
        </a:xfrm>
        <a:custGeom>
          <a:avLst/>
          <a:gdLst/>
          <a:ahLst/>
          <a:cxnLst/>
          <a:rect l="0" t="0" r="0" b="0"/>
          <a:pathLst>
            <a:path>
              <a:moveTo>
                <a:pt x="0" y="18465"/>
              </a:moveTo>
              <a:lnTo>
                <a:pt x="504158" y="18465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kern="1200"/>
        </a:p>
      </dsp:txBody>
      <dsp:txXfrm rot="10800000">
        <a:off x="3114642" y="3558482"/>
        <a:ext cx="25207" cy="25207"/>
      </dsp:txXfrm>
    </dsp:sp>
    <dsp:sp modelId="{EF2CF9AC-091E-48D5-A35C-6F19E2203CA5}">
      <dsp:nvSpPr>
        <dsp:cNvPr id="0" name=""/>
        <dsp:cNvSpPr/>
      </dsp:nvSpPr>
      <dsp:spPr>
        <a:xfrm>
          <a:off x="1351311" y="3279760"/>
          <a:ext cx="1669461" cy="1669461"/>
        </a:xfrm>
        <a:prstGeom prst="ellipse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tint val="50000"/>
                <a:satMod val="300000"/>
              </a:schemeClr>
            </a:gs>
            <a:gs pos="35000">
              <a:schemeClr val="accent5">
                <a:hueOff val="-9933876"/>
                <a:satOff val="39811"/>
                <a:lumOff val="8628"/>
                <a:alphaOff val="0"/>
                <a:tint val="37000"/>
                <a:satMod val="30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th-TH" sz="18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  <a:t>สถานการณ์</a:t>
          </a:r>
          <a:br>
            <a:rPr kumimoji="0" lang="th-TH" sz="18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</a:br>
          <a:r>
            <a:rPr kumimoji="0" lang="th-TH" sz="18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  <a:t>และแนวโน้ม</a:t>
          </a:r>
          <a:br>
            <a:rPr kumimoji="0" lang="th-TH" sz="18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</a:br>
          <a:r>
            <a:rPr kumimoji="0" lang="th-TH" sz="18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  <a:t>การเปลี่ยนแปลง</a:t>
          </a:r>
          <a:br>
            <a:rPr kumimoji="0" lang="th-TH" sz="18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</a:br>
          <a:r>
            <a:rPr kumimoji="0" lang="th-TH" sz="18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  <a:t>ที่สำคัญของ</a:t>
          </a:r>
          <a:br>
            <a:rPr kumimoji="0" lang="th-TH" sz="18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</a:br>
          <a:r>
            <a:rPr kumimoji="0" lang="th-TH" sz="18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  <a:t>ประเทศไทย</a:t>
          </a:r>
          <a:endParaRPr lang="th-TH" sz="1800" b="1" kern="1200" dirty="0"/>
        </a:p>
      </dsp:txBody>
      <dsp:txXfrm>
        <a:off x="1595798" y="3524247"/>
        <a:ext cx="1180487" cy="11804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33588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CA570E-EA6D-4431-9FB4-733165DFB701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33588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8025E-5412-4016-A6F6-3F029A38BCC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048269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0A9D1-F53B-42F7-A570-6AD5CCE5754C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A1A99-0F89-448D-913A-9509FDB3444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548890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0A9D1-F53B-42F7-A570-6AD5CCE5754C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A1A99-0F89-448D-913A-9509FDB3444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235409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0A9D1-F53B-42F7-A570-6AD5CCE5754C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A1A99-0F89-448D-913A-9509FDB3444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66817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0A9D1-F53B-42F7-A570-6AD5CCE5754C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A1A99-0F89-448D-913A-9509FDB3444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37313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0A9D1-F53B-42F7-A570-6AD5CCE5754C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A1A99-0F89-448D-913A-9509FDB3444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92744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0A9D1-F53B-42F7-A570-6AD5CCE5754C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A1A99-0F89-448D-913A-9509FDB3444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20561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0A9D1-F53B-42F7-A570-6AD5CCE5754C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A1A99-0F89-448D-913A-9509FDB3444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3776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0A9D1-F53B-42F7-A570-6AD5CCE5754C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A1A99-0F89-448D-913A-9509FDB3444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07138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0A9D1-F53B-42F7-A570-6AD5CCE5754C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A1A99-0F89-448D-913A-9509FDB3444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37332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0A9D1-F53B-42F7-A570-6AD5CCE5754C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A1A99-0F89-448D-913A-9509FDB3444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4925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0A9D1-F53B-42F7-A570-6AD5CCE5754C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A1A99-0F89-448D-913A-9509FDB3444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828291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10A9D1-F53B-42F7-A570-6AD5CCE5754C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BA1A99-0F89-448D-913A-9509FDB3444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98730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รูปภาพ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7606" y="0"/>
            <a:ext cx="10322914" cy="6885384"/>
          </a:xfrm>
          <a:prstGeom prst="rect">
            <a:avLst/>
          </a:prstGeom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649814"/>
            <a:ext cx="1519076" cy="890768"/>
          </a:xfrm>
          <a:prstGeom prst="rect">
            <a:avLst/>
          </a:prstGeom>
        </p:spPr>
      </p:pic>
      <p:sp>
        <p:nvSpPr>
          <p:cNvPr id="5" name="สี่เหลี่ยมผืนผ้า 4"/>
          <p:cNvSpPr/>
          <p:nvPr/>
        </p:nvSpPr>
        <p:spPr>
          <a:xfrm>
            <a:off x="950794" y="2362200"/>
            <a:ext cx="3505200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417394" y="457200"/>
            <a:ext cx="4572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h-TH" sz="4400" b="1" dirty="0">
                <a:solidFill>
                  <a:schemeClr val="bg1"/>
                </a:solidFill>
                <a:latin typeface="2006_iannnnnISO" pitchFamily="2" charset="0"/>
                <a:cs typeface="2006_iannnnnISO" pitchFamily="2" charset="0"/>
              </a:rPr>
              <a:t>หน่วยที่ </a:t>
            </a:r>
            <a:r>
              <a:rPr lang="en-US" sz="4400" b="1" dirty="0" smtClean="0">
                <a:solidFill>
                  <a:schemeClr val="bg1"/>
                </a:solidFill>
                <a:latin typeface="2006_iannnnnISO" pitchFamily="2" charset="0"/>
                <a:cs typeface="2006_iannnnnISO" pitchFamily="2" charset="0"/>
              </a:rPr>
              <a:t>5</a:t>
            </a:r>
            <a:endParaRPr lang="th-TH" sz="4400" b="1" dirty="0" smtClean="0">
              <a:solidFill>
                <a:schemeClr val="bg1"/>
              </a:solidFill>
              <a:latin typeface="2006_iannnnnISO" pitchFamily="2" charset="0"/>
              <a:cs typeface="2006_iannnnnISO" pitchFamily="2" charset="0"/>
            </a:endParaRPr>
          </a:p>
        </p:txBody>
      </p:sp>
      <p:cxnSp>
        <p:nvCxnSpPr>
          <p:cNvPr id="7" name="ตัวเชื่อมต่อตรง 6"/>
          <p:cNvCxnSpPr/>
          <p:nvPr/>
        </p:nvCxnSpPr>
        <p:spPr>
          <a:xfrm>
            <a:off x="457200" y="1143000"/>
            <a:ext cx="8291264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สี่เหลี่ยมผืนผ้า 7"/>
          <p:cNvSpPr/>
          <p:nvPr/>
        </p:nvSpPr>
        <p:spPr>
          <a:xfrm>
            <a:off x="457200" y="1226641"/>
            <a:ext cx="8291264" cy="1897559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457200" y="1196752"/>
            <a:ext cx="8291264" cy="1323439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th-TH" sz="8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ISO" pitchFamily="2" charset="0"/>
                <a:cs typeface="2006_iannnnnISO" pitchFamily="2" charset="0"/>
              </a:rPr>
              <a:t>วิธีการพัฒนาตนตาม</a:t>
            </a:r>
            <a:endParaRPr lang="th-TH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2006_iannnnnISO" pitchFamily="2" charset="0"/>
              <a:cs typeface="2006_iannnnnISO" pitchFamily="2" charset="0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467544" y="2066162"/>
            <a:ext cx="8291264" cy="1323439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th-TH" sz="8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ISO" pitchFamily="2" charset="0"/>
                <a:cs typeface="2006_iannnnnISO" pitchFamily="2" charset="0"/>
              </a:rPr>
              <a:t>หลักปรัชญาเศรษฐกิจพอเพียง</a:t>
            </a:r>
            <a:endParaRPr lang="th-TH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2006_iannnnnISO" pitchFamily="2" charset="0"/>
              <a:cs typeface="2006_iannnnnIS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672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8" grpId="0" animBg="1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7" y="476672"/>
            <a:ext cx="9144000" cy="658368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404664"/>
            <a:ext cx="8229600" cy="403244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marL="0" indent="0">
              <a:buNone/>
            </a:pPr>
            <a:r>
              <a:rPr lang="th-TH" sz="2800" b="1" dirty="0" smtClean="0">
                <a:solidFill>
                  <a:srgbClr val="FF0000"/>
                </a:solidFill>
                <a:cs typeface="+mj-cs"/>
              </a:rPr>
              <a:t>แนวทาง</a:t>
            </a:r>
            <a:r>
              <a:rPr lang="th-TH" sz="2800" b="1" dirty="0">
                <a:solidFill>
                  <a:srgbClr val="FF0000"/>
                </a:solidFill>
                <a:cs typeface="+mj-cs"/>
              </a:rPr>
              <a:t>ในการสร้างความสัมพันธ์ที่ดีกับเครือข่ายหรือแนวร่วม </a:t>
            </a:r>
            <a:r>
              <a:rPr lang="th-TH" sz="2800" dirty="0" smtClean="0">
                <a:cs typeface="+mj-cs"/>
              </a:rPr>
              <a:t>คือ</a:t>
            </a:r>
            <a:endParaRPr lang="en-US" sz="2800" dirty="0">
              <a:cs typeface="+mj-cs"/>
            </a:endParaRPr>
          </a:p>
          <a:p>
            <a:r>
              <a:rPr lang="th-TH" sz="2800" b="1" dirty="0" smtClean="0">
                <a:cs typeface="+mj-cs"/>
              </a:rPr>
              <a:t>อย่า</a:t>
            </a:r>
            <a:r>
              <a:rPr lang="th-TH" sz="2800" b="1" dirty="0">
                <a:cs typeface="+mj-cs"/>
              </a:rPr>
              <a:t>เห็นแก่ประโยชน์ส่วนตัว หรือประโยชน์ระยะสั้น </a:t>
            </a:r>
            <a:r>
              <a:rPr lang="th-TH" sz="2800" dirty="0">
                <a:cs typeface="+mj-cs"/>
              </a:rPr>
              <a:t>ความสัมพันธ์ที่ดีจะต้องเกิดจากความสุข และความสบายใจที่คบหากัน (</a:t>
            </a:r>
            <a:r>
              <a:rPr lang="en-US" sz="2800" dirty="0">
                <a:cs typeface="+mj-cs"/>
              </a:rPr>
              <a:t>Comfort Level</a:t>
            </a:r>
            <a:r>
              <a:rPr lang="th-TH" sz="2800" dirty="0">
                <a:cs typeface="+mj-cs"/>
              </a:rPr>
              <a:t>) และค่อย ๆ ไปสู่ประโยชน์ร่วมกัน</a:t>
            </a:r>
            <a:endParaRPr lang="en-US" sz="2800" dirty="0">
              <a:cs typeface="+mj-cs"/>
            </a:endParaRPr>
          </a:p>
          <a:p>
            <a:r>
              <a:rPr lang="th-TH" sz="2800" b="1" dirty="0" smtClean="0">
                <a:cs typeface="+mj-cs"/>
              </a:rPr>
              <a:t>ต้อง</a:t>
            </a:r>
            <a:r>
              <a:rPr lang="th-TH" sz="2800" b="1" dirty="0">
                <a:cs typeface="+mj-cs"/>
              </a:rPr>
              <a:t>เน้น </a:t>
            </a:r>
            <a:r>
              <a:rPr lang="en-US" sz="2800" b="1" dirty="0">
                <a:cs typeface="+mj-cs"/>
              </a:rPr>
              <a:t>Trust </a:t>
            </a:r>
            <a:r>
              <a:rPr lang="th-TH" sz="2800" dirty="0">
                <a:cs typeface="+mj-cs"/>
              </a:rPr>
              <a:t>ความไว้เนื้อเชื่อใจ ต้องยอมรับและนับถือในตัวบุคคลเหล่านั้น (</a:t>
            </a:r>
            <a:r>
              <a:rPr lang="en-US" sz="2800" dirty="0">
                <a:cs typeface="+mj-cs"/>
              </a:rPr>
              <a:t>Respect</a:t>
            </a:r>
            <a:r>
              <a:rPr lang="th-TH" sz="2800" dirty="0">
                <a:cs typeface="+mj-cs"/>
              </a:rPr>
              <a:t>) ไม่ได้มองแค่ภายนอกหรือวัตถุ</a:t>
            </a:r>
            <a:endParaRPr lang="en-US" sz="2800" dirty="0">
              <a:cs typeface="+mj-cs"/>
            </a:endParaRPr>
          </a:p>
          <a:p>
            <a:r>
              <a:rPr lang="th-TH" sz="2800" b="1" dirty="0" smtClean="0">
                <a:cs typeface="+mj-cs"/>
              </a:rPr>
              <a:t>เน้น</a:t>
            </a:r>
            <a:r>
              <a:rPr lang="th-TH" sz="2800" b="1" dirty="0">
                <a:cs typeface="+mj-cs"/>
              </a:rPr>
              <a:t>ความแตกต่างกันทางความรู้ </a:t>
            </a:r>
            <a:r>
              <a:rPr lang="th-TH" sz="2800" dirty="0">
                <a:cs typeface="+mj-cs"/>
              </a:rPr>
              <a:t>ทักษะ และศักยภาพ เพื่อสร้างการรวมพลัง (</a:t>
            </a:r>
            <a:r>
              <a:rPr lang="en-US" sz="2800" dirty="0">
                <a:cs typeface="+mj-cs"/>
              </a:rPr>
              <a:t>Synergy</a:t>
            </a:r>
            <a:r>
              <a:rPr lang="th-TH" sz="2800" dirty="0">
                <a:cs typeface="+mj-cs"/>
              </a:rPr>
              <a:t>) ให้ได้จริง ๆ </a:t>
            </a:r>
            <a:endParaRPr lang="en-US" sz="2800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74191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305207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916832"/>
            <a:ext cx="8424936" cy="2376264"/>
          </a:xfrm>
          <a:solidFill>
            <a:srgbClr val="FFFF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indent="0">
              <a:buNone/>
            </a:pPr>
            <a:r>
              <a:rPr lang="th-TH" sz="2800" b="1" dirty="0" smtClean="0">
                <a:solidFill>
                  <a:srgbClr val="FF0000"/>
                </a:solidFill>
                <a:cs typeface="+mj-cs"/>
              </a:rPr>
              <a:t>หาก</a:t>
            </a:r>
            <a:r>
              <a:rPr lang="th-TH" sz="2800" b="1" dirty="0">
                <a:solidFill>
                  <a:srgbClr val="FF0000"/>
                </a:solidFill>
                <a:cs typeface="+mj-cs"/>
              </a:rPr>
              <a:t>คนไทยทุกคนค้นหาจุดอ่อนของตัวเองเรื่องการสร้างเครือข่าย </a:t>
            </a:r>
            <a:r>
              <a:rPr lang="th-TH" sz="2800" dirty="0">
                <a:cs typeface="+mj-cs"/>
              </a:rPr>
              <a:t>จะพบว่ามีช่องว่าง (</a:t>
            </a:r>
            <a:r>
              <a:rPr lang="en-US" sz="2800" dirty="0">
                <a:cs typeface="+mj-cs"/>
              </a:rPr>
              <a:t>Gap</a:t>
            </a:r>
            <a:r>
              <a:rPr lang="th-TH" sz="2800" dirty="0">
                <a:cs typeface="+mj-cs"/>
              </a:rPr>
              <a:t>) อีกมากมาย ต้นทุนทางสังคมไทยยังขาด คือ</a:t>
            </a:r>
            <a:endParaRPr lang="en-US" sz="2800" dirty="0">
              <a:cs typeface="+mj-cs"/>
            </a:endParaRPr>
          </a:p>
          <a:p>
            <a:pPr marL="0" indent="0">
              <a:buNone/>
            </a:pPr>
            <a:r>
              <a:rPr lang="th-TH" sz="2800" dirty="0" smtClean="0">
                <a:solidFill>
                  <a:schemeClr val="tx2"/>
                </a:solidFill>
                <a:cs typeface="+mj-cs"/>
              </a:rPr>
              <a:t>	</a:t>
            </a:r>
            <a:r>
              <a:rPr lang="th-TH" sz="2800" b="1" dirty="0" smtClean="0">
                <a:solidFill>
                  <a:schemeClr val="tx2"/>
                </a:solidFill>
                <a:cs typeface="+mj-cs"/>
              </a:rPr>
              <a:t>1</a:t>
            </a:r>
            <a:r>
              <a:rPr lang="th-TH" sz="2800" b="1" dirty="0">
                <a:solidFill>
                  <a:schemeClr val="tx2"/>
                </a:solidFill>
                <a:cs typeface="+mj-cs"/>
              </a:rPr>
              <a:t>. ต้นทุนในการหาข้อมูลข่าวสาร (</a:t>
            </a:r>
            <a:r>
              <a:rPr lang="en-US" sz="2800" b="1" dirty="0">
                <a:solidFill>
                  <a:schemeClr val="tx2"/>
                </a:solidFill>
                <a:cs typeface="+mj-cs"/>
              </a:rPr>
              <a:t>Information Cost</a:t>
            </a:r>
            <a:r>
              <a:rPr lang="th-TH" sz="2800" b="1" dirty="0">
                <a:solidFill>
                  <a:schemeClr val="tx2"/>
                </a:solidFill>
                <a:cs typeface="+mj-cs"/>
              </a:rPr>
              <a:t>)</a:t>
            </a:r>
            <a:endParaRPr lang="en-US" sz="2800" b="1" dirty="0">
              <a:solidFill>
                <a:schemeClr val="tx2"/>
              </a:solidFill>
              <a:cs typeface="+mj-cs"/>
            </a:endParaRPr>
          </a:p>
          <a:p>
            <a:pPr marL="0" indent="0">
              <a:buNone/>
            </a:pPr>
            <a:r>
              <a:rPr lang="th-TH" sz="2800" b="1" dirty="0" smtClean="0">
                <a:solidFill>
                  <a:schemeClr val="tx2"/>
                </a:solidFill>
                <a:cs typeface="+mj-cs"/>
              </a:rPr>
              <a:t>	2</a:t>
            </a:r>
            <a:r>
              <a:rPr lang="th-TH" sz="2800" b="1" dirty="0">
                <a:solidFill>
                  <a:schemeClr val="tx2"/>
                </a:solidFill>
                <a:cs typeface="+mj-cs"/>
              </a:rPr>
              <a:t>. ต้นทุนในการเจรจาต่อรอง (</a:t>
            </a:r>
            <a:r>
              <a:rPr lang="en-US" sz="2800" b="1" dirty="0">
                <a:solidFill>
                  <a:schemeClr val="tx2"/>
                </a:solidFill>
                <a:cs typeface="+mj-cs"/>
              </a:rPr>
              <a:t>Negotiation</a:t>
            </a:r>
            <a:r>
              <a:rPr lang="th-TH" sz="2800" b="1" dirty="0" smtClean="0">
                <a:solidFill>
                  <a:schemeClr val="tx2"/>
                </a:solidFill>
                <a:cs typeface="+mj-cs"/>
              </a:rPr>
              <a:t>)</a:t>
            </a:r>
            <a:endParaRPr lang="en-US" sz="2800" b="1" dirty="0">
              <a:solidFill>
                <a:schemeClr val="tx2"/>
              </a:solidFill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201629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-29344"/>
            <a:ext cx="10480528" cy="688734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marL="0" indent="0" algn="thaiDist">
              <a:buNone/>
            </a:pPr>
            <a:r>
              <a:rPr lang="th-TH" sz="2800" b="1" dirty="0" smtClean="0">
                <a:solidFill>
                  <a:srgbClr val="FF0000"/>
                </a:solidFill>
                <a:cs typeface="+mj-cs"/>
              </a:rPr>
              <a:t>ปัจจุบัน</a:t>
            </a:r>
            <a:r>
              <a:rPr lang="th-TH" sz="2800" b="1" dirty="0">
                <a:solidFill>
                  <a:srgbClr val="FF0000"/>
                </a:solidFill>
                <a:cs typeface="+mj-cs"/>
              </a:rPr>
              <a:t>สังคมไทยมีจุดอ่อน</a:t>
            </a:r>
            <a:r>
              <a:rPr lang="th-TH" sz="2800" b="1" dirty="0" smtClean="0">
                <a:solidFill>
                  <a:srgbClr val="FF0000"/>
                </a:solidFill>
                <a:cs typeface="+mj-cs"/>
              </a:rPr>
              <a:t>มากมาย </a:t>
            </a:r>
            <a:r>
              <a:rPr lang="th-TH" sz="2800" dirty="0" smtClean="0">
                <a:cs typeface="+mj-cs"/>
              </a:rPr>
              <a:t>ที่</a:t>
            </a:r>
            <a:r>
              <a:rPr lang="th-TH" sz="2800" dirty="0">
                <a:cs typeface="+mj-cs"/>
              </a:rPr>
              <a:t>เกิดจากการที่ทุนมนุษย์ของประเทศไทยให้ความสำคัญกับเรื่องระยะสั้นเท่านั้นโดยที่ไม่มองการอยู่รอดในระยะยาว </a:t>
            </a:r>
            <a:r>
              <a:rPr lang="th-TH" sz="2800" dirty="0" smtClean="0">
                <a:cs typeface="+mj-cs"/>
              </a:rPr>
              <a:t>และ                  ความ</a:t>
            </a:r>
            <a:r>
              <a:rPr lang="th-TH" sz="2800" dirty="0">
                <a:cs typeface="+mj-cs"/>
              </a:rPr>
              <a:t>ยั่งยืน หรือ </a:t>
            </a:r>
            <a:r>
              <a:rPr lang="en-US" sz="2800" dirty="0">
                <a:cs typeface="+mj-cs"/>
              </a:rPr>
              <a:t>Sustainability Capital</a:t>
            </a:r>
          </a:p>
          <a:p>
            <a:pPr marL="0" indent="0" algn="thaiDist">
              <a:buNone/>
            </a:pPr>
            <a:endParaRPr lang="th-TH" sz="2800" dirty="0" smtClean="0">
              <a:cs typeface="+mj-cs"/>
            </a:endParaRPr>
          </a:p>
          <a:p>
            <a:pPr marL="0" indent="0" algn="thaiDist">
              <a:buNone/>
            </a:pPr>
            <a:r>
              <a:rPr lang="th-TH" sz="2800" b="1" dirty="0" smtClean="0">
                <a:solidFill>
                  <a:srgbClr val="FF0000"/>
                </a:solidFill>
                <a:cs typeface="+mj-cs"/>
              </a:rPr>
              <a:t>จาก</a:t>
            </a:r>
            <a:r>
              <a:rPr lang="th-TH" sz="2800" b="1" dirty="0">
                <a:solidFill>
                  <a:srgbClr val="FF0000"/>
                </a:solidFill>
                <a:cs typeface="+mj-cs"/>
              </a:rPr>
              <a:t>สถานการณ์และการเปลี่ยนแปลงที่สำคัญของประเทศ</a:t>
            </a:r>
            <a:r>
              <a:rPr lang="th-TH" sz="2800" b="1" dirty="0" smtClean="0">
                <a:solidFill>
                  <a:srgbClr val="FF0000"/>
                </a:solidFill>
                <a:cs typeface="+mj-cs"/>
              </a:rPr>
              <a:t>ไทย  </a:t>
            </a:r>
            <a:r>
              <a:rPr lang="th-TH" sz="2800" dirty="0">
                <a:cs typeface="+mj-cs"/>
              </a:rPr>
              <a:t>เราต้องเผชิญกับกระแสการเปลี่ยนแปลงที่รวดเร็ว รุนแรง ซึ่งอาจนำไปสู่วิกฤติทางด้านเศรษฐกิจ สังคม การเมือง ทรัพยากรธรรมชาติ สิ่งแวดล้อม ในสังคมไทย โดยเฉพาะอย่างยิ่งการผลิตและการบริโภคที่ขาดความพอเพียง และมากเกินอีก</a:t>
            </a:r>
            <a:r>
              <a:rPr lang="th-TH" sz="2800" dirty="0" smtClean="0">
                <a:cs typeface="+mj-cs"/>
              </a:rPr>
              <a:t>ต่อไป อาจ</a:t>
            </a:r>
            <a:r>
              <a:rPr lang="th-TH" sz="2800" dirty="0">
                <a:cs typeface="+mj-cs"/>
              </a:rPr>
              <a:t>นำไปสู่ความล่มสลายของประเทศในอนาคตได้ หากการดำเนินชีวิต โดยขาดการนำหลักปรัชญาของเศรษฐกิจพอเพียงมาเป็นเครื่องกำกับการพัฒนาตนเองให้สามารถรับมือ</a:t>
            </a:r>
            <a:r>
              <a:rPr lang="th-TH" sz="2800" dirty="0" smtClean="0">
                <a:cs typeface="+mj-cs"/>
              </a:rPr>
              <a:t>กับ                การ</a:t>
            </a:r>
            <a:r>
              <a:rPr lang="th-TH" sz="2800" dirty="0">
                <a:cs typeface="+mj-cs"/>
              </a:rPr>
              <a:t>เปลี่ยนแปลงข้างต้น </a:t>
            </a:r>
            <a:endParaRPr lang="en-US" sz="2800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825618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10313"/>
            <a:ext cx="7768479" cy="6235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050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2386"/>
            <a:ext cx="10290578" cy="6860385"/>
          </a:xfrm>
          <a:prstGeom prst="rect">
            <a:avLst/>
          </a:prstGeom>
        </p:spPr>
      </p:pic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-36511" y="454314"/>
            <a:ext cx="9180512" cy="5847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แผนผังความคิด (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Mind Mapping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)</a:t>
            </a:r>
            <a:endParaRPr kumimoji="0" lang="en-US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7" name="Rectangle 19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graphicFrame>
        <p:nvGraphicFramePr>
          <p:cNvPr id="8" name="ไดอะแกรม 7"/>
          <p:cNvGraphicFramePr/>
          <p:nvPr>
            <p:extLst>
              <p:ext uri="{D42A27DB-BD31-4B8C-83A1-F6EECF244321}">
                <p14:modId xmlns:p14="http://schemas.microsoft.com/office/powerpoint/2010/main" val="1455804567"/>
              </p:ext>
            </p:extLst>
          </p:nvPr>
        </p:nvGraphicFramePr>
        <p:xfrm>
          <a:off x="503548" y="1340768"/>
          <a:ext cx="8136904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0" y="2725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31783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Graphic spid="8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305207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3384376"/>
          </a:xfrm>
          <a:solidFill>
            <a:srgbClr val="FFFF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indent="0" algn="thaiDist">
              <a:buNone/>
              <a:tabLst>
                <a:tab pos="360000" algn="l"/>
              </a:tabLst>
            </a:pPr>
            <a:r>
              <a:rPr lang="th-TH" b="1" dirty="0" smtClean="0">
                <a:solidFill>
                  <a:srgbClr val="FF0000"/>
                </a:solidFill>
                <a:cs typeface="+mj-cs"/>
              </a:rPr>
              <a:t>องค์ประกอบ</a:t>
            </a:r>
            <a:r>
              <a:rPr lang="th-TH" b="1" dirty="0">
                <a:solidFill>
                  <a:srgbClr val="FF0000"/>
                </a:solidFill>
                <a:cs typeface="+mj-cs"/>
              </a:rPr>
              <a:t>ของปรัชญาของเศรษฐกิจพอเพียง</a:t>
            </a:r>
            <a:endParaRPr lang="en-US" dirty="0">
              <a:solidFill>
                <a:srgbClr val="FF0000"/>
              </a:solidFill>
              <a:cs typeface="+mj-cs"/>
            </a:endParaRPr>
          </a:p>
          <a:p>
            <a:pPr marL="0" indent="0" algn="thaiDist">
              <a:buNone/>
              <a:tabLst>
                <a:tab pos="360000" algn="l"/>
              </a:tabLst>
            </a:pPr>
            <a:r>
              <a:rPr lang="th-TH" dirty="0">
                <a:cs typeface="+mj-cs"/>
              </a:rPr>
              <a:t>	</a:t>
            </a:r>
            <a:r>
              <a:rPr lang="th-TH" b="1" dirty="0" smtClean="0">
                <a:cs typeface="+mj-cs"/>
              </a:rPr>
              <a:t>แนวคิด</a:t>
            </a:r>
            <a:r>
              <a:rPr lang="th-TH" dirty="0" smtClean="0">
                <a:cs typeface="+mj-cs"/>
              </a:rPr>
              <a:t> </a:t>
            </a:r>
            <a:r>
              <a:rPr lang="th-TH" dirty="0">
                <a:cs typeface="+mj-cs"/>
              </a:rPr>
              <a:t>“ปรัชญาของเศรษฐกิจพอเพียง” เป็นแนวทางปฏิบัติ</a:t>
            </a:r>
            <a:r>
              <a:rPr lang="th-TH" dirty="0" smtClean="0">
                <a:cs typeface="+mj-cs"/>
              </a:rPr>
              <a:t>เพื่อให้</a:t>
            </a:r>
            <a:r>
              <a:rPr lang="th-TH" dirty="0">
                <a:cs typeface="+mj-cs"/>
              </a:rPr>
              <a:t>ชีวิตดำเนินไป</a:t>
            </a:r>
            <a:r>
              <a:rPr lang="th-TH" dirty="0" smtClean="0">
                <a:cs typeface="+mj-cs"/>
              </a:rPr>
              <a:t>ในทางสาย</a:t>
            </a:r>
            <a:r>
              <a:rPr lang="th-TH" dirty="0">
                <a:cs typeface="+mj-cs"/>
              </a:rPr>
              <a:t>กลางที่เหมาะสมสอดคล้องกับ</a:t>
            </a:r>
            <a:r>
              <a:rPr lang="th-TH" dirty="0" smtClean="0">
                <a:cs typeface="+mj-cs"/>
              </a:rPr>
              <a:t>วิถีความ</a:t>
            </a:r>
            <a:r>
              <a:rPr lang="th-TH" dirty="0">
                <a:cs typeface="+mj-cs"/>
              </a:rPr>
              <a:t>เป็นอยู่อันเรียบง่ายของคนไทย ซึ่งสามารถนำมา</a:t>
            </a:r>
            <a:r>
              <a:rPr lang="th-TH" dirty="0" smtClean="0">
                <a:cs typeface="+mj-cs"/>
              </a:rPr>
              <a:t>ประยุกต์ใช้ให้</a:t>
            </a:r>
            <a:r>
              <a:rPr lang="th-TH" dirty="0">
                <a:cs typeface="+mj-cs"/>
              </a:rPr>
              <a:t>เหมาะสมกับประชาชนทุกระดับ ตั้งแต่ระดับบุคคล ครอบครัว ชุมชน องค์กร และระดับประเทศ และนานาประเทศ</a:t>
            </a:r>
            <a:r>
              <a:rPr lang="th-TH" dirty="0" smtClean="0">
                <a:cs typeface="+mj-cs"/>
              </a:rPr>
              <a:t>ได้</a:t>
            </a:r>
            <a:endParaRPr lang="en-US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05923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0376"/>
            <a:ext cx="10521999" cy="6868375"/>
          </a:xfrm>
          <a:prstGeom prst="rect">
            <a:avLst/>
          </a:prstGeom>
        </p:spPr>
      </p:pic>
      <p:sp>
        <p:nvSpPr>
          <p:cNvPr id="4" name="วงรี 3"/>
          <p:cNvSpPr/>
          <p:nvPr/>
        </p:nvSpPr>
        <p:spPr>
          <a:xfrm>
            <a:off x="3491880" y="404664"/>
            <a:ext cx="5112568" cy="511256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thaiDist">
              <a:lnSpc>
                <a:spcPct val="115000"/>
              </a:lnSpc>
            </a:pPr>
            <a:r>
              <a:rPr lang="th-TH" b="1" dirty="0">
                <a:solidFill>
                  <a:srgbClr val="FF0000"/>
                </a:solidFill>
                <a:ea typeface="Times New Roman"/>
                <a:cs typeface="Angsana New"/>
              </a:rPr>
              <a:t>หลักการ ปรัชญาของเศรษฐกิจพอเพียงมีหลักการ 3 ประการ </a:t>
            </a:r>
            <a:r>
              <a:rPr lang="th-TH" dirty="0">
                <a:ea typeface="Times New Roman"/>
                <a:cs typeface="Angsana New"/>
              </a:rPr>
              <a:t>คือ</a:t>
            </a:r>
            <a:endParaRPr lang="en-US" sz="1800" dirty="0">
              <a:ea typeface="Times New Roman"/>
              <a:cs typeface="Cordia New"/>
            </a:endParaRPr>
          </a:p>
          <a:p>
            <a:pPr marL="457200" indent="-457200" algn="thaiDist">
              <a:lnSpc>
                <a:spcPct val="115000"/>
              </a:lnSpc>
              <a:buFont typeface="Arial" pitchFamily="34" charset="0"/>
              <a:buChar char="•"/>
            </a:pPr>
            <a:r>
              <a:rPr lang="th-TH" dirty="0">
                <a:ea typeface="Times New Roman"/>
                <a:cs typeface="Angsana New"/>
              </a:rPr>
              <a:t>ความพอประมาณ</a:t>
            </a:r>
            <a:endParaRPr lang="en-US" sz="1800" dirty="0">
              <a:ea typeface="Times New Roman"/>
              <a:cs typeface="Cordia New"/>
            </a:endParaRPr>
          </a:p>
          <a:p>
            <a:pPr marL="457200" indent="-457200" algn="thaiDist">
              <a:lnSpc>
                <a:spcPct val="115000"/>
              </a:lnSpc>
              <a:buFont typeface="Arial" pitchFamily="34" charset="0"/>
              <a:buChar char="•"/>
            </a:pPr>
            <a:r>
              <a:rPr lang="th-TH" dirty="0">
                <a:ea typeface="Times New Roman"/>
                <a:cs typeface="Angsana New"/>
              </a:rPr>
              <a:t>ความมีเหตุผล</a:t>
            </a:r>
            <a:endParaRPr lang="en-US" sz="1800" dirty="0">
              <a:ea typeface="Times New Roman"/>
              <a:cs typeface="Cordia New"/>
            </a:endParaRPr>
          </a:p>
          <a:p>
            <a:pPr marL="457200" indent="-457200" algn="thaiDist">
              <a:lnSpc>
                <a:spcPct val="115000"/>
              </a:lnSpc>
              <a:buFont typeface="Arial" pitchFamily="34" charset="0"/>
              <a:buChar char="•"/>
            </a:pPr>
            <a:r>
              <a:rPr lang="th-TH" dirty="0">
                <a:ea typeface="Times New Roman"/>
                <a:cs typeface="Angsana New"/>
              </a:rPr>
              <a:t>ภูมิคุ้มกันในตัวที่ดี  </a:t>
            </a:r>
            <a:endParaRPr lang="en-US" sz="1800" dirty="0">
              <a:ea typeface="Times New Roman"/>
              <a:cs typeface="Cordia New"/>
            </a:endParaRPr>
          </a:p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53730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442714" cy="695739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3284984"/>
            <a:ext cx="8229600" cy="3168352"/>
          </a:xfrm>
          <a:solidFill>
            <a:schemeClr val="accent6">
              <a:lumMod val="40000"/>
              <a:lumOff val="6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indent="0" algn="thaiDist">
              <a:buNone/>
            </a:pPr>
            <a:r>
              <a:rPr lang="th-TH" b="1" dirty="0" smtClean="0">
                <a:solidFill>
                  <a:srgbClr val="FF0000"/>
                </a:solidFill>
                <a:cs typeface="+mj-cs"/>
              </a:rPr>
              <a:t>“</a:t>
            </a:r>
            <a:r>
              <a:rPr lang="th-TH" b="1" dirty="0" smtClean="0">
                <a:solidFill>
                  <a:srgbClr val="FF0000"/>
                </a:solidFill>
                <a:cs typeface="+mj-cs"/>
              </a:rPr>
              <a:t>ทางสายกลาง” </a:t>
            </a:r>
            <a:r>
              <a:rPr lang="th-TH" dirty="0" smtClean="0">
                <a:cs typeface="+mj-cs"/>
              </a:rPr>
              <a:t>คือ ความคิดหลักและหัวใจที่สำคัญของเศรษฐกิจพอเพียง หากสังเกตให้ดีในคำนิยาม “ปรัชญาของเศรษฐกิจพอเพียง</a:t>
            </a:r>
            <a:r>
              <a:rPr lang="th-TH" dirty="0" smtClean="0">
                <a:cs typeface="+mj-cs"/>
              </a:rPr>
              <a:t>” ที่</a:t>
            </a:r>
            <a:r>
              <a:rPr lang="th-TH" dirty="0" smtClean="0">
                <a:cs typeface="+mj-cs"/>
              </a:rPr>
              <a:t>พระบาทสมเด็จพระเจ้าอยู่หัวได้ทรงพระกรุณาปรับปรุงแก้ไขพระราชทานและทรงพระกรุณาโปรดเกล้าฯ พระราชทานพระ</a:t>
            </a:r>
            <a:r>
              <a:rPr lang="th-TH" dirty="0" smtClean="0">
                <a:cs typeface="+mj-cs"/>
              </a:rPr>
              <a:t>บรมรา</a:t>
            </a:r>
            <a:r>
              <a:rPr lang="th-TH" dirty="0" smtClean="0">
                <a:cs typeface="+mj-cs"/>
              </a:rPr>
              <a:t>ชานุญาตให้สำนักงานคณะกรรมการพัฒนาการเศรษฐกิจและสังคมแห่งชาตินำไปเผยแพร่ได้นั้น จะเห็นได้ว่าทรงเน้นที่วลี “ทางสายกลาง” </a:t>
            </a:r>
            <a:endParaRPr lang="th-TH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000541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71" y="0"/>
            <a:ext cx="10281859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2040" y="476672"/>
            <a:ext cx="3981128" cy="5904655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indent="0" algn="thaiDist">
              <a:buNone/>
            </a:pPr>
            <a:r>
              <a:rPr lang="th-TH" sz="2800" b="1" dirty="0" smtClean="0">
                <a:solidFill>
                  <a:srgbClr val="FF0000"/>
                </a:solidFill>
                <a:cs typeface="+mj-cs"/>
              </a:rPr>
              <a:t>การ</a:t>
            </a:r>
            <a:r>
              <a:rPr lang="th-TH" sz="2800" b="1" dirty="0">
                <a:solidFill>
                  <a:srgbClr val="FF0000"/>
                </a:solidFill>
                <a:cs typeface="+mj-cs"/>
              </a:rPr>
              <a:t>ประยุกต์ใช้ปรัชญาของเศรษฐกิจ</a:t>
            </a:r>
            <a:r>
              <a:rPr lang="th-TH" sz="2800" b="1" dirty="0" smtClean="0">
                <a:solidFill>
                  <a:srgbClr val="FF0000"/>
                </a:solidFill>
                <a:cs typeface="+mj-cs"/>
              </a:rPr>
              <a:t>พอเพียง  </a:t>
            </a:r>
            <a:r>
              <a:rPr lang="th-TH" sz="2800" dirty="0" smtClean="0">
                <a:cs typeface="+mj-cs"/>
              </a:rPr>
              <a:t>จึง</a:t>
            </a:r>
            <a:r>
              <a:rPr lang="th-TH" sz="2800" dirty="0">
                <a:cs typeface="+mj-cs"/>
              </a:rPr>
              <a:t>มีได้ในหลายระดับ หลายมิติ และหลายรูปแบบไม่มีสูตรสำเร็จ แม้ว่าจะเป็นกรอบแนวคิดเดียวกัน แต่จะต้องพิจารณาตามความเหมาะสมในแต่ละกรณีให้สอดคล้องกับเงื่อนไขและสภาวะที่เผชิญ</a:t>
            </a:r>
            <a:r>
              <a:rPr lang="th-TH" sz="2800" dirty="0" smtClean="0">
                <a:cs typeface="+mj-cs"/>
              </a:rPr>
              <a:t>อยู่ การ</a:t>
            </a:r>
            <a:r>
              <a:rPr lang="th-TH" sz="2800" dirty="0">
                <a:cs typeface="+mj-cs"/>
              </a:rPr>
              <a:t>ยึดหลักปรัชญาของเศรษฐกิจพอเพียงจะช่วยให้ฉุกคิดว่า  การตัดสินใจ การดำเนินชีวิต </a:t>
            </a:r>
            <a:r>
              <a:rPr lang="th-TH" sz="2800" dirty="0" smtClean="0">
                <a:cs typeface="+mj-cs"/>
              </a:rPr>
              <a:t>หรือ</a:t>
            </a:r>
            <a:br>
              <a:rPr lang="th-TH" sz="2800" dirty="0" smtClean="0">
                <a:cs typeface="+mj-cs"/>
              </a:rPr>
            </a:br>
            <a:r>
              <a:rPr lang="th-TH" sz="2800" dirty="0" smtClean="0">
                <a:cs typeface="+mj-cs"/>
              </a:rPr>
              <a:t>การ</a:t>
            </a:r>
            <a:r>
              <a:rPr lang="th-TH" sz="2800" dirty="0">
                <a:cs typeface="+mj-cs"/>
              </a:rPr>
              <a:t>ดำเนินกิจกรรมต่าง ๆ มีความเหมาะสมหรือไม่ จะมีความสมดุล ยั่งยืน</a:t>
            </a:r>
            <a:r>
              <a:rPr lang="th-TH" sz="2800" dirty="0" smtClean="0">
                <a:cs typeface="+mj-cs"/>
              </a:rPr>
              <a:t>หรือไม่ </a:t>
            </a:r>
            <a:r>
              <a:rPr lang="th-TH" sz="2800" dirty="0">
                <a:cs typeface="+mj-cs"/>
              </a:rPr>
              <a:t>มีความเสี่ยงและการเตรียมรับความเสี่ยง</a:t>
            </a:r>
            <a:r>
              <a:rPr lang="th-TH" sz="2800" dirty="0" smtClean="0">
                <a:cs typeface="+mj-cs"/>
              </a:rPr>
              <a:t>อย่างไร</a:t>
            </a:r>
            <a:endParaRPr lang="en-US" sz="2800" dirty="0">
              <a:cs typeface="+mj-cs"/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98769"/>
            <a:ext cx="4320480" cy="2700300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76247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6592" y="-29344"/>
            <a:ext cx="11293990" cy="705874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75856" y="980728"/>
            <a:ext cx="4968552" cy="388843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indent="0">
              <a:buNone/>
              <a:tabLst>
                <a:tab pos="360000" algn="l"/>
              </a:tabLst>
            </a:pPr>
            <a:r>
              <a:rPr lang="th-TH" sz="2800" b="1" dirty="0" smtClean="0">
                <a:solidFill>
                  <a:srgbClr val="FF0000"/>
                </a:solidFill>
                <a:cs typeface="+mj-cs"/>
              </a:rPr>
              <a:t>การ</a:t>
            </a:r>
            <a:r>
              <a:rPr lang="th-TH" sz="2800" b="1" dirty="0">
                <a:solidFill>
                  <a:srgbClr val="FF0000"/>
                </a:solidFill>
                <a:cs typeface="+mj-cs"/>
              </a:rPr>
              <a:t>พัฒนาตนเองตามหลักปรัชญาของเศรษฐกิจพอเพียง</a:t>
            </a:r>
            <a:endParaRPr lang="en-US" sz="2800" b="1" dirty="0">
              <a:solidFill>
                <a:srgbClr val="FF0000"/>
              </a:solidFill>
              <a:cs typeface="+mj-cs"/>
            </a:endParaRPr>
          </a:p>
          <a:p>
            <a:pPr marL="0" indent="0" algn="thaiDist">
              <a:buNone/>
              <a:tabLst>
                <a:tab pos="360000" algn="l"/>
              </a:tabLst>
            </a:pPr>
            <a:r>
              <a:rPr lang="th-TH" sz="2800" dirty="0">
                <a:cs typeface="+mj-cs"/>
              </a:rPr>
              <a:t>	การนำปรัชญาของเศรษฐกิจพอเพียงมาปรับใช้กับประเทศของเรา</a:t>
            </a:r>
            <a:r>
              <a:rPr lang="th-TH" sz="2800" dirty="0" smtClean="0">
                <a:cs typeface="+mj-cs"/>
              </a:rPr>
              <a:t>จึงมี</a:t>
            </a:r>
            <a:r>
              <a:rPr lang="th-TH" sz="2800" dirty="0">
                <a:cs typeface="+mj-cs"/>
              </a:rPr>
              <a:t>ความเหมาะสมเป็นอย่างยิ่ง โดยเฉพาะการที่จะต้องพัฒนาตนเอง ทุกคนจึงต้องอาศัยเงื่อนไขความรู้ และเงื่อนไขคุณธรรม ปรับวิธีคิด   วิธีทำงาน และแนวทางการดำเนินชีวิตของเราเสียใหม่ </a:t>
            </a:r>
            <a:endParaRPr lang="en-US" sz="2800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653749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4444" y="12041"/>
            <a:ext cx="10271586" cy="6845959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856" y="260648"/>
            <a:ext cx="8229600" cy="309634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indent="0" algn="thaiDist">
              <a:buNone/>
            </a:pPr>
            <a:r>
              <a:rPr lang="th-TH" b="1" dirty="0" smtClean="0">
                <a:solidFill>
                  <a:srgbClr val="FF0000"/>
                </a:solidFill>
                <a:cs typeface="+mj-cs"/>
              </a:rPr>
              <a:t>ต้อง</a:t>
            </a:r>
            <a:r>
              <a:rPr lang="th-TH" b="1" dirty="0">
                <a:solidFill>
                  <a:srgbClr val="FF0000"/>
                </a:solidFill>
                <a:cs typeface="+mj-cs"/>
              </a:rPr>
              <a:t>ปรับตัวหาวิธีการในการสร้างทุนทางสังคม </a:t>
            </a:r>
            <a:r>
              <a:rPr lang="th-TH" dirty="0">
                <a:cs typeface="+mj-cs"/>
              </a:rPr>
              <a:t>ทุนทางสังคมหรือเครือข่ายซึ่งเป็นทุนที่สำคัญของทรัพยากรมนุษย์ที่มีคุณภาพ เพราะทุนทางสังคม หรือเครือข่ายเป็นคุณสมบัติสำคัญที่จะทำให้ทุนมนุษย์มีคุณภาพสูงขึ้น </a:t>
            </a:r>
            <a:r>
              <a:rPr lang="th-TH" dirty="0" smtClean="0">
                <a:cs typeface="+mj-cs"/>
              </a:rPr>
              <a:t/>
            </a:r>
            <a:br>
              <a:rPr lang="th-TH" dirty="0" smtClean="0">
                <a:cs typeface="+mj-cs"/>
              </a:rPr>
            </a:br>
            <a:r>
              <a:rPr lang="th-TH" dirty="0" smtClean="0">
                <a:cs typeface="+mj-cs"/>
              </a:rPr>
              <a:t>การ</a:t>
            </a:r>
            <a:r>
              <a:rPr lang="th-TH" dirty="0">
                <a:cs typeface="+mj-cs"/>
              </a:rPr>
              <a:t>ที่เรารู้จักบุคคลจากหลาย ๆ วงการ นอกจากเครือญาติ หรือเพื่อนฝูงแล้ว ยังมีกลุ่มอื่น ๆ ที่เราจะต้องทำความรู้จักและสร้างความสัมพันธ์ที่</a:t>
            </a:r>
            <a:r>
              <a:rPr lang="th-TH" dirty="0" smtClean="0">
                <a:cs typeface="+mj-cs"/>
              </a:rPr>
              <a:t>ดี               ต่อ</a:t>
            </a:r>
            <a:r>
              <a:rPr lang="th-TH" dirty="0" smtClean="0">
                <a:cs typeface="+mj-cs"/>
              </a:rPr>
              <a:t>กัน</a:t>
            </a:r>
            <a:endParaRPr lang="en-US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7321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700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548680"/>
            <a:ext cx="8229600" cy="5721499"/>
          </a:xfrm>
          <a:solidFill>
            <a:srgbClr val="FFFF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 lnSpcReduction="10000"/>
          </a:bodyPr>
          <a:lstStyle/>
          <a:p>
            <a:pPr marL="0" indent="0">
              <a:buNone/>
            </a:pPr>
            <a:r>
              <a:rPr lang="th-TH" sz="3000" b="1" dirty="0" smtClean="0">
                <a:solidFill>
                  <a:srgbClr val="FF0000"/>
                </a:solidFill>
                <a:cs typeface="+mj-cs"/>
              </a:rPr>
              <a:t>จิ</a:t>
            </a:r>
            <a:r>
              <a:rPr lang="th-TH" sz="3000" b="1" dirty="0">
                <a:solidFill>
                  <a:srgbClr val="FF0000"/>
                </a:solidFill>
                <a:cs typeface="+mj-cs"/>
              </a:rPr>
              <a:t>ระ  หงส์ลดารมภ์ (2555 </a:t>
            </a:r>
            <a:r>
              <a:rPr lang="en-US" sz="3000" b="1" dirty="0">
                <a:solidFill>
                  <a:srgbClr val="FF0000"/>
                </a:solidFill>
                <a:cs typeface="+mj-cs"/>
              </a:rPr>
              <a:t>: 90-91</a:t>
            </a:r>
            <a:r>
              <a:rPr lang="th-TH" sz="3000" b="1" dirty="0">
                <a:solidFill>
                  <a:srgbClr val="FF0000"/>
                </a:solidFill>
                <a:cs typeface="+mj-cs"/>
              </a:rPr>
              <a:t>) ได้ระบุวิธีการที่จะช่วยให้เรามีทุนทางสังคม หรือเครือข่าย </a:t>
            </a:r>
            <a:r>
              <a:rPr lang="th-TH" sz="3000" dirty="0">
                <a:cs typeface="+mj-cs"/>
              </a:rPr>
              <a:t>คือ</a:t>
            </a:r>
            <a:endParaRPr lang="en-US" sz="3000" dirty="0">
              <a:cs typeface="+mj-cs"/>
            </a:endParaRPr>
          </a:p>
          <a:p>
            <a:pPr marL="0" indent="0">
              <a:buNone/>
            </a:pPr>
            <a:r>
              <a:rPr lang="th-TH" sz="3000" dirty="0" smtClean="0">
                <a:cs typeface="+mj-cs"/>
              </a:rPr>
              <a:t>	(</a:t>
            </a:r>
            <a:r>
              <a:rPr lang="th-TH" sz="3000" dirty="0">
                <a:cs typeface="+mj-cs"/>
              </a:rPr>
              <a:t>1) คบหาสมาคมกับคนหลาย ๆ กลุ่ม</a:t>
            </a:r>
            <a:endParaRPr lang="en-US" sz="3000" dirty="0">
              <a:cs typeface="+mj-cs"/>
            </a:endParaRPr>
          </a:p>
          <a:p>
            <a:pPr marL="0" indent="0">
              <a:buNone/>
            </a:pPr>
            <a:r>
              <a:rPr lang="th-TH" sz="3000" dirty="0" smtClean="0">
                <a:cs typeface="+mj-cs"/>
              </a:rPr>
              <a:t>	(</a:t>
            </a:r>
            <a:r>
              <a:rPr lang="th-TH" sz="3000" dirty="0">
                <a:cs typeface="+mj-cs"/>
              </a:rPr>
              <a:t>2) เปิดโลกทัศน์ที่พร้อมจะเรียนรู้และรับฟังความคิดเห็นของคนอื่น</a:t>
            </a:r>
            <a:endParaRPr lang="en-US" sz="3000" dirty="0">
              <a:cs typeface="+mj-cs"/>
            </a:endParaRPr>
          </a:p>
          <a:p>
            <a:pPr marL="0" indent="0">
              <a:buNone/>
            </a:pPr>
            <a:r>
              <a:rPr lang="th-TH" sz="3000" dirty="0" smtClean="0">
                <a:cs typeface="+mj-cs"/>
              </a:rPr>
              <a:t>	(</a:t>
            </a:r>
            <a:r>
              <a:rPr lang="th-TH" sz="3000" dirty="0">
                <a:cs typeface="+mj-cs"/>
              </a:rPr>
              <a:t>3) มีบุคลิกที่เข้ากับคนได้ง่าย</a:t>
            </a:r>
            <a:endParaRPr lang="en-US" sz="3000" dirty="0">
              <a:cs typeface="+mj-cs"/>
            </a:endParaRPr>
          </a:p>
          <a:p>
            <a:pPr marL="0" indent="0">
              <a:buNone/>
            </a:pPr>
            <a:r>
              <a:rPr lang="th-TH" sz="3000" dirty="0" smtClean="0">
                <a:cs typeface="+mj-cs"/>
              </a:rPr>
              <a:t>	(</a:t>
            </a:r>
            <a:r>
              <a:rPr lang="th-TH" sz="3000" dirty="0">
                <a:cs typeface="+mj-cs"/>
              </a:rPr>
              <a:t>4) ศึกษาบุคคลที่เราอยากจะรู้จัก เช่น ศึกษาจุดอ่อน จุดแข็ง </a:t>
            </a:r>
            <a:endParaRPr lang="th-TH" sz="3000" dirty="0" smtClean="0">
              <a:cs typeface="+mj-cs"/>
            </a:endParaRPr>
          </a:p>
          <a:p>
            <a:pPr marL="0" indent="0">
              <a:buNone/>
            </a:pPr>
            <a:r>
              <a:rPr lang="th-TH" sz="3000" dirty="0">
                <a:cs typeface="+mj-cs"/>
              </a:rPr>
              <a:t>	</a:t>
            </a:r>
            <a:r>
              <a:rPr lang="th-TH" sz="3000" dirty="0" smtClean="0">
                <a:cs typeface="+mj-cs"/>
              </a:rPr>
              <a:t>      วิถี</a:t>
            </a:r>
            <a:r>
              <a:rPr lang="th-TH" sz="3000" dirty="0">
                <a:cs typeface="+mj-cs"/>
              </a:rPr>
              <a:t>ชีวิตของเขา</a:t>
            </a:r>
            <a:endParaRPr lang="en-US" sz="3000" dirty="0">
              <a:cs typeface="+mj-cs"/>
            </a:endParaRPr>
          </a:p>
          <a:p>
            <a:pPr marL="0" indent="0">
              <a:buNone/>
            </a:pPr>
            <a:r>
              <a:rPr lang="th-TH" sz="3000" dirty="0" smtClean="0">
                <a:cs typeface="+mj-cs"/>
              </a:rPr>
              <a:t>	(</a:t>
            </a:r>
            <a:r>
              <a:rPr lang="th-TH" sz="3000" dirty="0">
                <a:cs typeface="+mj-cs"/>
              </a:rPr>
              <a:t>5) มีการติดตาม (</a:t>
            </a:r>
            <a:r>
              <a:rPr lang="en-US" sz="3000" dirty="0">
                <a:cs typeface="+mj-cs"/>
              </a:rPr>
              <a:t>Fallow up</a:t>
            </a:r>
            <a:r>
              <a:rPr lang="th-TH" sz="3000" dirty="0">
                <a:cs typeface="+mj-cs"/>
              </a:rPr>
              <a:t>) การสร้างเครือข่ายให้ได้ผลสูงสุด</a:t>
            </a:r>
            <a:endParaRPr lang="en-US" sz="3000" dirty="0">
              <a:cs typeface="+mj-cs"/>
            </a:endParaRPr>
          </a:p>
          <a:p>
            <a:pPr marL="0" indent="0">
              <a:buNone/>
            </a:pPr>
            <a:r>
              <a:rPr lang="th-TH" sz="3000" dirty="0" smtClean="0">
                <a:cs typeface="+mj-cs"/>
              </a:rPr>
              <a:t>	(</a:t>
            </a:r>
            <a:r>
              <a:rPr lang="th-TH" sz="3000" dirty="0">
                <a:cs typeface="+mj-cs"/>
              </a:rPr>
              <a:t>6) ทำงานเป็นทีม หรือทำกิจกรรมร่วมกับผู้อื่น เช่น เล่นกีฬา ดนตรี </a:t>
            </a:r>
            <a:endParaRPr lang="th-TH" sz="3000" dirty="0" smtClean="0">
              <a:cs typeface="+mj-cs"/>
            </a:endParaRPr>
          </a:p>
          <a:p>
            <a:pPr marL="0" indent="0">
              <a:buNone/>
            </a:pPr>
            <a:r>
              <a:rPr lang="th-TH" sz="3000" dirty="0">
                <a:cs typeface="+mj-cs"/>
              </a:rPr>
              <a:t> </a:t>
            </a:r>
            <a:r>
              <a:rPr lang="th-TH" sz="3000" dirty="0" smtClean="0">
                <a:cs typeface="+mj-cs"/>
              </a:rPr>
              <a:t>                    ฯลฯ</a:t>
            </a:r>
            <a:endParaRPr lang="en-US" sz="3000" dirty="0">
              <a:cs typeface="+mj-cs"/>
            </a:endParaRPr>
          </a:p>
          <a:p>
            <a:pPr marL="0" indent="0">
              <a:buNone/>
            </a:pPr>
            <a:r>
              <a:rPr lang="th-TH" sz="3000" dirty="0" smtClean="0">
                <a:cs typeface="+mj-cs"/>
              </a:rPr>
              <a:t>	(</a:t>
            </a:r>
            <a:r>
              <a:rPr lang="th-TH" sz="3000" dirty="0">
                <a:cs typeface="+mj-cs"/>
              </a:rPr>
              <a:t>7) มีทัศนคติที่เป็นบวก (</a:t>
            </a:r>
            <a:r>
              <a:rPr lang="en-US" sz="3000" dirty="0">
                <a:cs typeface="+mj-cs"/>
              </a:rPr>
              <a:t>Positive Thinking</a:t>
            </a:r>
            <a:r>
              <a:rPr lang="th-TH" sz="3000" dirty="0">
                <a:cs typeface="+mj-cs"/>
              </a:rPr>
              <a:t>)</a:t>
            </a:r>
            <a:endParaRPr lang="en-US" sz="3000" dirty="0">
              <a:cs typeface="+mj-cs"/>
            </a:endParaRPr>
          </a:p>
          <a:p>
            <a:pPr marL="0" indent="0">
              <a:buNone/>
            </a:pPr>
            <a:r>
              <a:rPr lang="th-TH" sz="3000" dirty="0" smtClean="0">
                <a:cs typeface="+mj-cs"/>
              </a:rPr>
              <a:t>	(</a:t>
            </a:r>
            <a:r>
              <a:rPr lang="th-TH" sz="3000" dirty="0">
                <a:cs typeface="+mj-cs"/>
              </a:rPr>
              <a:t>8) เข้าใจความหลากหลายในความคิด วิถีชีวิตต่าง </a:t>
            </a:r>
            <a:r>
              <a:rPr lang="th-TH" sz="3000" dirty="0" smtClean="0">
                <a:cs typeface="+mj-cs"/>
              </a:rPr>
              <a:t>ๆ</a:t>
            </a:r>
            <a:endParaRPr lang="en-US" sz="3000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933115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525</Words>
  <Application>Microsoft Office PowerPoint</Application>
  <PresentationFormat>นำเสนอทางหน้าจอ (4:3)</PresentationFormat>
  <Paragraphs>40</Paragraphs>
  <Slides>13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13</vt:i4>
      </vt:variant>
    </vt:vector>
  </HeadingPairs>
  <TitlesOfParts>
    <vt:vector size="14" baseType="lpstr">
      <vt:lpstr>Office Theme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5 วิธีการพัฒนาตนตามหลักปรัชญาของเศรษฐกิจพอเพียง</dc:title>
  <dc:creator>ssw</dc:creator>
  <cp:lastModifiedBy>nat</cp:lastModifiedBy>
  <cp:revision>8</cp:revision>
  <cp:lastPrinted>2016-11-04T21:29:53Z</cp:lastPrinted>
  <dcterms:created xsi:type="dcterms:W3CDTF">2016-11-04T20:26:54Z</dcterms:created>
  <dcterms:modified xsi:type="dcterms:W3CDTF">2016-11-08T13:30:05Z</dcterms:modified>
</cp:coreProperties>
</file>