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6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9945688" cy="6858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52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84A421A-F3B8-4D15-BA09-DA22DF59F4E3}" type="doc">
      <dgm:prSet loTypeId="urn:microsoft.com/office/officeart/2005/8/layout/radial1" loCatId="cycle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th-TH"/>
        </a:p>
      </dgm:t>
    </dgm:pt>
    <dgm:pt modelId="{10AAB57C-DC1A-4CA0-B8BB-A16581F0DA10}">
      <dgm:prSet phldrT="[ข้อความ]" custT="1"/>
      <dgm:spPr/>
      <dgm:t>
        <a:bodyPr/>
        <a:lstStyle/>
        <a:p>
          <a:pPr algn="ctr"/>
          <a:r>
            <a:rPr kumimoji="0" lang="th-TH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Times New Roman" pitchFamily="18" charset="0"/>
              <a:cs typeface="Angsana New" pitchFamily="18" charset="-34"/>
            </a:rPr>
            <a:t>หลักการปรับปรุงงานบริการ</a:t>
          </a:r>
          <a:endParaRPr lang="th-TH" sz="1800" b="1" dirty="0"/>
        </a:p>
      </dgm:t>
    </dgm:pt>
    <dgm:pt modelId="{9A7E0A7B-BD8C-40E6-B8BB-A6944C85EAA2}" type="parTrans" cxnId="{C2C93A1C-CEB3-4875-8EEF-1F984105CBB5}">
      <dgm:prSet/>
      <dgm:spPr/>
      <dgm:t>
        <a:bodyPr/>
        <a:lstStyle/>
        <a:p>
          <a:pPr algn="ctr"/>
          <a:endParaRPr lang="th-TH"/>
        </a:p>
      </dgm:t>
    </dgm:pt>
    <dgm:pt modelId="{6C6F8451-8240-457D-AF4A-A8B5F9CAF3C1}" type="sibTrans" cxnId="{C2C93A1C-CEB3-4875-8EEF-1F984105CBB5}">
      <dgm:prSet/>
      <dgm:spPr/>
      <dgm:t>
        <a:bodyPr/>
        <a:lstStyle/>
        <a:p>
          <a:pPr algn="ctr"/>
          <a:endParaRPr lang="th-TH"/>
        </a:p>
      </dgm:t>
    </dgm:pt>
    <dgm:pt modelId="{E4A38BDB-239E-426D-9E3F-3B78D1C84B91}">
      <dgm:prSet phldrT="[ข้อความ]" custT="1"/>
      <dgm:spPr/>
      <dgm:t>
        <a:bodyPr/>
        <a:lstStyle/>
        <a:p>
          <a:pPr algn="ctr"/>
          <a:r>
            <a:rPr kumimoji="0" lang="th-TH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Times New Roman" pitchFamily="18" charset="0"/>
              <a:cs typeface="Angsana New" pitchFamily="18" charset="-34"/>
            </a:rPr>
            <a:t>คุณภาพชีวิต</a:t>
          </a:r>
          <a:endParaRPr kumimoji="0" lang="en-US" sz="16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ngsana New" pitchFamily="18" charset="-34"/>
          </a:endParaRPr>
        </a:p>
      </dgm:t>
    </dgm:pt>
    <dgm:pt modelId="{6EF10162-0C0E-4FB9-8D7F-954F23C78494}" type="parTrans" cxnId="{0DEA92ED-C1D5-4765-A921-A82B948F45FC}">
      <dgm:prSet/>
      <dgm:spPr/>
      <dgm:t>
        <a:bodyPr/>
        <a:lstStyle/>
        <a:p>
          <a:pPr algn="ctr"/>
          <a:endParaRPr lang="th-TH"/>
        </a:p>
      </dgm:t>
    </dgm:pt>
    <dgm:pt modelId="{6C0012B6-C32E-4AEC-B11B-27E52BCC9BEA}" type="sibTrans" cxnId="{0DEA92ED-C1D5-4765-A921-A82B948F45FC}">
      <dgm:prSet/>
      <dgm:spPr/>
      <dgm:t>
        <a:bodyPr/>
        <a:lstStyle/>
        <a:p>
          <a:pPr algn="ctr"/>
          <a:endParaRPr lang="th-TH"/>
        </a:p>
      </dgm:t>
    </dgm:pt>
    <dgm:pt modelId="{FD7B01CF-4F9D-4D6A-B9FA-057C7EED6FAA}">
      <dgm:prSet phldrT="[ข้อความ]" custT="1"/>
      <dgm:spPr/>
      <dgm:t>
        <a:bodyPr/>
        <a:lstStyle/>
        <a:p>
          <a:pPr algn="ctr"/>
          <a:r>
            <a:rPr kumimoji="0" lang="th-TH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Times New Roman" pitchFamily="18" charset="0"/>
              <a:cs typeface="Angsana New" pitchFamily="18" charset="-34"/>
            </a:rPr>
            <a:t>การพัฒนางาน</a:t>
          </a:r>
          <a:endParaRPr lang="th-TH" sz="1600" b="1" dirty="0"/>
        </a:p>
      </dgm:t>
    </dgm:pt>
    <dgm:pt modelId="{7A147245-8478-4C19-9C06-EC04DFFB9155}" type="parTrans" cxnId="{380F3436-BE71-4194-B9DF-A17A64C5DE85}">
      <dgm:prSet/>
      <dgm:spPr/>
      <dgm:t>
        <a:bodyPr/>
        <a:lstStyle/>
        <a:p>
          <a:pPr algn="ctr"/>
          <a:endParaRPr lang="th-TH"/>
        </a:p>
      </dgm:t>
    </dgm:pt>
    <dgm:pt modelId="{F8DE0DE6-17B1-411F-9FDE-A170CFC48DE7}" type="sibTrans" cxnId="{380F3436-BE71-4194-B9DF-A17A64C5DE85}">
      <dgm:prSet/>
      <dgm:spPr/>
      <dgm:t>
        <a:bodyPr/>
        <a:lstStyle/>
        <a:p>
          <a:pPr algn="ctr"/>
          <a:endParaRPr lang="th-TH"/>
        </a:p>
      </dgm:t>
    </dgm:pt>
    <dgm:pt modelId="{78ED1871-89A8-4C34-9476-85986661BABB}">
      <dgm:prSet phldrT="[ข้อความ]" custT="1"/>
      <dgm:spPr/>
      <dgm:t>
        <a:bodyPr/>
        <a:lstStyle/>
        <a:p>
          <a:pPr algn="ctr"/>
          <a:r>
            <a:rPr kumimoji="0" lang="th-TH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Times New Roman" pitchFamily="18" charset="0"/>
              <a:cs typeface="Angsana New" pitchFamily="18" charset="-34"/>
            </a:rPr>
            <a:t>คุณภาพชีวิตงาน</a:t>
          </a:r>
          <a:endParaRPr lang="th-TH" sz="1600" b="1" dirty="0"/>
        </a:p>
      </dgm:t>
    </dgm:pt>
    <dgm:pt modelId="{4D20D958-6D74-413E-9867-91CC383F3C40}" type="parTrans" cxnId="{7F65BFFA-D979-4AEB-93F2-76433BCBDCF7}">
      <dgm:prSet/>
      <dgm:spPr/>
      <dgm:t>
        <a:bodyPr/>
        <a:lstStyle/>
        <a:p>
          <a:pPr algn="ctr"/>
          <a:endParaRPr lang="th-TH"/>
        </a:p>
      </dgm:t>
    </dgm:pt>
    <dgm:pt modelId="{0CD3F8A1-9930-401D-AB27-5AFD26266B66}" type="sibTrans" cxnId="{7F65BFFA-D979-4AEB-93F2-76433BCBDCF7}">
      <dgm:prSet/>
      <dgm:spPr/>
      <dgm:t>
        <a:bodyPr/>
        <a:lstStyle/>
        <a:p>
          <a:pPr algn="ctr"/>
          <a:endParaRPr lang="th-TH"/>
        </a:p>
      </dgm:t>
    </dgm:pt>
    <dgm:pt modelId="{0FAD0A1B-E49F-4C0C-8EB3-5807ECF08119}">
      <dgm:prSet phldrT="[ข้อความ]" custT="1"/>
      <dgm:spPr/>
      <dgm:t>
        <a:bodyPr/>
        <a:lstStyle/>
        <a:p>
          <a:pPr algn="ctr"/>
          <a:r>
            <a:rPr kumimoji="0" lang="th-TH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Times New Roman" pitchFamily="18" charset="0"/>
              <a:cs typeface="Angsana New" pitchFamily="18" charset="-34"/>
            </a:rPr>
            <a:t>คุณภาพชีวิตในการทำงาน</a:t>
          </a:r>
          <a:endParaRPr lang="th-TH" sz="1600" b="1" dirty="0"/>
        </a:p>
      </dgm:t>
    </dgm:pt>
    <dgm:pt modelId="{7EE66723-7959-4BEB-B062-749780C941B6}" type="parTrans" cxnId="{C715859B-4302-4B7A-A8A7-B94AE3E3D65B}">
      <dgm:prSet/>
      <dgm:spPr/>
      <dgm:t>
        <a:bodyPr/>
        <a:lstStyle/>
        <a:p>
          <a:pPr algn="ctr"/>
          <a:endParaRPr lang="th-TH"/>
        </a:p>
      </dgm:t>
    </dgm:pt>
    <dgm:pt modelId="{EE8FD25E-CA85-4E65-BCB5-978AADC37D60}" type="sibTrans" cxnId="{C715859B-4302-4B7A-A8A7-B94AE3E3D65B}">
      <dgm:prSet/>
      <dgm:spPr/>
      <dgm:t>
        <a:bodyPr/>
        <a:lstStyle/>
        <a:p>
          <a:pPr algn="ctr"/>
          <a:endParaRPr lang="th-TH"/>
        </a:p>
      </dgm:t>
    </dgm:pt>
    <dgm:pt modelId="{08486BE3-B8A7-4712-A0EB-9D082346C043}" type="pres">
      <dgm:prSet presAssocID="{584A421A-F3B8-4D15-BA09-DA22DF59F4E3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1500B385-DC46-41F4-B935-CE54C108AC81}" type="pres">
      <dgm:prSet presAssocID="{10AAB57C-DC1A-4CA0-B8BB-A16581F0DA10}" presName="centerShape" presStyleLbl="node0" presStyleIdx="0" presStyleCnt="1"/>
      <dgm:spPr/>
      <dgm:t>
        <a:bodyPr/>
        <a:lstStyle/>
        <a:p>
          <a:endParaRPr lang="th-TH"/>
        </a:p>
      </dgm:t>
    </dgm:pt>
    <dgm:pt modelId="{A92DEA4E-8E9D-4FE9-83F3-C9FD1B0FE335}" type="pres">
      <dgm:prSet presAssocID="{6EF10162-0C0E-4FB9-8D7F-954F23C78494}" presName="Name9" presStyleLbl="parChTrans1D2" presStyleIdx="0" presStyleCnt="4"/>
      <dgm:spPr/>
      <dgm:t>
        <a:bodyPr/>
        <a:lstStyle/>
        <a:p>
          <a:endParaRPr lang="th-TH"/>
        </a:p>
      </dgm:t>
    </dgm:pt>
    <dgm:pt modelId="{12B2B0A5-FA77-439A-9F6B-B31D713C4F44}" type="pres">
      <dgm:prSet presAssocID="{6EF10162-0C0E-4FB9-8D7F-954F23C78494}" presName="connTx" presStyleLbl="parChTrans1D2" presStyleIdx="0" presStyleCnt="4"/>
      <dgm:spPr/>
      <dgm:t>
        <a:bodyPr/>
        <a:lstStyle/>
        <a:p>
          <a:endParaRPr lang="th-TH"/>
        </a:p>
      </dgm:t>
    </dgm:pt>
    <dgm:pt modelId="{5462166F-060F-4E50-831E-D0D5FA35E73D}" type="pres">
      <dgm:prSet presAssocID="{E4A38BDB-239E-426D-9E3F-3B78D1C84B9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0E355DDE-5A63-48BB-8C26-7262365B3257}" type="pres">
      <dgm:prSet presAssocID="{7A147245-8478-4C19-9C06-EC04DFFB9155}" presName="Name9" presStyleLbl="parChTrans1D2" presStyleIdx="1" presStyleCnt="4"/>
      <dgm:spPr/>
      <dgm:t>
        <a:bodyPr/>
        <a:lstStyle/>
        <a:p>
          <a:endParaRPr lang="th-TH"/>
        </a:p>
      </dgm:t>
    </dgm:pt>
    <dgm:pt modelId="{03434C99-1DB6-4A85-93A0-35668EFF4D2D}" type="pres">
      <dgm:prSet presAssocID="{7A147245-8478-4C19-9C06-EC04DFFB9155}" presName="connTx" presStyleLbl="parChTrans1D2" presStyleIdx="1" presStyleCnt="4"/>
      <dgm:spPr/>
      <dgm:t>
        <a:bodyPr/>
        <a:lstStyle/>
        <a:p>
          <a:endParaRPr lang="th-TH"/>
        </a:p>
      </dgm:t>
    </dgm:pt>
    <dgm:pt modelId="{5E8DD912-C1C5-45B3-BFF5-80789C5B8F01}" type="pres">
      <dgm:prSet presAssocID="{FD7B01CF-4F9D-4D6A-B9FA-057C7EED6FAA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E7E8C234-BC60-4269-9507-D1DA5B2B0A13}" type="pres">
      <dgm:prSet presAssocID="{4D20D958-6D74-413E-9867-91CC383F3C40}" presName="Name9" presStyleLbl="parChTrans1D2" presStyleIdx="2" presStyleCnt="4"/>
      <dgm:spPr/>
      <dgm:t>
        <a:bodyPr/>
        <a:lstStyle/>
        <a:p>
          <a:endParaRPr lang="th-TH"/>
        </a:p>
      </dgm:t>
    </dgm:pt>
    <dgm:pt modelId="{46296419-84E1-4CC9-9904-E7894821F092}" type="pres">
      <dgm:prSet presAssocID="{4D20D958-6D74-413E-9867-91CC383F3C40}" presName="connTx" presStyleLbl="parChTrans1D2" presStyleIdx="2" presStyleCnt="4"/>
      <dgm:spPr/>
      <dgm:t>
        <a:bodyPr/>
        <a:lstStyle/>
        <a:p>
          <a:endParaRPr lang="th-TH"/>
        </a:p>
      </dgm:t>
    </dgm:pt>
    <dgm:pt modelId="{8CD5FD3E-22F1-4065-A370-54B1FFF8E29A}" type="pres">
      <dgm:prSet presAssocID="{78ED1871-89A8-4C34-9476-85986661BABB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54B480A9-5F2D-45EB-8C38-B87D05E892B7}" type="pres">
      <dgm:prSet presAssocID="{7EE66723-7959-4BEB-B062-749780C941B6}" presName="Name9" presStyleLbl="parChTrans1D2" presStyleIdx="3" presStyleCnt="4"/>
      <dgm:spPr/>
      <dgm:t>
        <a:bodyPr/>
        <a:lstStyle/>
        <a:p>
          <a:endParaRPr lang="th-TH"/>
        </a:p>
      </dgm:t>
    </dgm:pt>
    <dgm:pt modelId="{FB9C67BE-637C-40FF-93B2-FD57470C5626}" type="pres">
      <dgm:prSet presAssocID="{7EE66723-7959-4BEB-B062-749780C941B6}" presName="connTx" presStyleLbl="parChTrans1D2" presStyleIdx="3" presStyleCnt="4"/>
      <dgm:spPr/>
      <dgm:t>
        <a:bodyPr/>
        <a:lstStyle/>
        <a:p>
          <a:endParaRPr lang="th-TH"/>
        </a:p>
      </dgm:t>
    </dgm:pt>
    <dgm:pt modelId="{EF2CF9AC-091E-48D5-A35C-6F19E2203CA5}" type="pres">
      <dgm:prSet presAssocID="{0FAD0A1B-E49F-4C0C-8EB3-5807ECF08119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FF5283D5-1C64-407D-8A59-BF6A5360AADC}" type="presOf" srcId="{584A421A-F3B8-4D15-BA09-DA22DF59F4E3}" destId="{08486BE3-B8A7-4712-A0EB-9D082346C043}" srcOrd="0" destOrd="0" presId="urn:microsoft.com/office/officeart/2005/8/layout/radial1"/>
    <dgm:cxn modelId="{0DEA92ED-C1D5-4765-A921-A82B948F45FC}" srcId="{10AAB57C-DC1A-4CA0-B8BB-A16581F0DA10}" destId="{E4A38BDB-239E-426D-9E3F-3B78D1C84B91}" srcOrd="0" destOrd="0" parTransId="{6EF10162-0C0E-4FB9-8D7F-954F23C78494}" sibTransId="{6C0012B6-C32E-4AEC-B11B-27E52BCC9BEA}"/>
    <dgm:cxn modelId="{63816B9A-6D5A-44BA-8735-1F2920CA87B5}" type="presOf" srcId="{10AAB57C-DC1A-4CA0-B8BB-A16581F0DA10}" destId="{1500B385-DC46-41F4-B935-CE54C108AC81}" srcOrd="0" destOrd="0" presId="urn:microsoft.com/office/officeart/2005/8/layout/radial1"/>
    <dgm:cxn modelId="{37F407DA-4973-4F8E-954B-364EE88ADE5A}" type="presOf" srcId="{6EF10162-0C0E-4FB9-8D7F-954F23C78494}" destId="{A92DEA4E-8E9D-4FE9-83F3-C9FD1B0FE335}" srcOrd="0" destOrd="0" presId="urn:microsoft.com/office/officeart/2005/8/layout/radial1"/>
    <dgm:cxn modelId="{BEFF9829-F1EF-4AF6-B072-D24B6B844EE9}" type="presOf" srcId="{7A147245-8478-4C19-9C06-EC04DFFB9155}" destId="{0E355DDE-5A63-48BB-8C26-7262365B3257}" srcOrd="0" destOrd="0" presId="urn:microsoft.com/office/officeart/2005/8/layout/radial1"/>
    <dgm:cxn modelId="{D630775E-0F9D-4841-9AEE-CF15EF502596}" type="presOf" srcId="{7A147245-8478-4C19-9C06-EC04DFFB9155}" destId="{03434C99-1DB6-4A85-93A0-35668EFF4D2D}" srcOrd="1" destOrd="0" presId="urn:microsoft.com/office/officeart/2005/8/layout/radial1"/>
    <dgm:cxn modelId="{C715859B-4302-4B7A-A8A7-B94AE3E3D65B}" srcId="{10AAB57C-DC1A-4CA0-B8BB-A16581F0DA10}" destId="{0FAD0A1B-E49F-4C0C-8EB3-5807ECF08119}" srcOrd="3" destOrd="0" parTransId="{7EE66723-7959-4BEB-B062-749780C941B6}" sibTransId="{EE8FD25E-CA85-4E65-BCB5-978AADC37D60}"/>
    <dgm:cxn modelId="{64913BB7-6D55-4B99-AB2C-9DD80BC90D58}" type="presOf" srcId="{78ED1871-89A8-4C34-9476-85986661BABB}" destId="{8CD5FD3E-22F1-4065-A370-54B1FFF8E29A}" srcOrd="0" destOrd="0" presId="urn:microsoft.com/office/officeart/2005/8/layout/radial1"/>
    <dgm:cxn modelId="{C2C93A1C-CEB3-4875-8EEF-1F984105CBB5}" srcId="{584A421A-F3B8-4D15-BA09-DA22DF59F4E3}" destId="{10AAB57C-DC1A-4CA0-B8BB-A16581F0DA10}" srcOrd="0" destOrd="0" parTransId="{9A7E0A7B-BD8C-40E6-B8BB-A6944C85EAA2}" sibTransId="{6C6F8451-8240-457D-AF4A-A8B5F9CAF3C1}"/>
    <dgm:cxn modelId="{D86EA6B7-37B5-4F88-BC2F-57F50A5EED28}" type="presOf" srcId="{7EE66723-7959-4BEB-B062-749780C941B6}" destId="{54B480A9-5F2D-45EB-8C38-B87D05E892B7}" srcOrd="0" destOrd="0" presId="urn:microsoft.com/office/officeart/2005/8/layout/radial1"/>
    <dgm:cxn modelId="{2D3796A6-A884-49F9-8804-F83EF908DCA7}" type="presOf" srcId="{6EF10162-0C0E-4FB9-8D7F-954F23C78494}" destId="{12B2B0A5-FA77-439A-9F6B-B31D713C4F44}" srcOrd="1" destOrd="0" presId="urn:microsoft.com/office/officeart/2005/8/layout/radial1"/>
    <dgm:cxn modelId="{F0CCF927-F5C2-4FA7-8FE0-A6B5B55B7CFF}" type="presOf" srcId="{4D20D958-6D74-413E-9867-91CC383F3C40}" destId="{E7E8C234-BC60-4269-9507-D1DA5B2B0A13}" srcOrd="0" destOrd="0" presId="urn:microsoft.com/office/officeart/2005/8/layout/radial1"/>
    <dgm:cxn modelId="{7F65BFFA-D979-4AEB-93F2-76433BCBDCF7}" srcId="{10AAB57C-DC1A-4CA0-B8BB-A16581F0DA10}" destId="{78ED1871-89A8-4C34-9476-85986661BABB}" srcOrd="2" destOrd="0" parTransId="{4D20D958-6D74-413E-9867-91CC383F3C40}" sibTransId="{0CD3F8A1-9930-401D-AB27-5AFD26266B66}"/>
    <dgm:cxn modelId="{380F3436-BE71-4194-B9DF-A17A64C5DE85}" srcId="{10AAB57C-DC1A-4CA0-B8BB-A16581F0DA10}" destId="{FD7B01CF-4F9D-4D6A-B9FA-057C7EED6FAA}" srcOrd="1" destOrd="0" parTransId="{7A147245-8478-4C19-9C06-EC04DFFB9155}" sibTransId="{F8DE0DE6-17B1-411F-9FDE-A170CFC48DE7}"/>
    <dgm:cxn modelId="{C690AD38-5A91-4B4F-A56A-9987E04AF857}" type="presOf" srcId="{0FAD0A1B-E49F-4C0C-8EB3-5807ECF08119}" destId="{EF2CF9AC-091E-48D5-A35C-6F19E2203CA5}" srcOrd="0" destOrd="0" presId="urn:microsoft.com/office/officeart/2005/8/layout/radial1"/>
    <dgm:cxn modelId="{BD173004-E3A8-400B-89F7-8DA514322FFE}" type="presOf" srcId="{E4A38BDB-239E-426D-9E3F-3B78D1C84B91}" destId="{5462166F-060F-4E50-831E-D0D5FA35E73D}" srcOrd="0" destOrd="0" presId="urn:microsoft.com/office/officeart/2005/8/layout/radial1"/>
    <dgm:cxn modelId="{2FCB6EFD-FB91-405F-81F1-B46C0D57B3E3}" type="presOf" srcId="{FD7B01CF-4F9D-4D6A-B9FA-057C7EED6FAA}" destId="{5E8DD912-C1C5-45B3-BFF5-80789C5B8F01}" srcOrd="0" destOrd="0" presId="urn:microsoft.com/office/officeart/2005/8/layout/radial1"/>
    <dgm:cxn modelId="{1D64E94F-82A9-406A-A4DD-3FD8809020B1}" type="presOf" srcId="{7EE66723-7959-4BEB-B062-749780C941B6}" destId="{FB9C67BE-637C-40FF-93B2-FD57470C5626}" srcOrd="1" destOrd="0" presId="urn:microsoft.com/office/officeart/2005/8/layout/radial1"/>
    <dgm:cxn modelId="{A1FDB9AB-13F5-44BC-BD30-5861B4930A1A}" type="presOf" srcId="{4D20D958-6D74-413E-9867-91CC383F3C40}" destId="{46296419-84E1-4CC9-9904-E7894821F092}" srcOrd="1" destOrd="0" presId="urn:microsoft.com/office/officeart/2005/8/layout/radial1"/>
    <dgm:cxn modelId="{A4B7C72F-227D-46F5-B537-7A953AFD0624}" type="presParOf" srcId="{08486BE3-B8A7-4712-A0EB-9D082346C043}" destId="{1500B385-DC46-41F4-B935-CE54C108AC81}" srcOrd="0" destOrd="0" presId="urn:microsoft.com/office/officeart/2005/8/layout/radial1"/>
    <dgm:cxn modelId="{30FA10A8-587B-4988-98AF-B52384788641}" type="presParOf" srcId="{08486BE3-B8A7-4712-A0EB-9D082346C043}" destId="{A92DEA4E-8E9D-4FE9-83F3-C9FD1B0FE335}" srcOrd="1" destOrd="0" presId="urn:microsoft.com/office/officeart/2005/8/layout/radial1"/>
    <dgm:cxn modelId="{FC3E833C-5428-47D8-9286-3ECABF9752C7}" type="presParOf" srcId="{A92DEA4E-8E9D-4FE9-83F3-C9FD1B0FE335}" destId="{12B2B0A5-FA77-439A-9F6B-B31D713C4F44}" srcOrd="0" destOrd="0" presId="urn:microsoft.com/office/officeart/2005/8/layout/radial1"/>
    <dgm:cxn modelId="{C6876D84-AF7C-491A-8EE9-144FEA7EEFB6}" type="presParOf" srcId="{08486BE3-B8A7-4712-A0EB-9D082346C043}" destId="{5462166F-060F-4E50-831E-D0D5FA35E73D}" srcOrd="2" destOrd="0" presId="urn:microsoft.com/office/officeart/2005/8/layout/radial1"/>
    <dgm:cxn modelId="{BF8B4998-1343-46F6-AA30-B90E4AF5BFDA}" type="presParOf" srcId="{08486BE3-B8A7-4712-A0EB-9D082346C043}" destId="{0E355DDE-5A63-48BB-8C26-7262365B3257}" srcOrd="3" destOrd="0" presId="urn:microsoft.com/office/officeart/2005/8/layout/radial1"/>
    <dgm:cxn modelId="{3257500E-CD93-4B07-B0D4-F7E7F76A4467}" type="presParOf" srcId="{0E355DDE-5A63-48BB-8C26-7262365B3257}" destId="{03434C99-1DB6-4A85-93A0-35668EFF4D2D}" srcOrd="0" destOrd="0" presId="urn:microsoft.com/office/officeart/2005/8/layout/radial1"/>
    <dgm:cxn modelId="{1B489DB3-486E-4DA3-88DF-6D9C211E2EBF}" type="presParOf" srcId="{08486BE3-B8A7-4712-A0EB-9D082346C043}" destId="{5E8DD912-C1C5-45B3-BFF5-80789C5B8F01}" srcOrd="4" destOrd="0" presId="urn:microsoft.com/office/officeart/2005/8/layout/radial1"/>
    <dgm:cxn modelId="{A98DCDE0-857F-4C15-A507-DB2F18CC4E75}" type="presParOf" srcId="{08486BE3-B8A7-4712-A0EB-9D082346C043}" destId="{E7E8C234-BC60-4269-9507-D1DA5B2B0A13}" srcOrd="5" destOrd="0" presId="urn:microsoft.com/office/officeart/2005/8/layout/radial1"/>
    <dgm:cxn modelId="{7E8C529C-51E6-473F-AB58-AD2E6154DA19}" type="presParOf" srcId="{E7E8C234-BC60-4269-9507-D1DA5B2B0A13}" destId="{46296419-84E1-4CC9-9904-E7894821F092}" srcOrd="0" destOrd="0" presId="urn:microsoft.com/office/officeart/2005/8/layout/radial1"/>
    <dgm:cxn modelId="{2297DCAC-8C55-4E3A-BE6B-D36198C434CC}" type="presParOf" srcId="{08486BE3-B8A7-4712-A0EB-9D082346C043}" destId="{8CD5FD3E-22F1-4065-A370-54B1FFF8E29A}" srcOrd="6" destOrd="0" presId="urn:microsoft.com/office/officeart/2005/8/layout/radial1"/>
    <dgm:cxn modelId="{D48937C2-021D-4911-B42B-00324A2E849F}" type="presParOf" srcId="{08486BE3-B8A7-4712-A0EB-9D082346C043}" destId="{54B480A9-5F2D-45EB-8C38-B87D05E892B7}" srcOrd="7" destOrd="0" presId="urn:microsoft.com/office/officeart/2005/8/layout/radial1"/>
    <dgm:cxn modelId="{0BF8828D-E3EA-4E07-A335-11E13D3DA68D}" type="presParOf" srcId="{54B480A9-5F2D-45EB-8C38-B87D05E892B7}" destId="{FB9C67BE-637C-40FF-93B2-FD57470C5626}" srcOrd="0" destOrd="0" presId="urn:microsoft.com/office/officeart/2005/8/layout/radial1"/>
    <dgm:cxn modelId="{A083DDA8-341A-427A-BEBD-2272A06ED546}" type="presParOf" srcId="{08486BE3-B8A7-4712-A0EB-9D082346C043}" destId="{EF2CF9AC-091E-48D5-A35C-6F19E2203CA5}" srcOrd="8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500B385-DC46-41F4-B935-CE54C108AC81}">
      <dsp:nvSpPr>
        <dsp:cNvPr id="0" name=""/>
        <dsp:cNvSpPr/>
      </dsp:nvSpPr>
      <dsp:spPr>
        <a:xfrm>
          <a:off x="3384504" y="1800328"/>
          <a:ext cx="1367894" cy="1367894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th-TH" sz="18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Times New Roman" pitchFamily="18" charset="0"/>
              <a:cs typeface="Angsana New" pitchFamily="18" charset="-34"/>
            </a:rPr>
            <a:t>หลักการปรับปรุงงานบริการ</a:t>
          </a:r>
          <a:endParaRPr lang="th-TH" sz="1800" b="1" kern="1200" dirty="0"/>
        </a:p>
      </dsp:txBody>
      <dsp:txXfrm>
        <a:off x="3584827" y="2000651"/>
        <a:ext cx="967248" cy="967248"/>
      </dsp:txXfrm>
    </dsp:sp>
    <dsp:sp modelId="{A92DEA4E-8E9D-4FE9-83F3-C9FD1B0FE335}">
      <dsp:nvSpPr>
        <dsp:cNvPr id="0" name=""/>
        <dsp:cNvSpPr/>
      </dsp:nvSpPr>
      <dsp:spPr>
        <a:xfrm rot="16200000">
          <a:off x="3861593" y="1578340"/>
          <a:ext cx="413716" cy="30259"/>
        </a:xfrm>
        <a:custGeom>
          <a:avLst/>
          <a:gdLst/>
          <a:ahLst/>
          <a:cxnLst/>
          <a:rect l="0" t="0" r="0" b="0"/>
          <a:pathLst>
            <a:path>
              <a:moveTo>
                <a:pt x="0" y="15129"/>
              </a:moveTo>
              <a:lnTo>
                <a:pt x="413716" y="15129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500" kern="1200"/>
        </a:p>
      </dsp:txBody>
      <dsp:txXfrm>
        <a:off x="4058109" y="1583127"/>
        <a:ext cx="20685" cy="20685"/>
      </dsp:txXfrm>
    </dsp:sp>
    <dsp:sp modelId="{5462166F-060F-4E50-831E-D0D5FA35E73D}">
      <dsp:nvSpPr>
        <dsp:cNvPr id="0" name=""/>
        <dsp:cNvSpPr/>
      </dsp:nvSpPr>
      <dsp:spPr>
        <a:xfrm>
          <a:off x="3384504" y="18718"/>
          <a:ext cx="1367894" cy="1367894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th-TH" sz="16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Times New Roman" pitchFamily="18" charset="0"/>
              <a:cs typeface="Angsana New" pitchFamily="18" charset="-34"/>
            </a:rPr>
            <a:t>คุณภาพชีวิต</a:t>
          </a:r>
          <a:endParaRPr kumimoji="0" lang="en-US" sz="16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ngsana New" pitchFamily="18" charset="-34"/>
          </a:endParaRPr>
        </a:p>
      </dsp:txBody>
      <dsp:txXfrm>
        <a:off x="3584827" y="219041"/>
        <a:ext cx="967248" cy="967248"/>
      </dsp:txXfrm>
    </dsp:sp>
    <dsp:sp modelId="{0E355DDE-5A63-48BB-8C26-7262365B3257}">
      <dsp:nvSpPr>
        <dsp:cNvPr id="0" name=""/>
        <dsp:cNvSpPr/>
      </dsp:nvSpPr>
      <dsp:spPr>
        <a:xfrm>
          <a:off x="4752399" y="2469146"/>
          <a:ext cx="413716" cy="30259"/>
        </a:xfrm>
        <a:custGeom>
          <a:avLst/>
          <a:gdLst/>
          <a:ahLst/>
          <a:cxnLst/>
          <a:rect l="0" t="0" r="0" b="0"/>
          <a:pathLst>
            <a:path>
              <a:moveTo>
                <a:pt x="0" y="15129"/>
              </a:moveTo>
              <a:lnTo>
                <a:pt x="413716" y="15129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500" kern="1200"/>
        </a:p>
      </dsp:txBody>
      <dsp:txXfrm>
        <a:off x="4948914" y="2473933"/>
        <a:ext cx="20685" cy="20685"/>
      </dsp:txXfrm>
    </dsp:sp>
    <dsp:sp modelId="{5E8DD912-C1C5-45B3-BFF5-80789C5B8F01}">
      <dsp:nvSpPr>
        <dsp:cNvPr id="0" name=""/>
        <dsp:cNvSpPr/>
      </dsp:nvSpPr>
      <dsp:spPr>
        <a:xfrm>
          <a:off x="5166115" y="1800328"/>
          <a:ext cx="1367894" cy="1367894"/>
        </a:xfrm>
        <a:prstGeom prst="ellipse">
          <a:avLst/>
        </a:prstGeom>
        <a:gradFill rotWithShape="0">
          <a:gsLst>
            <a:gs pos="0">
              <a:schemeClr val="accent5">
                <a:hueOff val="-3311292"/>
                <a:satOff val="13270"/>
                <a:lumOff val="2876"/>
                <a:alphaOff val="0"/>
                <a:tint val="50000"/>
                <a:satMod val="300000"/>
              </a:schemeClr>
            </a:gs>
            <a:gs pos="35000">
              <a:schemeClr val="accent5">
                <a:hueOff val="-3311292"/>
                <a:satOff val="13270"/>
                <a:lumOff val="2876"/>
                <a:alphaOff val="0"/>
                <a:tint val="37000"/>
                <a:satMod val="300000"/>
              </a:schemeClr>
            </a:gs>
            <a:gs pos="100000">
              <a:schemeClr val="accent5">
                <a:hueOff val="-3311292"/>
                <a:satOff val="13270"/>
                <a:lumOff val="2876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th-TH" sz="16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Times New Roman" pitchFamily="18" charset="0"/>
              <a:cs typeface="Angsana New" pitchFamily="18" charset="-34"/>
            </a:rPr>
            <a:t>การพัฒนางาน</a:t>
          </a:r>
          <a:endParaRPr lang="th-TH" sz="1600" b="1" kern="1200" dirty="0"/>
        </a:p>
      </dsp:txBody>
      <dsp:txXfrm>
        <a:off x="5366438" y="2000651"/>
        <a:ext cx="967248" cy="967248"/>
      </dsp:txXfrm>
    </dsp:sp>
    <dsp:sp modelId="{E7E8C234-BC60-4269-9507-D1DA5B2B0A13}">
      <dsp:nvSpPr>
        <dsp:cNvPr id="0" name=""/>
        <dsp:cNvSpPr/>
      </dsp:nvSpPr>
      <dsp:spPr>
        <a:xfrm rot="5400000">
          <a:off x="3861593" y="3359951"/>
          <a:ext cx="413716" cy="30259"/>
        </a:xfrm>
        <a:custGeom>
          <a:avLst/>
          <a:gdLst/>
          <a:ahLst/>
          <a:cxnLst/>
          <a:rect l="0" t="0" r="0" b="0"/>
          <a:pathLst>
            <a:path>
              <a:moveTo>
                <a:pt x="0" y="15129"/>
              </a:moveTo>
              <a:lnTo>
                <a:pt x="413716" y="15129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500" kern="1200"/>
        </a:p>
      </dsp:txBody>
      <dsp:txXfrm>
        <a:off x="4058109" y="3364738"/>
        <a:ext cx="20685" cy="20685"/>
      </dsp:txXfrm>
    </dsp:sp>
    <dsp:sp modelId="{8CD5FD3E-22F1-4065-A370-54B1FFF8E29A}">
      <dsp:nvSpPr>
        <dsp:cNvPr id="0" name=""/>
        <dsp:cNvSpPr/>
      </dsp:nvSpPr>
      <dsp:spPr>
        <a:xfrm>
          <a:off x="3384504" y="3581939"/>
          <a:ext cx="1367894" cy="1367894"/>
        </a:xfrm>
        <a:prstGeom prst="ellipse">
          <a:avLst/>
        </a:prstGeom>
        <a:gradFill rotWithShape="0">
          <a:gsLst>
            <a:gs pos="0">
              <a:schemeClr val="accent5">
                <a:hueOff val="-6622584"/>
                <a:satOff val="26541"/>
                <a:lumOff val="5752"/>
                <a:alphaOff val="0"/>
                <a:tint val="50000"/>
                <a:satMod val="300000"/>
              </a:schemeClr>
            </a:gs>
            <a:gs pos="35000">
              <a:schemeClr val="accent5">
                <a:hueOff val="-6622584"/>
                <a:satOff val="26541"/>
                <a:lumOff val="5752"/>
                <a:alphaOff val="0"/>
                <a:tint val="37000"/>
                <a:satMod val="300000"/>
              </a:schemeClr>
            </a:gs>
            <a:gs pos="100000">
              <a:schemeClr val="accent5">
                <a:hueOff val="-6622584"/>
                <a:satOff val="26541"/>
                <a:lumOff val="5752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th-TH" sz="16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Times New Roman" pitchFamily="18" charset="0"/>
              <a:cs typeface="Angsana New" pitchFamily="18" charset="-34"/>
            </a:rPr>
            <a:t>คุณภาพชีวิตงาน</a:t>
          </a:r>
          <a:endParaRPr lang="th-TH" sz="1600" b="1" kern="1200" dirty="0"/>
        </a:p>
      </dsp:txBody>
      <dsp:txXfrm>
        <a:off x="3584827" y="3782262"/>
        <a:ext cx="967248" cy="967248"/>
      </dsp:txXfrm>
    </dsp:sp>
    <dsp:sp modelId="{54B480A9-5F2D-45EB-8C38-B87D05E892B7}">
      <dsp:nvSpPr>
        <dsp:cNvPr id="0" name=""/>
        <dsp:cNvSpPr/>
      </dsp:nvSpPr>
      <dsp:spPr>
        <a:xfrm rot="10800000">
          <a:off x="2970788" y="2469146"/>
          <a:ext cx="413716" cy="30259"/>
        </a:xfrm>
        <a:custGeom>
          <a:avLst/>
          <a:gdLst/>
          <a:ahLst/>
          <a:cxnLst/>
          <a:rect l="0" t="0" r="0" b="0"/>
          <a:pathLst>
            <a:path>
              <a:moveTo>
                <a:pt x="0" y="15129"/>
              </a:moveTo>
              <a:lnTo>
                <a:pt x="413716" y="15129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500" kern="1200"/>
        </a:p>
      </dsp:txBody>
      <dsp:txXfrm rot="10800000">
        <a:off x="3167303" y="2473933"/>
        <a:ext cx="20685" cy="20685"/>
      </dsp:txXfrm>
    </dsp:sp>
    <dsp:sp modelId="{EF2CF9AC-091E-48D5-A35C-6F19E2203CA5}">
      <dsp:nvSpPr>
        <dsp:cNvPr id="0" name=""/>
        <dsp:cNvSpPr/>
      </dsp:nvSpPr>
      <dsp:spPr>
        <a:xfrm>
          <a:off x="1602894" y="1800328"/>
          <a:ext cx="1367894" cy="1367894"/>
        </a:xfrm>
        <a:prstGeom prst="ellipse">
          <a:avLst/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tint val="50000"/>
                <a:satMod val="300000"/>
              </a:schemeClr>
            </a:gs>
            <a:gs pos="35000">
              <a:schemeClr val="accent5">
                <a:hueOff val="-9933876"/>
                <a:satOff val="39811"/>
                <a:lumOff val="8628"/>
                <a:alphaOff val="0"/>
                <a:tint val="37000"/>
                <a:satMod val="30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th-TH" sz="16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Times New Roman" pitchFamily="18" charset="0"/>
              <a:cs typeface="Angsana New" pitchFamily="18" charset="-34"/>
            </a:rPr>
            <a:t>คุณภาพชีวิตในการทำงาน</a:t>
          </a:r>
          <a:endParaRPr lang="th-TH" sz="1600" b="1" kern="1200" dirty="0"/>
        </a:p>
      </dsp:txBody>
      <dsp:txXfrm>
        <a:off x="1803217" y="2000651"/>
        <a:ext cx="967248" cy="96724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33588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A03CFA-4087-40E6-8895-881650547AF1}" type="datetimeFigureOut">
              <a:rPr lang="th-TH" smtClean="0"/>
              <a:t>08/11/59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33588" y="651391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C994FE-3CCA-4EEF-82ED-26346C71AA5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142790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376B6-C2D7-46C9-88D7-51458B25A3BA}" type="datetimeFigureOut">
              <a:rPr lang="th-TH" smtClean="0"/>
              <a:t>08/11/59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96639-B691-4ECB-A60B-B589B51A7D0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065745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376B6-C2D7-46C9-88D7-51458B25A3BA}" type="datetimeFigureOut">
              <a:rPr lang="th-TH" smtClean="0"/>
              <a:t>08/11/59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96639-B691-4ECB-A60B-B589B51A7D0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861465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376B6-C2D7-46C9-88D7-51458B25A3BA}" type="datetimeFigureOut">
              <a:rPr lang="th-TH" smtClean="0"/>
              <a:t>08/11/59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96639-B691-4ECB-A60B-B589B51A7D0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372162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376B6-C2D7-46C9-88D7-51458B25A3BA}" type="datetimeFigureOut">
              <a:rPr lang="th-TH" smtClean="0"/>
              <a:t>08/11/59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96639-B691-4ECB-A60B-B589B51A7D0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896460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376B6-C2D7-46C9-88D7-51458B25A3BA}" type="datetimeFigureOut">
              <a:rPr lang="th-TH" smtClean="0"/>
              <a:t>08/11/59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96639-B691-4ECB-A60B-B589B51A7D0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252111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376B6-C2D7-46C9-88D7-51458B25A3BA}" type="datetimeFigureOut">
              <a:rPr lang="th-TH" smtClean="0"/>
              <a:t>08/11/59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96639-B691-4ECB-A60B-B589B51A7D0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109419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376B6-C2D7-46C9-88D7-51458B25A3BA}" type="datetimeFigureOut">
              <a:rPr lang="th-TH" smtClean="0"/>
              <a:t>08/11/59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96639-B691-4ECB-A60B-B589B51A7D0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905376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376B6-C2D7-46C9-88D7-51458B25A3BA}" type="datetimeFigureOut">
              <a:rPr lang="th-TH" smtClean="0"/>
              <a:t>08/11/59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96639-B691-4ECB-A60B-B589B51A7D0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455874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376B6-C2D7-46C9-88D7-51458B25A3BA}" type="datetimeFigureOut">
              <a:rPr lang="th-TH" smtClean="0"/>
              <a:t>08/11/59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96639-B691-4ECB-A60B-B589B51A7D0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453301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376B6-C2D7-46C9-88D7-51458B25A3BA}" type="datetimeFigureOut">
              <a:rPr lang="th-TH" smtClean="0"/>
              <a:t>08/11/59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96639-B691-4ECB-A60B-B589B51A7D0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548891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376B6-C2D7-46C9-88D7-51458B25A3BA}" type="datetimeFigureOut">
              <a:rPr lang="th-TH" smtClean="0"/>
              <a:t>08/11/59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96639-B691-4ECB-A60B-B589B51A7D0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027112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3376B6-C2D7-46C9-88D7-51458B25A3BA}" type="datetimeFigureOut">
              <a:rPr lang="th-TH" smtClean="0"/>
              <a:t>08/11/59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D96639-B691-4ECB-A60B-B589B51A7D0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766341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รูปภาพ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8600" y="0"/>
            <a:ext cx="10544100" cy="7029400"/>
          </a:xfrm>
          <a:prstGeom prst="rect">
            <a:avLst/>
          </a:prstGeom>
        </p:spPr>
      </p:pic>
      <p:pic>
        <p:nvPicPr>
          <p:cNvPr id="3" name="รูปภาพ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5649814"/>
            <a:ext cx="1519076" cy="890768"/>
          </a:xfrm>
          <a:prstGeom prst="rect">
            <a:avLst/>
          </a:prstGeom>
        </p:spPr>
      </p:pic>
      <p:sp>
        <p:nvSpPr>
          <p:cNvPr id="4" name="สี่เหลี่ยมผืนผ้า 3"/>
          <p:cNvSpPr/>
          <p:nvPr/>
        </p:nvSpPr>
        <p:spPr>
          <a:xfrm>
            <a:off x="950794" y="2362200"/>
            <a:ext cx="3505200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417394" y="457200"/>
            <a:ext cx="4572000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h-TH" sz="4400" b="1" dirty="0">
                <a:solidFill>
                  <a:schemeClr val="bg1"/>
                </a:solidFill>
                <a:latin typeface="2006_iannnnnISO" pitchFamily="2" charset="0"/>
                <a:cs typeface="2006_iannnnnISO" pitchFamily="2" charset="0"/>
              </a:rPr>
              <a:t>หน่วยที่ </a:t>
            </a:r>
            <a:r>
              <a:rPr lang="en-US" sz="4400" b="1" dirty="0">
                <a:solidFill>
                  <a:schemeClr val="bg1"/>
                </a:solidFill>
                <a:latin typeface="2006_iannnnnISO" pitchFamily="2" charset="0"/>
                <a:cs typeface="2006_iannnnnISO" pitchFamily="2" charset="0"/>
              </a:rPr>
              <a:t>7</a:t>
            </a:r>
            <a:endParaRPr lang="th-TH" sz="4400" b="1" dirty="0" smtClean="0">
              <a:solidFill>
                <a:schemeClr val="bg1"/>
              </a:solidFill>
              <a:latin typeface="2006_iannnnnISO" pitchFamily="2" charset="0"/>
              <a:cs typeface="2006_iannnnnISO" pitchFamily="2" charset="0"/>
            </a:endParaRPr>
          </a:p>
        </p:txBody>
      </p:sp>
      <p:cxnSp>
        <p:nvCxnSpPr>
          <p:cNvPr id="6" name="ตัวเชื่อมต่อตรง 5"/>
          <p:cNvCxnSpPr/>
          <p:nvPr/>
        </p:nvCxnSpPr>
        <p:spPr>
          <a:xfrm>
            <a:off x="457200" y="1143000"/>
            <a:ext cx="8291264" cy="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สี่เหลี่ยมผืนผ้า 6"/>
          <p:cNvSpPr/>
          <p:nvPr/>
        </p:nvSpPr>
        <p:spPr>
          <a:xfrm>
            <a:off x="457200" y="1226641"/>
            <a:ext cx="8291264" cy="1897559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457200" y="1196752"/>
            <a:ext cx="8291264" cy="1323439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th-TH" sz="8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ISO" pitchFamily="2" charset="0"/>
                <a:cs typeface="2006_iannnnnISO" pitchFamily="2" charset="0"/>
              </a:rPr>
              <a:t>การพัฒนาคุณภาพ</a:t>
            </a:r>
            <a:endParaRPr lang="th-TH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2006_iannnnnISO" pitchFamily="2" charset="0"/>
              <a:cs typeface="2006_iannnnnISO" pitchFamily="2" charset="0"/>
            </a:endParaRP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467544" y="2066162"/>
            <a:ext cx="8291264" cy="1323439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th-TH" sz="8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ISO" pitchFamily="2" charset="0"/>
                <a:cs typeface="2006_iannnnnISO" pitchFamily="2" charset="0"/>
              </a:rPr>
              <a:t>ชีวิตและงาน</a:t>
            </a:r>
            <a:endParaRPr lang="th-TH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2006_iannnnnISO" pitchFamily="2" charset="0"/>
              <a:cs typeface="2006_iannnnnIS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5361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7" grpId="0" animBg="1"/>
      <p:bldP spid="8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2352863"/>
            <a:ext cx="9180512" cy="4590256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  <a:solidFill>
            <a:srgbClr val="FFCCFF"/>
          </a:solidFill>
          <a:ln>
            <a:solidFill>
              <a:srgbClr val="FF0000"/>
            </a:solidFill>
          </a:ln>
        </p:spPr>
        <p:txBody>
          <a:bodyPr>
            <a:normAutofit fontScale="85000" lnSpcReduction="20000"/>
          </a:bodyPr>
          <a:lstStyle/>
          <a:p>
            <a:pPr marL="0" indent="0" algn="thaiDist">
              <a:lnSpc>
                <a:spcPct val="115000"/>
              </a:lnSpc>
              <a:spcAft>
                <a:spcPts val="0"/>
              </a:spcAft>
              <a:buNone/>
            </a:pPr>
            <a:r>
              <a:rPr lang="th-TH" b="1" dirty="0" smtClean="0">
                <a:solidFill>
                  <a:srgbClr val="FF0000"/>
                </a:solidFill>
                <a:latin typeface="Angsana New"/>
                <a:ea typeface="Times New Roman"/>
                <a:cs typeface="+mj-cs"/>
              </a:rPr>
              <a:t>ความหมาย</a:t>
            </a:r>
            <a:r>
              <a:rPr lang="th-TH" b="1" dirty="0">
                <a:solidFill>
                  <a:srgbClr val="FF0000"/>
                </a:solidFill>
                <a:latin typeface="Angsana New"/>
                <a:ea typeface="Times New Roman"/>
                <a:cs typeface="+mj-cs"/>
              </a:rPr>
              <a:t>ของคำ</a:t>
            </a:r>
            <a:r>
              <a:rPr lang="th-TH" dirty="0">
                <a:solidFill>
                  <a:srgbClr val="FF0000"/>
                </a:solidFill>
                <a:latin typeface="Angsana New"/>
                <a:ea typeface="Times New Roman"/>
                <a:cs typeface="+mj-cs"/>
              </a:rPr>
              <a:t>ว่า </a:t>
            </a:r>
            <a:r>
              <a:rPr lang="th-TH" dirty="0">
                <a:latin typeface="Angsana New"/>
                <a:ea typeface="Times New Roman"/>
                <a:cs typeface="+mj-cs"/>
              </a:rPr>
              <a:t>“ความจงรักภักดีต่อองค์กร” คือ  “การมีความรักในงาน มีความรัก ความผูกพัน     ต่อองค์กร มีความรู้สึกเป็นเจ้าของ กระทำทุกอย่างในทางที่ดีงาม ทั้งในหน้าที่ และนอกหน้าที่เพื่อองค์กร</a:t>
            </a:r>
            <a:r>
              <a:rPr lang="th-TH" dirty="0" smtClean="0">
                <a:latin typeface="Angsana New"/>
                <a:ea typeface="Times New Roman"/>
                <a:cs typeface="+mj-cs"/>
              </a:rPr>
              <a:t>”</a:t>
            </a:r>
          </a:p>
          <a:p>
            <a:pPr marL="0" indent="0" algn="thaiDist">
              <a:lnSpc>
                <a:spcPct val="115000"/>
              </a:lnSpc>
              <a:spcAft>
                <a:spcPts val="0"/>
              </a:spcAft>
              <a:buNone/>
            </a:pPr>
            <a:endParaRPr lang="en-US" sz="2000" dirty="0">
              <a:ea typeface="Times New Roman"/>
              <a:cs typeface="+mj-cs"/>
            </a:endParaRPr>
          </a:p>
          <a:p>
            <a:pPr marL="0" indent="0" algn="thaiDist">
              <a:lnSpc>
                <a:spcPct val="115000"/>
              </a:lnSpc>
              <a:spcAft>
                <a:spcPts val="0"/>
              </a:spcAft>
              <a:buNone/>
            </a:pPr>
            <a:r>
              <a:rPr lang="th-TH" sz="3300" b="1" dirty="0" smtClean="0">
                <a:solidFill>
                  <a:srgbClr val="FF0000"/>
                </a:solidFill>
                <a:latin typeface="Angsana New"/>
                <a:ea typeface="Times New Roman"/>
                <a:cs typeface="+mj-cs"/>
              </a:rPr>
              <a:t>แนว</a:t>
            </a:r>
            <a:r>
              <a:rPr lang="th-TH" sz="3300" b="1" dirty="0">
                <a:solidFill>
                  <a:srgbClr val="FF0000"/>
                </a:solidFill>
                <a:latin typeface="Angsana New"/>
                <a:ea typeface="Times New Roman"/>
                <a:cs typeface="+mj-cs"/>
              </a:rPr>
              <a:t>ทางการสร้างความจงรักภักดี</a:t>
            </a:r>
            <a:endParaRPr lang="en-US" sz="3300" b="1" dirty="0">
              <a:solidFill>
                <a:srgbClr val="FF0000"/>
              </a:solidFill>
              <a:ea typeface="Times New Roman"/>
              <a:cs typeface="+mj-cs"/>
            </a:endParaRPr>
          </a:p>
          <a:p>
            <a:pPr algn="thaiDist">
              <a:lnSpc>
                <a:spcPct val="115000"/>
              </a:lnSpc>
            </a:pPr>
            <a:r>
              <a:rPr lang="th-TH" sz="3300" dirty="0" smtClean="0">
                <a:latin typeface="Angsana New"/>
                <a:ea typeface="Times New Roman"/>
                <a:cs typeface="+mj-cs"/>
              </a:rPr>
              <a:t>ตั้งเป้าหมาย</a:t>
            </a:r>
            <a:r>
              <a:rPr lang="th-TH" sz="3300" dirty="0">
                <a:latin typeface="Angsana New"/>
                <a:ea typeface="Times New Roman"/>
                <a:cs typeface="+mj-cs"/>
              </a:rPr>
              <a:t>ชีวิตให้ใหญ่ไว้ เพราะคนที่มีเป้าหมายใหญ่ย่อมทำทุกอย่างในวันนี้ให้ดีที่สุดเสมอ เพื่อเป้าหมายในวันข้างหน้า</a:t>
            </a:r>
            <a:endParaRPr lang="en-US" sz="3300" dirty="0">
              <a:ea typeface="Times New Roman"/>
              <a:cs typeface="+mj-cs"/>
            </a:endParaRPr>
          </a:p>
          <a:p>
            <a:pPr algn="thaiDist">
              <a:lnSpc>
                <a:spcPct val="115000"/>
              </a:lnSpc>
            </a:pPr>
            <a:r>
              <a:rPr lang="th-TH" sz="3300" dirty="0" smtClean="0">
                <a:ea typeface="Times New Roman"/>
                <a:cs typeface="+mj-cs"/>
              </a:rPr>
              <a:t>พัฒนา</a:t>
            </a:r>
            <a:r>
              <a:rPr lang="th-TH" sz="3300" dirty="0">
                <a:ea typeface="Times New Roman"/>
                <a:cs typeface="+mj-cs"/>
              </a:rPr>
              <a:t>ตนเองให้เป็นผู้มีวิสัยทัศน์อยู่ตลอดเวลา</a:t>
            </a:r>
            <a:endParaRPr lang="en-US" sz="3300" dirty="0">
              <a:ea typeface="Times New Roman"/>
              <a:cs typeface="+mj-cs"/>
            </a:endParaRPr>
          </a:p>
          <a:p>
            <a:pPr algn="thaiDist">
              <a:lnSpc>
                <a:spcPct val="115000"/>
              </a:lnSpc>
            </a:pPr>
            <a:r>
              <a:rPr lang="th-TH" sz="3300" dirty="0" smtClean="0">
                <a:ea typeface="Times New Roman"/>
                <a:cs typeface="+mj-cs"/>
              </a:rPr>
              <a:t>สร้าง</a:t>
            </a:r>
            <a:r>
              <a:rPr lang="th-TH" sz="3300" dirty="0">
                <a:ea typeface="Times New Roman"/>
                <a:cs typeface="+mj-cs"/>
              </a:rPr>
              <a:t>นิสัย “รักงาน” “ทำงานให้สนุก” และ “ทำงานเกินเงินเดือน”</a:t>
            </a:r>
            <a:endParaRPr lang="en-US" sz="3300" dirty="0">
              <a:ea typeface="Times New Roman"/>
              <a:cs typeface="+mj-cs"/>
            </a:endParaRPr>
          </a:p>
          <a:p>
            <a:pPr algn="thaiDist">
              <a:lnSpc>
                <a:spcPct val="115000"/>
              </a:lnSpc>
            </a:pPr>
            <a:r>
              <a:rPr lang="th-TH" sz="3300" dirty="0" smtClean="0">
                <a:ea typeface="Times New Roman"/>
                <a:cs typeface="+mj-cs"/>
              </a:rPr>
              <a:t>ฝึก</a:t>
            </a:r>
            <a:r>
              <a:rPr lang="th-TH" sz="3300" dirty="0">
                <a:ea typeface="Times New Roman"/>
                <a:cs typeface="+mj-cs"/>
              </a:rPr>
              <a:t>การเป็นผู้ “ให้” มากกว่าเป็นผู้ “รับ”</a:t>
            </a:r>
            <a:endParaRPr lang="en-US" sz="3300" dirty="0">
              <a:ea typeface="Times New Roman"/>
              <a:cs typeface="+mj-cs"/>
            </a:endParaRPr>
          </a:p>
          <a:p>
            <a:pPr algn="thaiDist">
              <a:lnSpc>
                <a:spcPct val="115000"/>
              </a:lnSpc>
            </a:pPr>
            <a:r>
              <a:rPr lang="th-TH" sz="3300" dirty="0" smtClean="0">
                <a:ea typeface="Times New Roman"/>
                <a:cs typeface="+mj-cs"/>
              </a:rPr>
              <a:t>ฝึก</a:t>
            </a:r>
            <a:r>
              <a:rPr lang="th-TH" sz="3300" dirty="0">
                <a:ea typeface="Times New Roman"/>
                <a:cs typeface="+mj-cs"/>
              </a:rPr>
              <a:t>สร้างทัศนคติในทางบวก ความใจกว้าง และความคิดที่ถูกต้องเที่ยงตรง</a:t>
            </a:r>
            <a:endParaRPr lang="en-US" sz="3300" dirty="0">
              <a:ea typeface="Times New Roman"/>
              <a:cs typeface="+mj-cs"/>
            </a:endParaRPr>
          </a:p>
          <a:p>
            <a:pPr algn="thaiDist">
              <a:lnSpc>
                <a:spcPct val="115000"/>
              </a:lnSpc>
            </a:pPr>
            <a:r>
              <a:rPr lang="th-TH" sz="3300" dirty="0" smtClean="0">
                <a:ea typeface="Times New Roman"/>
                <a:cs typeface="+mj-cs"/>
              </a:rPr>
              <a:t>สร้าง</a:t>
            </a:r>
            <a:r>
              <a:rPr lang="th-TH" sz="3300" dirty="0">
                <a:ea typeface="Times New Roman"/>
                <a:cs typeface="+mj-cs"/>
              </a:rPr>
              <a:t>จิตสำนึกที่จะ “ไม่ทำงานเพียงเพื่อเงิน”</a:t>
            </a:r>
            <a:endParaRPr lang="en-US" sz="3300" dirty="0">
              <a:ea typeface="Times New Roman"/>
              <a:cs typeface="+mj-cs"/>
            </a:endParaRPr>
          </a:p>
          <a:p>
            <a:pPr marL="0" indent="0">
              <a:buNone/>
            </a:pP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092606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0"/>
            <a:ext cx="10970604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>
            <a:normAutofit fontScale="85000" lnSpcReduction="20000"/>
          </a:bodyPr>
          <a:lstStyle/>
          <a:p>
            <a:pPr marL="0" indent="0" algn="thaiDist">
              <a:lnSpc>
                <a:spcPct val="115000"/>
              </a:lnSpc>
              <a:spcAft>
                <a:spcPts val="0"/>
              </a:spcAft>
              <a:buNone/>
            </a:pPr>
            <a:r>
              <a:rPr lang="th-TH" sz="3300" b="1" dirty="0" smtClean="0">
                <a:solidFill>
                  <a:srgbClr val="FF0000"/>
                </a:solidFill>
                <a:latin typeface="Angsana New"/>
                <a:ea typeface="Times New Roman"/>
                <a:cs typeface="+mj-cs"/>
              </a:rPr>
              <a:t>การ</a:t>
            </a:r>
            <a:r>
              <a:rPr lang="th-TH" sz="3300" b="1" dirty="0">
                <a:solidFill>
                  <a:srgbClr val="FF0000"/>
                </a:solidFill>
                <a:latin typeface="Angsana New"/>
                <a:ea typeface="Times New Roman"/>
                <a:cs typeface="+mj-cs"/>
              </a:rPr>
              <a:t>ปรับปรุงงานเป็นการคิดหาวิธีการใหม่ ๆ </a:t>
            </a:r>
            <a:r>
              <a:rPr lang="th-TH" sz="3300" dirty="0">
                <a:latin typeface="Angsana New"/>
                <a:ea typeface="Times New Roman"/>
                <a:cs typeface="+mj-cs"/>
              </a:rPr>
              <a:t>ที่ดีกว่า สามารถปฏิบัติงานได้เหมาะสมกับสภาพแวดล้อมที่เป็นอยู่ เพื่อให้ผู้รับบริการเกิดความ</a:t>
            </a:r>
            <a:r>
              <a:rPr lang="th-TH" sz="3300" dirty="0" smtClean="0">
                <a:latin typeface="Angsana New"/>
                <a:ea typeface="Times New Roman"/>
                <a:cs typeface="+mj-cs"/>
              </a:rPr>
              <a:t>พอใจ </a:t>
            </a:r>
            <a:r>
              <a:rPr lang="th-TH" sz="2900" dirty="0" smtClean="0">
                <a:ea typeface="Times New Roman"/>
                <a:cs typeface="+mj-cs"/>
              </a:rPr>
              <a:t>ลักษณะ</a:t>
            </a:r>
            <a:r>
              <a:rPr lang="th-TH" sz="2900" dirty="0">
                <a:ea typeface="Times New Roman"/>
                <a:cs typeface="+mj-cs"/>
              </a:rPr>
              <a:t>งาน</a:t>
            </a:r>
            <a:r>
              <a:rPr lang="th-TH" sz="3300" dirty="0">
                <a:ea typeface="Times New Roman"/>
                <a:cs typeface="+mj-cs"/>
              </a:rPr>
              <a:t>ที่ควรจะทำการปรับปรุง</a:t>
            </a:r>
            <a:endParaRPr lang="en-US" sz="3300" dirty="0">
              <a:ea typeface="Times New Roman"/>
              <a:cs typeface="+mj-cs"/>
            </a:endParaRPr>
          </a:p>
          <a:p>
            <a:pPr marL="1028700" indent="-457200" algn="thaiDist">
              <a:lnSpc>
                <a:spcPct val="115000"/>
              </a:lnSpc>
            </a:pPr>
            <a:r>
              <a:rPr lang="th-TH" sz="3300" dirty="0" smtClean="0">
                <a:ea typeface="Calibri"/>
                <a:cs typeface="+mj-cs"/>
              </a:rPr>
              <a:t>งาน</a:t>
            </a:r>
            <a:r>
              <a:rPr lang="th-TH" sz="3300" dirty="0">
                <a:ea typeface="Calibri"/>
                <a:cs typeface="+mj-cs"/>
              </a:rPr>
              <a:t>ที่มีการเคลื่อนที่มาก</a:t>
            </a:r>
            <a:endParaRPr lang="en-US" sz="3300" dirty="0">
              <a:ea typeface="Calibri"/>
              <a:cs typeface="+mj-cs"/>
            </a:endParaRPr>
          </a:p>
          <a:p>
            <a:pPr marL="1028700" indent="-457200" algn="thaiDist">
              <a:lnSpc>
                <a:spcPct val="115000"/>
              </a:lnSpc>
            </a:pPr>
            <a:r>
              <a:rPr lang="th-TH" sz="3300" dirty="0" smtClean="0">
                <a:ea typeface="Calibri"/>
                <a:cs typeface="+mj-cs"/>
              </a:rPr>
              <a:t>งาน</a:t>
            </a:r>
            <a:r>
              <a:rPr lang="th-TH" sz="3300" dirty="0">
                <a:ea typeface="Calibri"/>
                <a:cs typeface="+mj-cs"/>
              </a:rPr>
              <a:t>ที่ทำซ้ำ ๆ กัน ซึ่งใช้บุคลากรมาก</a:t>
            </a:r>
            <a:endParaRPr lang="en-US" sz="3300" dirty="0">
              <a:ea typeface="Calibri"/>
              <a:cs typeface="+mj-cs"/>
            </a:endParaRPr>
          </a:p>
          <a:p>
            <a:pPr marL="1028700" indent="-457200" algn="thaiDist">
              <a:lnSpc>
                <a:spcPct val="115000"/>
              </a:lnSpc>
            </a:pPr>
            <a:r>
              <a:rPr lang="th-TH" sz="3300" dirty="0" smtClean="0">
                <a:ea typeface="Calibri"/>
                <a:cs typeface="+mj-cs"/>
              </a:rPr>
              <a:t>งาน</a:t>
            </a:r>
            <a:r>
              <a:rPr lang="th-TH" sz="3300" dirty="0">
                <a:ea typeface="Calibri"/>
                <a:cs typeface="+mj-cs"/>
              </a:rPr>
              <a:t>ที่ใช้ค่าใช้จ่ายสูง</a:t>
            </a:r>
            <a:endParaRPr lang="en-US" sz="3300" dirty="0">
              <a:ea typeface="Calibri"/>
              <a:cs typeface="+mj-cs"/>
            </a:endParaRPr>
          </a:p>
          <a:p>
            <a:pPr marL="1028700" indent="-457200" algn="thaiDist">
              <a:lnSpc>
                <a:spcPct val="115000"/>
              </a:lnSpc>
            </a:pPr>
            <a:r>
              <a:rPr lang="th-TH" sz="3300" dirty="0" smtClean="0">
                <a:ea typeface="Calibri"/>
                <a:cs typeface="+mj-cs"/>
              </a:rPr>
              <a:t>งาน</a:t>
            </a:r>
            <a:r>
              <a:rPr lang="th-TH" sz="3300" dirty="0">
                <a:ea typeface="Calibri"/>
                <a:cs typeface="+mj-cs"/>
              </a:rPr>
              <a:t>ที่ใช้เวลาทำ หรือใช้เวลาผลิตมาก</a:t>
            </a:r>
            <a:endParaRPr lang="en-US" sz="3300" dirty="0">
              <a:ea typeface="Calibri"/>
              <a:cs typeface="+mj-cs"/>
            </a:endParaRPr>
          </a:p>
          <a:p>
            <a:pPr marL="1028700" indent="-457200" algn="thaiDist">
              <a:lnSpc>
                <a:spcPct val="115000"/>
              </a:lnSpc>
            </a:pPr>
            <a:r>
              <a:rPr lang="th-TH" sz="3300" dirty="0" smtClean="0">
                <a:ea typeface="Calibri"/>
                <a:cs typeface="+mj-cs"/>
              </a:rPr>
              <a:t>งาน</a:t>
            </a:r>
            <a:r>
              <a:rPr lang="th-TH" sz="3300" dirty="0">
                <a:ea typeface="Calibri"/>
                <a:cs typeface="+mj-cs"/>
              </a:rPr>
              <a:t>ที่มีความเมื่อยล้าสูง</a:t>
            </a:r>
            <a:endParaRPr lang="en-US" sz="3300" dirty="0">
              <a:ea typeface="Calibri"/>
              <a:cs typeface="+mj-cs"/>
            </a:endParaRPr>
          </a:p>
          <a:p>
            <a:pPr marL="1028700" indent="-457200" algn="thaiDist">
              <a:lnSpc>
                <a:spcPct val="115000"/>
              </a:lnSpc>
            </a:pPr>
            <a:r>
              <a:rPr lang="th-TH" sz="3300" dirty="0" smtClean="0">
                <a:ea typeface="Calibri"/>
                <a:cs typeface="+mj-cs"/>
              </a:rPr>
              <a:t>งาน</a:t>
            </a:r>
            <a:r>
              <a:rPr lang="th-TH" sz="3300" dirty="0">
                <a:ea typeface="Calibri"/>
                <a:cs typeface="+mj-cs"/>
              </a:rPr>
              <a:t>ที่ต้องอาศัยความชำนาญ</a:t>
            </a:r>
            <a:endParaRPr lang="en-US" sz="3300" dirty="0">
              <a:ea typeface="Calibri"/>
              <a:cs typeface="+mj-cs"/>
            </a:endParaRPr>
          </a:p>
          <a:p>
            <a:pPr marL="1028700" indent="-457200" algn="thaiDist">
              <a:lnSpc>
                <a:spcPct val="115000"/>
              </a:lnSpc>
            </a:pPr>
            <a:r>
              <a:rPr lang="th-TH" sz="3300" dirty="0" smtClean="0">
                <a:ea typeface="Calibri"/>
                <a:cs typeface="+mj-cs"/>
              </a:rPr>
              <a:t>งาน</a:t>
            </a:r>
            <a:r>
              <a:rPr lang="th-TH" sz="3300" dirty="0">
                <a:ea typeface="Calibri"/>
                <a:cs typeface="+mj-cs"/>
              </a:rPr>
              <a:t>ที่เสียเวลาฝึกฝนนาน</a:t>
            </a:r>
            <a:endParaRPr lang="en-US" sz="3300" dirty="0">
              <a:ea typeface="Calibri"/>
              <a:cs typeface="+mj-cs"/>
            </a:endParaRPr>
          </a:p>
          <a:p>
            <a:pPr marL="1028700" indent="-457200" algn="thaiDist">
              <a:lnSpc>
                <a:spcPct val="115000"/>
              </a:lnSpc>
            </a:pPr>
            <a:r>
              <a:rPr lang="th-TH" sz="3300" dirty="0" smtClean="0">
                <a:ea typeface="Calibri"/>
                <a:cs typeface="+mj-cs"/>
              </a:rPr>
              <a:t>งาน</a:t>
            </a:r>
            <a:r>
              <a:rPr lang="th-TH" sz="3300" dirty="0">
                <a:ea typeface="Calibri"/>
                <a:cs typeface="+mj-cs"/>
              </a:rPr>
              <a:t>ที่มีอุบัติเหตุ</a:t>
            </a:r>
            <a:r>
              <a:rPr lang="th-TH" sz="3300" dirty="0" smtClean="0">
                <a:ea typeface="Calibri"/>
                <a:cs typeface="+mj-cs"/>
              </a:rPr>
              <a:t>สูง</a:t>
            </a:r>
            <a:endParaRPr lang="en-US" sz="3300" dirty="0">
              <a:ea typeface="Calibri"/>
              <a:cs typeface="+mj-cs"/>
            </a:endParaRPr>
          </a:p>
        </p:txBody>
      </p:sp>
      <p:pic>
        <p:nvPicPr>
          <p:cNvPr id="4" name="รูปภาพ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782" y="2204864"/>
            <a:ext cx="3048000" cy="304800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580638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286000"/>
            <a:ext cx="9144000" cy="9144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45232" y="476672"/>
            <a:ext cx="7427168" cy="2880320"/>
          </a:xfrm>
          <a:solidFill>
            <a:schemeClr val="bg1"/>
          </a:solidFill>
          <a:ln>
            <a:solidFill>
              <a:schemeClr val="tx2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lnSpcReduction="10000"/>
          </a:bodyPr>
          <a:lstStyle/>
          <a:p>
            <a:pPr marL="0" indent="0" algn="thaiDist">
              <a:lnSpc>
                <a:spcPct val="115000"/>
              </a:lnSpc>
              <a:spcAft>
                <a:spcPts val="0"/>
              </a:spcAft>
              <a:buNone/>
              <a:tabLst>
                <a:tab pos="360000" algn="l"/>
              </a:tabLst>
            </a:pPr>
            <a:r>
              <a:rPr lang="th-TH" sz="2800" b="1" dirty="0" smtClean="0">
                <a:solidFill>
                  <a:srgbClr val="FF0000"/>
                </a:solidFill>
                <a:latin typeface="Angsana New"/>
                <a:ea typeface="Times New Roman"/>
                <a:cs typeface="+mj-cs"/>
              </a:rPr>
              <a:t>ปัญหา</a:t>
            </a:r>
            <a:r>
              <a:rPr lang="th-TH" sz="2800" b="1" dirty="0">
                <a:solidFill>
                  <a:srgbClr val="FF0000"/>
                </a:solidFill>
                <a:latin typeface="Angsana New"/>
                <a:ea typeface="Times New Roman"/>
                <a:cs typeface="+mj-cs"/>
              </a:rPr>
              <a:t>และอุปสรรคในการปรับปรุงงาน</a:t>
            </a:r>
            <a:endParaRPr lang="en-US" sz="2800" b="1" dirty="0">
              <a:solidFill>
                <a:srgbClr val="FF0000"/>
              </a:solidFill>
              <a:ea typeface="Times New Roman"/>
              <a:cs typeface="+mj-cs"/>
            </a:endParaRPr>
          </a:p>
          <a:p>
            <a:pPr marL="0" indent="0" algn="thaiDist">
              <a:lnSpc>
                <a:spcPct val="115000"/>
              </a:lnSpc>
              <a:spcAft>
                <a:spcPts val="0"/>
              </a:spcAft>
              <a:buNone/>
              <a:tabLst>
                <a:tab pos="360000" algn="l"/>
              </a:tabLst>
            </a:pPr>
            <a:r>
              <a:rPr lang="th-TH" sz="2800" b="1" dirty="0" smtClean="0">
                <a:ea typeface="Times New Roman"/>
                <a:cs typeface="+mj-cs"/>
              </a:rPr>
              <a:t>	</a:t>
            </a:r>
            <a:r>
              <a:rPr lang="th-TH" sz="2800" b="1" dirty="0" smtClean="0">
                <a:solidFill>
                  <a:schemeClr val="tx2"/>
                </a:solidFill>
                <a:ea typeface="Times New Roman"/>
                <a:cs typeface="+mj-cs"/>
              </a:rPr>
              <a:t>ปัญหา</a:t>
            </a:r>
            <a:r>
              <a:rPr lang="th-TH" sz="2800" b="1" dirty="0">
                <a:solidFill>
                  <a:schemeClr val="tx2"/>
                </a:solidFill>
                <a:ea typeface="Times New Roman"/>
                <a:cs typeface="+mj-cs"/>
              </a:rPr>
              <a:t>ที่ผู้นำหรือผู้บริหารพบในการปรับปรุงงาน </a:t>
            </a:r>
            <a:r>
              <a:rPr lang="th-TH" sz="2800" dirty="0">
                <a:ea typeface="Times New Roman"/>
                <a:cs typeface="+mj-cs"/>
              </a:rPr>
              <a:t>ก็คือ</a:t>
            </a:r>
            <a:endParaRPr lang="en-US" sz="2800" dirty="0">
              <a:ea typeface="Times New Roman"/>
              <a:cs typeface="+mj-cs"/>
            </a:endParaRPr>
          </a:p>
          <a:p>
            <a:pPr marL="1028700" indent="-457200" algn="thaiDist">
              <a:lnSpc>
                <a:spcPct val="115000"/>
              </a:lnSpc>
              <a:tabLst>
                <a:tab pos="360000" algn="l"/>
              </a:tabLst>
            </a:pPr>
            <a:r>
              <a:rPr lang="th-TH" sz="2800" dirty="0" smtClean="0">
                <a:ea typeface="Calibri"/>
                <a:cs typeface="+mj-cs"/>
              </a:rPr>
              <a:t>พนักงาน</a:t>
            </a:r>
            <a:r>
              <a:rPr lang="th-TH" sz="2800" dirty="0">
                <a:ea typeface="Calibri"/>
                <a:cs typeface="+mj-cs"/>
              </a:rPr>
              <a:t>ไม่เห็นด้วยกับวิธีการใหม่ที่นำมาใช้</a:t>
            </a:r>
            <a:endParaRPr lang="en-US" sz="2800" dirty="0">
              <a:ea typeface="Calibri"/>
              <a:cs typeface="+mj-cs"/>
            </a:endParaRPr>
          </a:p>
          <a:p>
            <a:pPr marL="1028700" indent="-457200" algn="thaiDist">
              <a:lnSpc>
                <a:spcPct val="115000"/>
              </a:lnSpc>
              <a:tabLst>
                <a:tab pos="360000" algn="l"/>
              </a:tabLst>
            </a:pPr>
            <a:r>
              <a:rPr lang="th-TH" sz="2800" dirty="0" smtClean="0">
                <a:ea typeface="Calibri"/>
                <a:cs typeface="+mj-cs"/>
              </a:rPr>
              <a:t>พนักงาน</a:t>
            </a:r>
            <a:r>
              <a:rPr lang="th-TH" sz="2800" dirty="0">
                <a:ea typeface="Calibri"/>
                <a:cs typeface="+mj-cs"/>
              </a:rPr>
              <a:t>ขาดแรงจูงใจและความรับผิดชอบในการปรับปรุงงาน</a:t>
            </a:r>
            <a:endParaRPr lang="en-US" sz="2800" dirty="0">
              <a:ea typeface="Calibri"/>
              <a:cs typeface="+mj-cs"/>
            </a:endParaRPr>
          </a:p>
          <a:p>
            <a:pPr marL="1028700" indent="-457200" algn="thaiDist">
              <a:lnSpc>
                <a:spcPct val="115000"/>
              </a:lnSpc>
              <a:tabLst>
                <a:tab pos="360000" algn="l"/>
              </a:tabLst>
            </a:pPr>
            <a:r>
              <a:rPr lang="th-TH" sz="2800" dirty="0" smtClean="0">
                <a:ea typeface="Calibri"/>
                <a:cs typeface="+mj-cs"/>
              </a:rPr>
              <a:t>ขาด</a:t>
            </a:r>
            <a:r>
              <a:rPr lang="th-TH" sz="2800" dirty="0">
                <a:ea typeface="Calibri"/>
                <a:cs typeface="+mj-cs"/>
              </a:rPr>
              <a:t>การสนับสนุนจากฝ่ายจัดการ</a:t>
            </a:r>
            <a:endParaRPr lang="en-US" sz="2800" dirty="0">
              <a:ea typeface="Calibri"/>
              <a:cs typeface="+mj-cs"/>
            </a:endParaRPr>
          </a:p>
          <a:p>
            <a:pPr>
              <a:tabLst>
                <a:tab pos="360000" algn="l"/>
              </a:tabLst>
            </a:pP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888568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11320" y="3479"/>
            <a:ext cx="10291832" cy="6854521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76064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pPr marL="0" indent="0" algn="thaiDist">
              <a:lnSpc>
                <a:spcPct val="115000"/>
              </a:lnSpc>
              <a:spcAft>
                <a:spcPts val="0"/>
              </a:spcAft>
              <a:buNone/>
            </a:pPr>
            <a:r>
              <a:rPr lang="th-TH" sz="2400" b="1" dirty="0" smtClean="0">
                <a:solidFill>
                  <a:srgbClr val="FF0000"/>
                </a:solidFill>
                <a:latin typeface="Angsana New"/>
                <a:ea typeface="Times New Roman"/>
                <a:cs typeface="+mj-cs"/>
              </a:rPr>
              <a:t>แนว</a:t>
            </a:r>
            <a:r>
              <a:rPr lang="th-TH" sz="2400" b="1" dirty="0">
                <a:solidFill>
                  <a:srgbClr val="FF0000"/>
                </a:solidFill>
                <a:latin typeface="Angsana New"/>
                <a:ea typeface="Times New Roman"/>
                <a:cs typeface="+mj-cs"/>
              </a:rPr>
              <a:t>ทางการพัฒนาและปรับปรุงงานเพื่อ</a:t>
            </a:r>
            <a:r>
              <a:rPr lang="th-TH" sz="2400" b="1" dirty="0" smtClean="0">
                <a:solidFill>
                  <a:srgbClr val="FF0000"/>
                </a:solidFill>
                <a:latin typeface="Angsana New"/>
                <a:ea typeface="Times New Roman"/>
                <a:cs typeface="+mj-cs"/>
              </a:rPr>
              <a:t>บริการ</a:t>
            </a:r>
            <a:endParaRPr lang="th-TH" sz="2400" b="1" dirty="0">
              <a:solidFill>
                <a:srgbClr val="FF0000"/>
              </a:solidFill>
              <a:ea typeface="Times New Roman"/>
              <a:cs typeface="+mj-cs"/>
            </a:endParaRPr>
          </a:p>
          <a:p>
            <a:pPr marL="0" indent="0" algn="thaiDist">
              <a:lnSpc>
                <a:spcPct val="115000"/>
              </a:lnSpc>
              <a:spcAft>
                <a:spcPts val="0"/>
              </a:spcAft>
              <a:buNone/>
            </a:pPr>
            <a:r>
              <a:rPr lang="th-TH" sz="2400" dirty="0" smtClean="0">
                <a:ea typeface="Times New Roman"/>
                <a:cs typeface="+mj-cs"/>
              </a:rPr>
              <a:t>ข้อแนะนำ</a:t>
            </a:r>
            <a:r>
              <a:rPr lang="th-TH" sz="2400" dirty="0">
                <a:ea typeface="Times New Roman"/>
                <a:cs typeface="+mj-cs"/>
              </a:rPr>
              <a:t>ต่อไปนี้เป็นการเสนอวิธีโดยทั่ว ๆ ไป ที่นำมาใช้ในการปรับปรุงงาน คือ</a:t>
            </a:r>
            <a:endParaRPr lang="en-US" sz="2400" dirty="0">
              <a:ea typeface="Times New Roman"/>
              <a:cs typeface="+mj-cs"/>
            </a:endParaRPr>
          </a:p>
          <a:p>
            <a:pPr marL="457200" algn="thaiDist">
              <a:lnSpc>
                <a:spcPct val="115000"/>
              </a:lnSpc>
            </a:pPr>
            <a:r>
              <a:rPr lang="th-TH" sz="2400" dirty="0" smtClean="0">
                <a:latin typeface="Angsana New"/>
                <a:ea typeface="Times New Roman"/>
                <a:cs typeface="+mj-cs"/>
              </a:rPr>
              <a:t>วิเคราะห์</a:t>
            </a:r>
            <a:r>
              <a:rPr lang="th-TH" sz="2400" dirty="0">
                <a:latin typeface="Angsana New"/>
                <a:ea typeface="Times New Roman"/>
                <a:cs typeface="+mj-cs"/>
              </a:rPr>
              <a:t>คำร้องเรียนจากลูกค้าหรือใช้บริการเพื่อแก้ไขปัญหา</a:t>
            </a:r>
            <a:endParaRPr lang="en-US" sz="2400" dirty="0">
              <a:ea typeface="Times New Roman"/>
              <a:cs typeface="+mj-cs"/>
            </a:endParaRPr>
          </a:p>
          <a:p>
            <a:pPr marL="457200" algn="thaiDist">
              <a:lnSpc>
                <a:spcPct val="115000"/>
              </a:lnSpc>
            </a:pPr>
            <a:r>
              <a:rPr lang="th-TH" sz="2400" dirty="0" smtClean="0">
                <a:ea typeface="Times New Roman"/>
                <a:cs typeface="+mj-cs"/>
              </a:rPr>
              <a:t>วิเคราะห์</a:t>
            </a:r>
            <a:r>
              <a:rPr lang="th-TH" sz="2400" dirty="0">
                <a:ea typeface="Times New Roman"/>
                <a:cs typeface="+mj-cs"/>
              </a:rPr>
              <a:t>งานว่าปัญหาเกิดจากคนหรือโครงสร้างขององค์กร</a:t>
            </a:r>
            <a:endParaRPr lang="en-US" sz="2400" dirty="0">
              <a:ea typeface="Times New Roman"/>
              <a:cs typeface="+mj-cs"/>
            </a:endParaRPr>
          </a:p>
          <a:p>
            <a:pPr marL="457200" algn="thaiDist">
              <a:lnSpc>
                <a:spcPct val="115000"/>
              </a:lnSpc>
            </a:pPr>
            <a:r>
              <a:rPr lang="th-TH" sz="2400" dirty="0" smtClean="0">
                <a:ea typeface="Times New Roman"/>
                <a:cs typeface="+mj-cs"/>
              </a:rPr>
              <a:t>วิเคราะห์</a:t>
            </a:r>
            <a:r>
              <a:rPr lang="th-TH" sz="2400" dirty="0">
                <a:ea typeface="Times New Roman"/>
                <a:cs typeface="+mj-cs"/>
              </a:rPr>
              <a:t>งานเพื่อหาปัญหาต่าง ๆ ที่อาจเกิดขึ้น</a:t>
            </a:r>
            <a:endParaRPr lang="en-US" sz="2400" dirty="0">
              <a:ea typeface="Times New Roman"/>
              <a:cs typeface="+mj-cs"/>
            </a:endParaRPr>
          </a:p>
          <a:p>
            <a:pPr marL="457200" algn="thaiDist">
              <a:lnSpc>
                <a:spcPct val="115000"/>
              </a:lnSpc>
            </a:pPr>
            <a:r>
              <a:rPr lang="th-TH" sz="2400" dirty="0" smtClean="0">
                <a:ea typeface="Times New Roman"/>
                <a:cs typeface="+mj-cs"/>
              </a:rPr>
              <a:t>จัดลำดับ</a:t>
            </a:r>
            <a:r>
              <a:rPr lang="th-TH" sz="2400" dirty="0">
                <a:ea typeface="Times New Roman"/>
                <a:cs typeface="+mj-cs"/>
              </a:rPr>
              <a:t>ความสำคัญของงานบริการ</a:t>
            </a:r>
            <a:endParaRPr lang="en-US" sz="2400" dirty="0">
              <a:ea typeface="Times New Roman"/>
              <a:cs typeface="+mj-cs"/>
            </a:endParaRPr>
          </a:p>
          <a:p>
            <a:pPr marL="457200" algn="thaiDist">
              <a:lnSpc>
                <a:spcPct val="115000"/>
              </a:lnSpc>
            </a:pPr>
            <a:r>
              <a:rPr lang="th-TH" sz="2400" dirty="0" smtClean="0">
                <a:ea typeface="Times New Roman"/>
                <a:cs typeface="+mj-cs"/>
              </a:rPr>
              <a:t>วาง</a:t>
            </a:r>
            <a:r>
              <a:rPr lang="th-TH" sz="2400" dirty="0">
                <a:ea typeface="Times New Roman"/>
                <a:cs typeface="+mj-cs"/>
              </a:rPr>
              <a:t>แผนการทำงานเป็นลำดับหรือ</a:t>
            </a:r>
            <a:r>
              <a:rPr lang="th-TH" sz="2400" dirty="0" smtClean="0">
                <a:ea typeface="Times New Roman"/>
                <a:cs typeface="+mj-cs"/>
              </a:rPr>
              <a:t>ขั้นตอน6.</a:t>
            </a:r>
            <a:r>
              <a:rPr lang="th-TH" sz="2400" dirty="0">
                <a:ea typeface="Times New Roman"/>
                <a:cs typeface="+mj-cs"/>
              </a:rPr>
              <a:t>วางแผนในรายละเอียดของงานให้กับพนักงานเพื่อรองรับลูกค้าหรือผู้ใช้บริการ</a:t>
            </a:r>
            <a:endParaRPr lang="en-US" sz="2400" dirty="0">
              <a:ea typeface="Times New Roman"/>
              <a:cs typeface="+mj-cs"/>
            </a:endParaRPr>
          </a:p>
          <a:p>
            <a:pPr marL="457200" algn="thaiDist">
              <a:lnSpc>
                <a:spcPct val="115000"/>
              </a:lnSpc>
            </a:pPr>
            <a:r>
              <a:rPr lang="th-TH" sz="2400" dirty="0" smtClean="0">
                <a:latin typeface="Angsana New"/>
                <a:ea typeface="Times New Roman"/>
                <a:cs typeface="+mj-cs"/>
              </a:rPr>
              <a:t>สร้าง</a:t>
            </a:r>
            <a:r>
              <a:rPr lang="th-TH" sz="2400" dirty="0">
                <a:latin typeface="Angsana New"/>
                <a:ea typeface="Times New Roman"/>
                <a:cs typeface="+mj-cs"/>
              </a:rPr>
              <a:t>พลังทีมงานเพื่อทำงานเป็นทีมในการ</a:t>
            </a:r>
            <a:r>
              <a:rPr lang="th-TH" sz="2400" dirty="0" smtClean="0">
                <a:latin typeface="Angsana New"/>
                <a:ea typeface="Times New Roman"/>
                <a:cs typeface="+mj-cs"/>
              </a:rPr>
              <a:t>ให้บริการ</a:t>
            </a:r>
          </a:p>
          <a:p>
            <a:pPr marL="457200" algn="thaiDist">
              <a:lnSpc>
                <a:spcPct val="115000"/>
              </a:lnSpc>
            </a:pPr>
            <a:r>
              <a:rPr lang="th-TH" sz="2400" dirty="0" smtClean="0">
                <a:ea typeface="Times New Roman"/>
                <a:cs typeface="+mj-cs"/>
              </a:rPr>
              <a:t>สร้าง</a:t>
            </a:r>
            <a:r>
              <a:rPr lang="th-TH" sz="2400" dirty="0">
                <a:ea typeface="Times New Roman"/>
                <a:cs typeface="+mj-cs"/>
              </a:rPr>
              <a:t>ระบบการรายงานการปฏิบัติงานบริการ</a:t>
            </a:r>
            <a:endParaRPr lang="en-US" sz="2400" dirty="0">
              <a:ea typeface="Times New Roman"/>
              <a:cs typeface="+mj-cs"/>
            </a:endParaRPr>
          </a:p>
          <a:p>
            <a:pPr marL="457200" algn="thaiDist">
              <a:lnSpc>
                <a:spcPct val="115000"/>
              </a:lnSpc>
            </a:pPr>
            <a:r>
              <a:rPr lang="th-TH" sz="2400" dirty="0" smtClean="0">
                <a:ea typeface="Times New Roman"/>
                <a:cs typeface="+mj-cs"/>
              </a:rPr>
              <a:t>วัดผล</a:t>
            </a:r>
            <a:r>
              <a:rPr lang="th-TH" sz="2400" dirty="0">
                <a:ea typeface="Times New Roman"/>
                <a:cs typeface="+mj-cs"/>
              </a:rPr>
              <a:t>งานบริการออกมาเป็นระยะ </a:t>
            </a:r>
            <a:r>
              <a:rPr lang="th-TH" sz="2400" dirty="0" smtClean="0">
                <a:ea typeface="Times New Roman"/>
                <a:cs typeface="+mj-cs"/>
              </a:rPr>
              <a:t>ๆ</a:t>
            </a:r>
            <a:endParaRPr lang="en-US" sz="2400" dirty="0">
              <a:ea typeface="Times New Roman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239405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รูปภาพ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36912"/>
            <a:ext cx="9144000" cy="4321969"/>
          </a:xfrm>
          <a:prstGeom prst="rect">
            <a:avLst/>
          </a:prstGeom>
        </p:spPr>
      </p:pic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251520" y="404664"/>
            <a:ext cx="5410944" cy="3960440"/>
          </a:xfr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marL="0" indent="0" algn="thaiDist">
              <a:lnSpc>
                <a:spcPct val="115000"/>
              </a:lnSpc>
              <a:spcAft>
                <a:spcPts val="0"/>
              </a:spcAft>
              <a:buNone/>
            </a:pPr>
            <a:r>
              <a:rPr lang="th-TH" sz="2800" b="1" dirty="0" smtClean="0">
                <a:solidFill>
                  <a:srgbClr val="FF0000"/>
                </a:solidFill>
                <a:latin typeface="Angsana New"/>
                <a:ea typeface="Times New Roman"/>
                <a:cs typeface="+mj-cs"/>
              </a:rPr>
              <a:t>การ</a:t>
            </a:r>
            <a:r>
              <a:rPr lang="th-TH" sz="2800" b="1" dirty="0">
                <a:solidFill>
                  <a:srgbClr val="FF0000"/>
                </a:solidFill>
                <a:latin typeface="Angsana New"/>
                <a:ea typeface="Times New Roman"/>
                <a:cs typeface="+mj-cs"/>
              </a:rPr>
              <a:t>นำเทคนิคการปรับปรุงงานมา</a:t>
            </a:r>
            <a:r>
              <a:rPr lang="th-TH" sz="2800" b="1" dirty="0" smtClean="0">
                <a:solidFill>
                  <a:srgbClr val="FF0000"/>
                </a:solidFill>
                <a:latin typeface="Angsana New"/>
                <a:ea typeface="Times New Roman"/>
                <a:cs typeface="+mj-cs"/>
              </a:rPr>
              <a:t>ใช้</a:t>
            </a:r>
            <a:r>
              <a:rPr lang="th-TH" sz="2800" b="1" dirty="0" smtClean="0">
                <a:solidFill>
                  <a:srgbClr val="FF0000"/>
                </a:solidFill>
                <a:ea typeface="Calibri"/>
                <a:cs typeface="+mj-cs"/>
              </a:rPr>
              <a:t>การ</a:t>
            </a:r>
            <a:r>
              <a:rPr lang="th-TH" sz="2800" b="1" dirty="0">
                <a:solidFill>
                  <a:srgbClr val="FF0000"/>
                </a:solidFill>
                <a:ea typeface="Calibri"/>
                <a:cs typeface="+mj-cs"/>
              </a:rPr>
              <a:t>นำการปรับปรุงงานมาใช้ให้ได้ประโยชน์จริงมีขั้นตอน</a:t>
            </a:r>
            <a:r>
              <a:rPr lang="th-TH" sz="2800" dirty="0">
                <a:solidFill>
                  <a:srgbClr val="FF0000"/>
                </a:solidFill>
                <a:ea typeface="Calibri"/>
                <a:cs typeface="+mj-cs"/>
              </a:rPr>
              <a:t> </a:t>
            </a:r>
            <a:r>
              <a:rPr lang="th-TH" sz="2800" dirty="0">
                <a:ea typeface="Calibri"/>
                <a:cs typeface="+mj-cs"/>
              </a:rPr>
              <a:t>คือ</a:t>
            </a:r>
            <a:endParaRPr lang="en-US" sz="2800" dirty="0">
              <a:ea typeface="Calibri"/>
              <a:cs typeface="+mj-cs"/>
            </a:endParaRPr>
          </a:p>
          <a:p>
            <a:pPr marL="457200" algn="thaiDist">
              <a:lnSpc>
                <a:spcPct val="115000"/>
              </a:lnSpc>
              <a:spcAft>
                <a:spcPts val="0"/>
              </a:spcAft>
            </a:pPr>
            <a:r>
              <a:rPr lang="th-TH" sz="2800" dirty="0" smtClean="0">
                <a:ea typeface="Calibri"/>
                <a:cs typeface="+mj-cs"/>
              </a:rPr>
              <a:t>อธิบาย</a:t>
            </a:r>
            <a:r>
              <a:rPr lang="th-TH" sz="2800" dirty="0">
                <a:ea typeface="Calibri"/>
                <a:cs typeface="+mj-cs"/>
              </a:rPr>
              <a:t>วิธีการทำงานใหม่ให้ผู้ที่เกี่ยวข้องทราบ</a:t>
            </a:r>
            <a:endParaRPr lang="en-US" sz="2800" dirty="0">
              <a:ea typeface="Calibri"/>
              <a:cs typeface="+mj-cs"/>
            </a:endParaRPr>
          </a:p>
          <a:p>
            <a:pPr marL="457200" algn="thaiDist">
              <a:lnSpc>
                <a:spcPct val="115000"/>
              </a:lnSpc>
              <a:spcAft>
                <a:spcPts val="0"/>
              </a:spcAft>
            </a:pPr>
            <a:r>
              <a:rPr lang="th-TH" sz="2800" dirty="0" smtClean="0">
                <a:ea typeface="Calibri"/>
                <a:cs typeface="+mj-cs"/>
              </a:rPr>
              <a:t>นำ</a:t>
            </a:r>
            <a:r>
              <a:rPr lang="th-TH" sz="2800" dirty="0">
                <a:ea typeface="Calibri"/>
                <a:cs typeface="+mj-cs"/>
              </a:rPr>
              <a:t>วิธีการทำงาน บริการใหม่ มาใช้แทนวิธีเดิมที่เคยใช้</a:t>
            </a:r>
            <a:endParaRPr lang="en-US" sz="2800" dirty="0">
              <a:ea typeface="Calibri"/>
              <a:cs typeface="+mj-cs"/>
            </a:endParaRPr>
          </a:p>
          <a:p>
            <a:pPr marL="457200" algn="thaiDist">
              <a:lnSpc>
                <a:spcPct val="115000"/>
              </a:lnSpc>
              <a:spcAft>
                <a:spcPts val="0"/>
              </a:spcAft>
            </a:pPr>
            <a:r>
              <a:rPr lang="th-TH" sz="2800" dirty="0" smtClean="0">
                <a:ea typeface="Calibri"/>
                <a:cs typeface="+mj-cs"/>
              </a:rPr>
              <a:t>ดูแล</a:t>
            </a:r>
            <a:r>
              <a:rPr lang="th-TH" sz="2800" dirty="0">
                <a:ea typeface="Calibri"/>
                <a:cs typeface="+mj-cs"/>
              </a:rPr>
              <a:t>รักษาขั้นตอนวิธีการทำงานใหม่ และติดตามผลการ</a:t>
            </a:r>
            <a:r>
              <a:rPr lang="th-TH" sz="2800" dirty="0" smtClean="0">
                <a:ea typeface="Calibri"/>
                <a:cs typeface="+mj-cs"/>
              </a:rPr>
              <a:t>บริการ</a:t>
            </a:r>
            <a:endParaRPr lang="en-US" sz="2800" dirty="0">
              <a:ea typeface="Calibri"/>
              <a:cs typeface="+mj-cs"/>
            </a:endParaRPr>
          </a:p>
        </p:txBody>
      </p:sp>
      <p:pic>
        <p:nvPicPr>
          <p:cNvPr id="5" name="รูปภาพ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1556792"/>
            <a:ext cx="3024336" cy="2797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036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รูปภาพ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-2386"/>
            <a:ext cx="10290578" cy="6860385"/>
          </a:xfrm>
          <a:prstGeom prst="rect">
            <a:avLst/>
          </a:prstGeom>
        </p:spPr>
      </p:pic>
      <p:sp>
        <p:nvSpPr>
          <p:cNvPr id="6" name="Rectangle 12"/>
          <p:cNvSpPr>
            <a:spLocks noChangeArrowheads="1"/>
          </p:cNvSpPr>
          <p:nvPr/>
        </p:nvSpPr>
        <p:spPr bwMode="auto">
          <a:xfrm>
            <a:off x="-36511" y="454314"/>
            <a:ext cx="9180512" cy="58477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th-TH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Calibri" pitchFamily="34" charset="0"/>
                <a:cs typeface="Angsana New" pitchFamily="18" charset="-34"/>
              </a:rPr>
              <a:t>แผนผังความคิด (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Calibri" pitchFamily="34" charset="0"/>
                <a:cs typeface="Angsana New" pitchFamily="18" charset="-34"/>
              </a:rPr>
              <a:t>Mind Mapping</a:t>
            </a:r>
            <a:r>
              <a:rPr kumimoji="0" lang="th-TH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Calibri" pitchFamily="34" charset="0"/>
                <a:cs typeface="Angsana New" pitchFamily="18" charset="-34"/>
              </a:rPr>
              <a:t>)</a:t>
            </a:r>
            <a:endParaRPr kumimoji="0" lang="en-US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7" name="Rectangle 19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graphicFrame>
        <p:nvGraphicFramePr>
          <p:cNvPr id="8" name="ไดอะแกรม 7"/>
          <p:cNvGraphicFramePr/>
          <p:nvPr>
            <p:extLst>
              <p:ext uri="{D42A27DB-BD31-4B8C-83A1-F6EECF244321}">
                <p14:modId xmlns:p14="http://schemas.microsoft.com/office/powerpoint/2010/main" val="3348489941"/>
              </p:ext>
            </p:extLst>
          </p:nvPr>
        </p:nvGraphicFramePr>
        <p:xfrm>
          <a:off x="503548" y="1340768"/>
          <a:ext cx="8136904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Rectangle 16"/>
          <p:cNvSpPr>
            <a:spLocks noChangeArrowheads="1"/>
          </p:cNvSpPr>
          <p:nvPr/>
        </p:nvSpPr>
        <p:spPr bwMode="auto">
          <a:xfrm>
            <a:off x="0" y="2725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280770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Graphic spid="8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84584" y="0"/>
            <a:ext cx="10290789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4008" y="836712"/>
            <a:ext cx="4176464" cy="5616624"/>
          </a:xfrm>
          <a:solidFill>
            <a:srgbClr val="FFCC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lnSpcReduction="10000"/>
          </a:bodyPr>
          <a:lstStyle/>
          <a:p>
            <a:pPr marL="0" indent="0" algn="thaiDist">
              <a:buNone/>
            </a:pPr>
            <a:r>
              <a:rPr lang="th-TH" sz="2800" b="1" dirty="0" smtClean="0">
                <a:solidFill>
                  <a:srgbClr val="FF0000"/>
                </a:solidFill>
                <a:cs typeface="+mj-cs"/>
              </a:rPr>
              <a:t>คน</a:t>
            </a:r>
            <a:r>
              <a:rPr lang="th-TH" sz="2800" b="1" dirty="0">
                <a:solidFill>
                  <a:srgbClr val="FF0000"/>
                </a:solidFill>
                <a:cs typeface="+mj-cs"/>
              </a:rPr>
              <a:t>ที่จะประสบความสำเร็จใน</a:t>
            </a:r>
            <a:r>
              <a:rPr lang="th-TH" sz="2800" b="1" dirty="0" smtClean="0">
                <a:solidFill>
                  <a:srgbClr val="FF0000"/>
                </a:solidFill>
                <a:cs typeface="+mj-cs"/>
              </a:rPr>
              <a:t>ชีวิต   </a:t>
            </a:r>
            <a:r>
              <a:rPr lang="th-TH" sz="2800" dirty="0" smtClean="0">
                <a:cs typeface="+mj-cs"/>
              </a:rPr>
              <a:t>มาก</a:t>
            </a:r>
            <a:r>
              <a:rPr lang="th-TH" sz="2800" dirty="0">
                <a:cs typeface="+mj-cs"/>
              </a:rPr>
              <a:t>น้อยเพียงใดขึ้นอยู่กับว่าได้ตั้ง</a:t>
            </a:r>
            <a:r>
              <a:rPr lang="th-TH" sz="2800" dirty="0" smtClean="0">
                <a:cs typeface="+mj-cs"/>
              </a:rPr>
              <a:t>จุดมุ่งหมายใน</a:t>
            </a:r>
            <a:r>
              <a:rPr lang="th-TH" sz="2800" dirty="0">
                <a:cs typeface="+mj-cs"/>
              </a:rPr>
              <a:t>การทำงานไว้</a:t>
            </a:r>
            <a:r>
              <a:rPr lang="th-TH" sz="2800" dirty="0" smtClean="0">
                <a:cs typeface="+mj-cs"/>
              </a:rPr>
              <a:t>อย่างไร</a:t>
            </a:r>
          </a:p>
          <a:p>
            <a:pPr marL="0" indent="0" algn="thaiDist">
              <a:buNone/>
            </a:pPr>
            <a:endParaRPr lang="en-US" sz="2800" dirty="0">
              <a:cs typeface="+mj-cs"/>
            </a:endParaRPr>
          </a:p>
          <a:p>
            <a:pPr marL="0" indent="0" algn="thaiDist">
              <a:buNone/>
            </a:pPr>
            <a:r>
              <a:rPr lang="th-TH" sz="2800" b="1" dirty="0" smtClean="0">
                <a:cs typeface="+mj-cs"/>
              </a:rPr>
              <a:t>ชีวิต</a:t>
            </a:r>
            <a:r>
              <a:rPr lang="th-TH" sz="2800" b="1" dirty="0">
                <a:cs typeface="+mj-cs"/>
              </a:rPr>
              <a:t>คนเราที่จะถือว่าประสบความสำเร็จได้</a:t>
            </a:r>
            <a:r>
              <a:rPr lang="th-TH" sz="2800" b="1" dirty="0" smtClean="0">
                <a:cs typeface="+mj-cs"/>
              </a:rPr>
              <a:t>นั้น    </a:t>
            </a:r>
            <a:r>
              <a:rPr lang="th-TH" sz="2800" dirty="0" smtClean="0">
                <a:cs typeface="+mj-cs"/>
              </a:rPr>
              <a:t>ต้อง</a:t>
            </a:r>
            <a:r>
              <a:rPr lang="th-TH" sz="2800" dirty="0">
                <a:cs typeface="+mj-cs"/>
              </a:rPr>
              <a:t>มี 5 ดี หรือต้องมีดีอยู่ 5 อย่าง </a:t>
            </a:r>
            <a:r>
              <a:rPr lang="th-TH" sz="2800" dirty="0" smtClean="0">
                <a:cs typeface="+mj-cs"/>
              </a:rPr>
              <a:t>นั่น</a:t>
            </a:r>
            <a:r>
              <a:rPr lang="th-TH" sz="2800" dirty="0">
                <a:cs typeface="+mj-cs"/>
              </a:rPr>
              <a:t>ก็คือ</a:t>
            </a:r>
            <a:endParaRPr lang="en-US" sz="2800" dirty="0">
              <a:cs typeface="+mj-cs"/>
            </a:endParaRPr>
          </a:p>
          <a:p>
            <a:pPr algn="thaiDist"/>
            <a:r>
              <a:rPr lang="th-TH" sz="2800" dirty="0" smtClean="0">
                <a:cs typeface="+mj-cs"/>
              </a:rPr>
              <a:t>งาน</a:t>
            </a:r>
            <a:r>
              <a:rPr lang="th-TH" sz="2800" dirty="0">
                <a:cs typeface="+mj-cs"/>
              </a:rPr>
              <a:t>ดี		</a:t>
            </a:r>
            <a:endParaRPr lang="th-TH" sz="2800" dirty="0" smtClean="0">
              <a:cs typeface="+mj-cs"/>
            </a:endParaRPr>
          </a:p>
          <a:p>
            <a:pPr algn="thaiDist"/>
            <a:r>
              <a:rPr lang="th-TH" sz="2800" dirty="0" smtClean="0">
                <a:cs typeface="+mj-cs"/>
              </a:rPr>
              <a:t>เงิน</a:t>
            </a:r>
            <a:r>
              <a:rPr lang="th-TH" sz="2800" dirty="0">
                <a:cs typeface="+mj-cs"/>
              </a:rPr>
              <a:t>ดี		</a:t>
            </a:r>
            <a:endParaRPr lang="th-TH" sz="2800" dirty="0" smtClean="0">
              <a:cs typeface="+mj-cs"/>
            </a:endParaRPr>
          </a:p>
          <a:p>
            <a:pPr algn="thaiDist"/>
            <a:r>
              <a:rPr lang="th-TH" sz="2800" dirty="0" smtClean="0">
                <a:cs typeface="+mj-cs"/>
              </a:rPr>
              <a:t>คู่ครอง</a:t>
            </a:r>
            <a:r>
              <a:rPr lang="th-TH" sz="2800" dirty="0">
                <a:cs typeface="+mj-cs"/>
              </a:rPr>
              <a:t>ดี	</a:t>
            </a:r>
            <a:endParaRPr lang="th-TH" sz="2800" dirty="0" smtClean="0">
              <a:cs typeface="+mj-cs"/>
            </a:endParaRPr>
          </a:p>
          <a:p>
            <a:pPr algn="thaiDist"/>
            <a:r>
              <a:rPr lang="th-TH" sz="2800" dirty="0" smtClean="0">
                <a:cs typeface="+mj-cs"/>
              </a:rPr>
              <a:t>เพื่อน</a:t>
            </a:r>
            <a:r>
              <a:rPr lang="th-TH" sz="2800" dirty="0">
                <a:cs typeface="+mj-cs"/>
              </a:rPr>
              <a:t>ดี	</a:t>
            </a:r>
            <a:endParaRPr lang="th-TH" sz="2800" dirty="0" smtClean="0">
              <a:cs typeface="+mj-cs"/>
            </a:endParaRPr>
          </a:p>
          <a:p>
            <a:pPr algn="thaiDist"/>
            <a:r>
              <a:rPr lang="th-TH" sz="2800" dirty="0" smtClean="0">
                <a:cs typeface="+mj-cs"/>
              </a:rPr>
              <a:t>สุขภาพดี</a:t>
            </a:r>
            <a:endParaRPr lang="en-US" sz="2800" dirty="0"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213126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142" y="32614"/>
            <a:ext cx="12310716" cy="6924778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2132856"/>
            <a:ext cx="5338936" cy="4525963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indent="0" algn="thaiDist">
              <a:lnSpc>
                <a:spcPct val="115000"/>
              </a:lnSpc>
              <a:spcAft>
                <a:spcPts val="0"/>
              </a:spcAft>
              <a:buNone/>
            </a:pPr>
            <a:r>
              <a:rPr lang="th-TH" sz="2800" b="1" dirty="0" smtClean="0">
                <a:solidFill>
                  <a:srgbClr val="FF0000"/>
                </a:solidFill>
                <a:ea typeface="Times New Roman"/>
                <a:cs typeface="+mj-cs"/>
              </a:rPr>
              <a:t>คนทำงาน</a:t>
            </a:r>
            <a:r>
              <a:rPr lang="th-TH" sz="2800" b="1" dirty="0">
                <a:solidFill>
                  <a:srgbClr val="FF0000"/>
                </a:solidFill>
                <a:ea typeface="Times New Roman"/>
                <a:cs typeface="+mj-cs"/>
              </a:rPr>
              <a:t>มีคุณภาพชีวิตที่ดีในการทำงาน </a:t>
            </a:r>
            <a:r>
              <a:rPr lang="th-TH" sz="2800" dirty="0">
                <a:ea typeface="Times New Roman"/>
                <a:cs typeface="+mj-cs"/>
              </a:rPr>
              <a:t>ถ้าไม่นับรวมเวลานอน มนุษย์เงินเดือน หรือมนุษย์ค่าแรงทุกคน ใช้เวลาอยู่ในที่ทำงานมากกว่าที่บ้าน ดังนั้น การทำงานจึงมีความสำคัญอย่างมากต่อชีวิตมนุษย์ การทำงานให้ประสบการณ์ ให้การเรียนรู้ ให้สังคม ให้ชีวิตที่ดีขึ้น รวมทั้งยังเปิดโอกาสให้แสดงออกถึงความรู้ ความสามารถ เชาว์ปัญญา ความคิด ซึ่งจะทำให้พนักงานทุกคนรู้สึกว่าตนเองมีคุณค่า มีความ</a:t>
            </a:r>
            <a:r>
              <a:rPr lang="th-TH" sz="2800" dirty="0" smtClean="0">
                <a:ea typeface="Times New Roman"/>
                <a:cs typeface="+mj-cs"/>
              </a:rPr>
              <a:t>ภาคภูมิใจ             ใน</a:t>
            </a:r>
            <a:r>
              <a:rPr lang="th-TH" sz="2800" dirty="0" smtClean="0">
                <a:ea typeface="Times New Roman"/>
                <a:cs typeface="+mj-cs"/>
              </a:rPr>
              <a:t>ตนเอง</a:t>
            </a:r>
            <a:endParaRPr lang="en-US" sz="2800" dirty="0">
              <a:ea typeface="Times New Roman"/>
              <a:cs typeface="+mj-cs"/>
            </a:endParaRPr>
          </a:p>
        </p:txBody>
      </p:sp>
      <p:pic>
        <p:nvPicPr>
          <p:cNvPr id="4" name="รูปภาพ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3266323"/>
            <a:ext cx="6096000" cy="3048000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30034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058800" cy="70294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32656"/>
            <a:ext cx="4906888" cy="6120680"/>
          </a:xfrm>
          <a:solidFill>
            <a:srgbClr val="FFFF66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thaiDist">
              <a:lnSpc>
                <a:spcPct val="115000"/>
              </a:lnSpc>
              <a:spcAft>
                <a:spcPts val="0"/>
              </a:spcAft>
              <a:buNone/>
            </a:pPr>
            <a:r>
              <a:rPr lang="th-TH" b="1" i="1" dirty="0" smtClean="0">
                <a:solidFill>
                  <a:srgbClr val="FF0000"/>
                </a:solidFill>
                <a:ea typeface="Times New Roman"/>
                <a:cs typeface="Angsana New"/>
              </a:rPr>
              <a:t>คุณภาพ</a:t>
            </a:r>
            <a:r>
              <a:rPr lang="th-TH" b="1" i="1" dirty="0">
                <a:solidFill>
                  <a:srgbClr val="FF0000"/>
                </a:solidFill>
                <a:ea typeface="Times New Roman"/>
                <a:cs typeface="Angsana New"/>
              </a:rPr>
              <a:t>ชีวิตในการทำงานเป็นส่วนหนึ่งที่สำคัญต่อคุณภาพชีวิต </a:t>
            </a:r>
            <a:r>
              <a:rPr lang="th-TH" dirty="0">
                <a:ea typeface="Times New Roman"/>
                <a:cs typeface="Angsana New"/>
              </a:rPr>
              <a:t>หมายถึง การสร้างสรรค์บรรยากาศที่จะทำให้พนักงานได้รับความพึง</a:t>
            </a:r>
            <a:r>
              <a:rPr lang="th-TH" dirty="0" smtClean="0">
                <a:ea typeface="Times New Roman"/>
                <a:cs typeface="Angsana New"/>
              </a:rPr>
              <a:t>พอใจใน</a:t>
            </a:r>
            <a:r>
              <a:rPr lang="th-TH" dirty="0">
                <a:ea typeface="Times New Roman"/>
                <a:cs typeface="Angsana New"/>
              </a:rPr>
              <a:t>การทำงาน ซึ่งประกอบด้วย ค่าจ้าง ชั่วโมงการทำงาน </a:t>
            </a:r>
            <a:r>
              <a:rPr lang="th-TH" dirty="0" smtClean="0">
                <a:ea typeface="Times New Roman"/>
                <a:cs typeface="Angsana New"/>
              </a:rPr>
              <a:t>สภาพแวดล้อมใน</a:t>
            </a:r>
            <a:r>
              <a:rPr lang="th-TH" dirty="0">
                <a:ea typeface="Times New Roman"/>
                <a:cs typeface="Angsana New"/>
              </a:rPr>
              <a:t>การทำงาน ผลประโยชน์ และสวัสดิการ ความก้าวหน้าในการทำงาน ระบบการบริหารจัดการ วัฒนธรรมองค์กร ฯลฯ ทุกองค์ประกอบล้วนมีผลต่อคุณภาพชีวิตในการทำงานของพนักงาน</a:t>
            </a:r>
            <a:r>
              <a:rPr lang="th-TH" dirty="0" smtClean="0">
                <a:ea typeface="Times New Roman"/>
                <a:cs typeface="Angsana New"/>
              </a:rPr>
              <a:t>ทั้งสิ้น</a:t>
            </a:r>
            <a:endParaRPr lang="en-US" sz="2000" dirty="0">
              <a:ea typeface="Times New Roman"/>
              <a:cs typeface="Cordia New"/>
            </a:endParaRPr>
          </a:p>
        </p:txBody>
      </p:sp>
      <p:pic>
        <p:nvPicPr>
          <p:cNvPr id="4" name="รูปภาพ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4293096"/>
            <a:ext cx="3960440" cy="1980220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359349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0568" y="0"/>
            <a:ext cx="10114242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1753" y="2852936"/>
            <a:ext cx="8229600" cy="3744416"/>
          </a:xfr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114300" indent="0" algn="thaiDist">
              <a:lnSpc>
                <a:spcPct val="115000"/>
              </a:lnSpc>
              <a:spcAft>
                <a:spcPts val="0"/>
              </a:spcAft>
              <a:buNone/>
            </a:pPr>
            <a:r>
              <a:rPr lang="th-TH" b="1" dirty="0" smtClean="0">
                <a:solidFill>
                  <a:srgbClr val="FF0000"/>
                </a:solidFill>
                <a:latin typeface="Angsana New"/>
                <a:ea typeface="Calibri"/>
                <a:cs typeface="+mj-cs"/>
              </a:rPr>
              <a:t>ความ</a:t>
            </a:r>
            <a:r>
              <a:rPr lang="th-TH" b="1" dirty="0">
                <a:solidFill>
                  <a:srgbClr val="FF0000"/>
                </a:solidFill>
                <a:latin typeface="Angsana New"/>
                <a:ea typeface="Calibri"/>
                <a:cs typeface="+mj-cs"/>
              </a:rPr>
              <a:t>สมดุลระหว่างชีวิตกับการทำงานโดยส่วนรวม </a:t>
            </a:r>
            <a:r>
              <a:rPr lang="th-TH" dirty="0">
                <a:solidFill>
                  <a:srgbClr val="FF0000"/>
                </a:solidFill>
                <a:latin typeface="Angsana New"/>
                <a:ea typeface="Calibri"/>
                <a:cs typeface="+mj-cs"/>
              </a:rPr>
              <a:t>(</a:t>
            </a:r>
            <a:r>
              <a:rPr lang="en-US" dirty="0" smtClean="0">
                <a:solidFill>
                  <a:srgbClr val="FF0000"/>
                </a:solidFill>
                <a:effectLst/>
                <a:latin typeface="Angsana New"/>
                <a:ea typeface="Calibri"/>
                <a:cs typeface="+mj-cs"/>
              </a:rPr>
              <a:t>the total life space</a:t>
            </a:r>
            <a:r>
              <a:rPr lang="th-TH" dirty="0">
                <a:solidFill>
                  <a:srgbClr val="FF0000"/>
                </a:solidFill>
                <a:latin typeface="Angsana New"/>
                <a:ea typeface="Calibri"/>
                <a:cs typeface="+mj-cs"/>
              </a:rPr>
              <a:t>) </a:t>
            </a:r>
            <a:r>
              <a:rPr lang="th-TH" dirty="0">
                <a:latin typeface="Angsana New"/>
                <a:ea typeface="Calibri"/>
                <a:cs typeface="+mj-cs"/>
              </a:rPr>
              <a:t>เป็นเรื่องของการเปิดโอกาสให้ผู้ปฏิบัติงานได้ใช้ชีวิตในการทำงานและชีวิตส่วนตัวนอกองค์กรอย่างสมดุล นั่นคือ ต้องไม่ปล่อยให้ผู้ปฏิบัติงานได้รับความกดดันจากการปฏิบัติงานมากเกินไป ด้วยการกำหนดชั่วโมงการ</a:t>
            </a:r>
            <a:r>
              <a:rPr lang="th-TH" dirty="0" smtClean="0">
                <a:latin typeface="Angsana New"/>
                <a:ea typeface="Calibri"/>
                <a:cs typeface="+mj-cs"/>
              </a:rPr>
              <a:t>ทำงานที่</a:t>
            </a:r>
            <a:r>
              <a:rPr lang="th-TH" dirty="0">
                <a:latin typeface="Angsana New"/>
                <a:ea typeface="Calibri"/>
                <a:cs typeface="+mj-cs"/>
              </a:rPr>
              <a:t>เหมาะสม เพื่อหลีกเลี่ยงการที่ต้องคร่ำเคร่งอยู่กับงานจนไม่มีเวลาพักผ่อน หรือได้ใช้ชีวิตส่วนตัวอย่าง</a:t>
            </a:r>
            <a:r>
              <a:rPr lang="th-TH" dirty="0" smtClean="0">
                <a:latin typeface="Angsana New"/>
                <a:ea typeface="Calibri"/>
                <a:cs typeface="+mj-cs"/>
              </a:rPr>
              <a:t>เพียงพอ</a:t>
            </a:r>
            <a:endParaRPr lang="en-US" sz="2000" dirty="0">
              <a:ea typeface="Calibri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01393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" y="2286000"/>
            <a:ext cx="9144000" cy="4572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2492" y="260649"/>
            <a:ext cx="8229600" cy="2448272"/>
          </a:xfr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lnSpcReduction="10000"/>
          </a:bodyPr>
          <a:lstStyle/>
          <a:p>
            <a:pPr marL="0" indent="0" algn="thaiDist">
              <a:lnSpc>
                <a:spcPct val="115000"/>
              </a:lnSpc>
              <a:spcAft>
                <a:spcPts val="0"/>
              </a:spcAft>
              <a:buNone/>
            </a:pPr>
            <a:r>
              <a:rPr lang="th-TH" sz="2800" b="1" dirty="0" smtClean="0">
                <a:solidFill>
                  <a:srgbClr val="FF0000"/>
                </a:solidFill>
                <a:latin typeface="Angsana New"/>
                <a:ea typeface="Times New Roman"/>
                <a:cs typeface="+mj-cs"/>
              </a:rPr>
              <a:t>คุณภาพ</a:t>
            </a:r>
            <a:r>
              <a:rPr lang="th-TH" sz="2800" b="1" dirty="0">
                <a:solidFill>
                  <a:srgbClr val="FF0000"/>
                </a:solidFill>
                <a:latin typeface="Angsana New"/>
                <a:ea typeface="Times New Roman"/>
                <a:cs typeface="+mj-cs"/>
              </a:rPr>
              <a:t>ชีวิตงาน </a:t>
            </a:r>
            <a:r>
              <a:rPr lang="th-TH" sz="2800" b="1" dirty="0">
                <a:latin typeface="Angsana New"/>
                <a:ea typeface="Times New Roman"/>
                <a:cs typeface="+mj-cs"/>
              </a:rPr>
              <a:t>(</a:t>
            </a:r>
            <a:r>
              <a:rPr lang="en-US" sz="2800" b="1" dirty="0" smtClean="0">
                <a:effectLst/>
                <a:latin typeface="Angsana New"/>
                <a:ea typeface="Times New Roman"/>
                <a:cs typeface="+mj-cs"/>
              </a:rPr>
              <a:t>QWL. Quality of Work Life</a:t>
            </a:r>
            <a:r>
              <a:rPr lang="th-TH" sz="2800" dirty="0">
                <a:latin typeface="Angsana New"/>
                <a:ea typeface="Times New Roman"/>
                <a:cs typeface="+mj-cs"/>
              </a:rPr>
              <a:t>) การจัดการสมัยใหม่เริ่มให้ความสำคัญกับ</a:t>
            </a:r>
            <a:r>
              <a:rPr lang="th-TH" sz="2800" dirty="0" smtClean="0">
                <a:latin typeface="Angsana New"/>
                <a:ea typeface="Times New Roman"/>
                <a:cs typeface="+mj-cs"/>
              </a:rPr>
              <a:t>การทนุ</a:t>
            </a:r>
            <a:r>
              <a:rPr lang="th-TH" sz="2800" dirty="0">
                <a:latin typeface="Angsana New"/>
                <a:ea typeface="Times New Roman"/>
                <a:cs typeface="+mj-cs"/>
              </a:rPr>
              <a:t>ถนอมทรัพยากรกำลังคนมากขึ้น เริ่มตระหนักว่าคุณภาพของผลผลิตเกิดจากคุณภาพของชีวิตการทำงาน จึงจัดองค์ประกอบต่าง ๆ ที่จะช่วยให้คุณภาพชีวิตและทำงานดีขึ้นไม่เพียงแต่การเปิดโอกาสให้มีส่วนร่วมในการบริหาร การตัดสินใจ หรือการทำงานเป็นทีมก็</a:t>
            </a:r>
            <a:r>
              <a:rPr lang="th-TH" sz="2800" dirty="0" smtClean="0">
                <a:latin typeface="Angsana New"/>
                <a:ea typeface="Times New Roman"/>
                <a:cs typeface="+mj-cs"/>
              </a:rPr>
              <a:t>ตาม</a:t>
            </a:r>
            <a:endParaRPr lang="en-US" sz="2800" dirty="0">
              <a:ea typeface="Times New Roman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05868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6169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  <a:solidFill>
            <a:schemeClr val="accent2">
              <a:lumMod val="20000"/>
              <a:lumOff val="8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77500" lnSpcReduction="20000"/>
          </a:bodyPr>
          <a:lstStyle/>
          <a:p>
            <a:pPr marL="0" indent="0" algn="thaiDist">
              <a:lnSpc>
                <a:spcPct val="115000"/>
              </a:lnSpc>
              <a:spcAft>
                <a:spcPts val="0"/>
              </a:spcAft>
              <a:buNone/>
            </a:pPr>
            <a:r>
              <a:rPr lang="th-TH" sz="3600" b="1" dirty="0" smtClean="0">
                <a:solidFill>
                  <a:srgbClr val="FF0000"/>
                </a:solidFill>
                <a:latin typeface="Angsana New"/>
                <a:ea typeface="Times New Roman"/>
                <a:cs typeface="+mj-cs"/>
              </a:rPr>
              <a:t>องค์กร</a:t>
            </a:r>
            <a:r>
              <a:rPr lang="th-TH" sz="3600" b="1" dirty="0">
                <a:solidFill>
                  <a:srgbClr val="FF0000"/>
                </a:solidFill>
                <a:latin typeface="Angsana New"/>
                <a:ea typeface="Times New Roman"/>
                <a:cs typeface="+mj-cs"/>
              </a:rPr>
              <a:t>ที่บุคลากรต้องการ</a:t>
            </a:r>
            <a:endParaRPr lang="en-US" sz="3600" dirty="0">
              <a:solidFill>
                <a:srgbClr val="FF0000"/>
              </a:solidFill>
              <a:ea typeface="Times New Roman"/>
              <a:cs typeface="+mj-cs"/>
            </a:endParaRPr>
          </a:p>
          <a:p>
            <a:pPr marL="685800" indent="-571500" algn="thaiDist">
              <a:lnSpc>
                <a:spcPct val="115000"/>
              </a:lnSpc>
            </a:pPr>
            <a:r>
              <a:rPr lang="th-TH" sz="3600" dirty="0" smtClean="0">
                <a:ea typeface="Times New Roman"/>
                <a:cs typeface="+mj-cs"/>
              </a:rPr>
              <a:t>องค์กร</a:t>
            </a:r>
            <a:r>
              <a:rPr lang="th-TH" sz="3600" dirty="0">
                <a:ea typeface="Times New Roman"/>
                <a:cs typeface="+mj-cs"/>
              </a:rPr>
              <a:t>ที่ทำให้บุคลากรมีความภาคภูมิใจที่จะอยู่ด้วย</a:t>
            </a:r>
            <a:endParaRPr lang="en-US" sz="3600" dirty="0">
              <a:ea typeface="Times New Roman"/>
              <a:cs typeface="+mj-cs"/>
            </a:endParaRPr>
          </a:p>
          <a:p>
            <a:pPr marL="685800" indent="-571500" algn="thaiDist">
              <a:lnSpc>
                <a:spcPct val="115000"/>
              </a:lnSpc>
            </a:pPr>
            <a:r>
              <a:rPr lang="th-TH" sz="3600" dirty="0" smtClean="0">
                <a:ea typeface="Times New Roman"/>
                <a:cs typeface="+mj-cs"/>
              </a:rPr>
              <a:t>องค์กร</a:t>
            </a:r>
            <a:r>
              <a:rPr lang="th-TH" sz="3600" dirty="0">
                <a:ea typeface="Times New Roman"/>
                <a:cs typeface="+mj-cs"/>
              </a:rPr>
              <a:t>ที่มีบรรยากาศการทำงานที่อบอุ่น</a:t>
            </a:r>
            <a:endParaRPr lang="en-US" sz="3600" dirty="0">
              <a:ea typeface="Times New Roman"/>
              <a:cs typeface="+mj-cs"/>
            </a:endParaRPr>
          </a:p>
          <a:p>
            <a:pPr marL="685800" indent="-571500" algn="thaiDist">
              <a:lnSpc>
                <a:spcPct val="115000"/>
              </a:lnSpc>
            </a:pPr>
            <a:r>
              <a:rPr lang="th-TH" sz="3600" dirty="0" smtClean="0">
                <a:ea typeface="Times New Roman"/>
                <a:cs typeface="+mj-cs"/>
              </a:rPr>
              <a:t>องค์กร</a:t>
            </a:r>
            <a:r>
              <a:rPr lang="th-TH" sz="3600" dirty="0">
                <a:ea typeface="Times New Roman"/>
                <a:cs typeface="+mj-cs"/>
              </a:rPr>
              <a:t>ที่เปิดโอกาสให้ทุกคนที่มีความสามารถได้มีโอกาสก้าวหน้า</a:t>
            </a:r>
            <a:endParaRPr lang="en-US" sz="3600" dirty="0">
              <a:ea typeface="Times New Roman"/>
              <a:cs typeface="+mj-cs"/>
            </a:endParaRPr>
          </a:p>
          <a:p>
            <a:pPr marL="685800" indent="-571500" algn="thaiDist">
              <a:lnSpc>
                <a:spcPct val="115000"/>
              </a:lnSpc>
            </a:pPr>
            <a:r>
              <a:rPr lang="th-TH" sz="3600" dirty="0" smtClean="0">
                <a:ea typeface="Times New Roman"/>
                <a:cs typeface="+mj-cs"/>
              </a:rPr>
              <a:t>องค์กร</a:t>
            </a:r>
            <a:r>
              <a:rPr lang="th-TH" sz="3600" dirty="0">
                <a:ea typeface="Times New Roman"/>
                <a:cs typeface="+mj-cs"/>
              </a:rPr>
              <a:t>ที่เปิดโอกาสให้ทุกคนมีส่วนร่วมแสดงความคิดเห็น ตัดสินใจ </a:t>
            </a:r>
            <a:r>
              <a:rPr lang="th-TH" sz="3600" dirty="0" smtClean="0">
                <a:ea typeface="Times New Roman"/>
                <a:cs typeface="+mj-cs"/>
              </a:rPr>
              <a:t>ร่วม</a:t>
            </a:r>
            <a:r>
              <a:rPr lang="th-TH" sz="3600" dirty="0">
                <a:ea typeface="Times New Roman"/>
                <a:cs typeface="+mj-cs"/>
              </a:rPr>
              <a:t>รับผิดชอบ</a:t>
            </a:r>
            <a:endParaRPr lang="en-US" sz="3600" dirty="0">
              <a:ea typeface="Times New Roman"/>
              <a:cs typeface="+mj-cs"/>
            </a:endParaRPr>
          </a:p>
          <a:p>
            <a:pPr marL="685800" indent="-571500" algn="thaiDist">
              <a:lnSpc>
                <a:spcPct val="115000"/>
              </a:lnSpc>
            </a:pPr>
            <a:r>
              <a:rPr lang="th-TH" sz="3600" dirty="0" smtClean="0">
                <a:ea typeface="Times New Roman"/>
                <a:cs typeface="+mj-cs"/>
              </a:rPr>
              <a:t>องค์กร</a:t>
            </a:r>
            <a:r>
              <a:rPr lang="th-TH" sz="3600" dirty="0">
                <a:ea typeface="Times New Roman"/>
                <a:cs typeface="+mj-cs"/>
              </a:rPr>
              <a:t>ที่มีความเติบโต</a:t>
            </a:r>
            <a:endParaRPr lang="en-US" sz="3600" dirty="0">
              <a:ea typeface="Times New Roman"/>
              <a:cs typeface="+mj-cs"/>
            </a:endParaRPr>
          </a:p>
          <a:p>
            <a:pPr marL="685800" indent="-571500" algn="thaiDist">
              <a:lnSpc>
                <a:spcPct val="115000"/>
              </a:lnSpc>
            </a:pPr>
            <a:r>
              <a:rPr lang="th-TH" sz="3600" dirty="0" smtClean="0">
                <a:ea typeface="Times New Roman"/>
                <a:cs typeface="+mj-cs"/>
              </a:rPr>
              <a:t>องค์กร</a:t>
            </a:r>
            <a:r>
              <a:rPr lang="th-TH" sz="3600" dirty="0">
                <a:ea typeface="Times New Roman"/>
                <a:cs typeface="+mj-cs"/>
              </a:rPr>
              <a:t>ที่มีความยุติธรรมในการให้ค่าตอบแทน การปูนบำเหน็จ</a:t>
            </a:r>
            <a:endParaRPr lang="en-US" sz="3600" dirty="0">
              <a:ea typeface="Times New Roman"/>
              <a:cs typeface="+mj-cs"/>
            </a:endParaRPr>
          </a:p>
          <a:p>
            <a:pPr marL="685800" indent="-571500" algn="thaiDist">
              <a:lnSpc>
                <a:spcPct val="115000"/>
              </a:lnSpc>
            </a:pPr>
            <a:r>
              <a:rPr lang="th-TH" sz="3600" dirty="0" smtClean="0">
                <a:ea typeface="Times New Roman"/>
                <a:cs typeface="+mj-cs"/>
              </a:rPr>
              <a:t>องค์กร</a:t>
            </a:r>
            <a:r>
              <a:rPr lang="th-TH" sz="3600" dirty="0">
                <a:ea typeface="Times New Roman"/>
                <a:cs typeface="+mj-cs"/>
              </a:rPr>
              <a:t>ที่มีความ</a:t>
            </a:r>
            <a:r>
              <a:rPr lang="th-TH" sz="3600" dirty="0" smtClean="0">
                <a:ea typeface="Times New Roman"/>
                <a:cs typeface="+mj-cs"/>
              </a:rPr>
              <a:t>มั่นคง</a:t>
            </a:r>
          </a:p>
          <a:p>
            <a:pPr marL="685800" indent="-571500" algn="thaiDist">
              <a:lnSpc>
                <a:spcPct val="115000"/>
              </a:lnSpc>
            </a:pPr>
            <a:r>
              <a:rPr lang="th-TH" sz="3600" dirty="0" smtClean="0">
                <a:ea typeface="Times New Roman"/>
                <a:cs typeface="+mj-cs"/>
              </a:rPr>
              <a:t>องค์กร</a:t>
            </a:r>
            <a:r>
              <a:rPr lang="th-TH" sz="3600" dirty="0">
                <a:ea typeface="Times New Roman"/>
                <a:cs typeface="+mj-cs"/>
              </a:rPr>
              <a:t>ที่มีวัฒนธรรมองค์กรที่ดีงาม</a:t>
            </a:r>
            <a:endParaRPr lang="en-US" sz="3600" dirty="0">
              <a:ea typeface="Times New Roman"/>
              <a:cs typeface="+mj-cs"/>
            </a:endParaRPr>
          </a:p>
          <a:p>
            <a:pPr marL="685800" indent="-571500" algn="thaiDist">
              <a:lnSpc>
                <a:spcPct val="115000"/>
              </a:lnSpc>
            </a:pPr>
            <a:r>
              <a:rPr lang="th-TH" sz="3600" dirty="0" smtClean="0">
                <a:ea typeface="Times New Roman"/>
                <a:cs typeface="+mj-cs"/>
              </a:rPr>
              <a:t>องค์กร</a:t>
            </a:r>
            <a:r>
              <a:rPr lang="th-TH" sz="3600" dirty="0">
                <a:ea typeface="Times New Roman"/>
                <a:cs typeface="+mj-cs"/>
              </a:rPr>
              <a:t>ที่มีความเป็นระเบียบ เป็นระบบ มี</a:t>
            </a:r>
            <a:r>
              <a:rPr lang="th-TH" sz="3600" dirty="0" smtClean="0">
                <a:ea typeface="Times New Roman"/>
                <a:cs typeface="+mj-cs"/>
              </a:rPr>
              <a:t>มาตรฐาน</a:t>
            </a:r>
            <a:endParaRPr lang="en-US" sz="3600" dirty="0">
              <a:ea typeface="Times New Roman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518178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84584" y="-243408"/>
            <a:ext cx="10641500" cy="7101408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27984" y="102940"/>
            <a:ext cx="4824536" cy="6408712"/>
          </a:xfrm>
          <a:solidFill>
            <a:srgbClr val="FFFF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marL="0" indent="0" algn="thaiDist">
              <a:lnSpc>
                <a:spcPct val="115000"/>
              </a:lnSpc>
              <a:spcAft>
                <a:spcPts val="0"/>
              </a:spcAft>
              <a:buNone/>
            </a:pPr>
            <a:r>
              <a:rPr lang="th-TH" sz="2800" b="1" dirty="0" smtClean="0">
                <a:solidFill>
                  <a:srgbClr val="FF0000"/>
                </a:solidFill>
                <a:latin typeface="Angsana New"/>
                <a:ea typeface="Times New Roman"/>
                <a:cs typeface="+mj-cs"/>
              </a:rPr>
              <a:t>บุคลากร</a:t>
            </a:r>
            <a:r>
              <a:rPr lang="th-TH" sz="2800" b="1" dirty="0">
                <a:solidFill>
                  <a:srgbClr val="FF0000"/>
                </a:solidFill>
                <a:latin typeface="Angsana New"/>
                <a:ea typeface="Times New Roman"/>
                <a:cs typeface="+mj-cs"/>
              </a:rPr>
              <a:t>ที่องค์กรต้องการ</a:t>
            </a:r>
            <a:endParaRPr lang="en-US" sz="2800" dirty="0">
              <a:solidFill>
                <a:srgbClr val="FF0000"/>
              </a:solidFill>
              <a:ea typeface="Times New Roman"/>
              <a:cs typeface="+mj-cs"/>
            </a:endParaRPr>
          </a:p>
          <a:p>
            <a:pPr algn="thaiDist">
              <a:lnSpc>
                <a:spcPct val="115000"/>
              </a:lnSpc>
            </a:pPr>
            <a:r>
              <a:rPr lang="th-TH" sz="2800" dirty="0" smtClean="0">
                <a:ea typeface="Times New Roman"/>
                <a:cs typeface="+mj-cs"/>
              </a:rPr>
              <a:t>คน</a:t>
            </a:r>
            <a:r>
              <a:rPr lang="th-TH" sz="2800" dirty="0">
                <a:ea typeface="Times New Roman"/>
                <a:cs typeface="+mj-cs"/>
              </a:rPr>
              <a:t>ที่มีความรู้ความสามารถในการทำงาน</a:t>
            </a:r>
            <a:endParaRPr lang="en-US" sz="2800" dirty="0">
              <a:ea typeface="Times New Roman"/>
              <a:cs typeface="+mj-cs"/>
            </a:endParaRPr>
          </a:p>
          <a:p>
            <a:pPr algn="thaiDist">
              <a:lnSpc>
                <a:spcPct val="115000"/>
              </a:lnSpc>
            </a:pPr>
            <a:r>
              <a:rPr lang="th-TH" sz="2800" dirty="0" smtClean="0">
                <a:ea typeface="Times New Roman"/>
                <a:cs typeface="+mj-cs"/>
              </a:rPr>
              <a:t>คน</a:t>
            </a:r>
            <a:r>
              <a:rPr lang="th-TH" sz="2800" dirty="0">
                <a:ea typeface="Times New Roman"/>
                <a:cs typeface="+mj-cs"/>
              </a:rPr>
              <a:t>ที่มีความอดทนในการทำงาน</a:t>
            </a:r>
            <a:endParaRPr lang="en-US" sz="2800" dirty="0">
              <a:ea typeface="Times New Roman"/>
              <a:cs typeface="+mj-cs"/>
            </a:endParaRPr>
          </a:p>
          <a:p>
            <a:pPr algn="thaiDist">
              <a:lnSpc>
                <a:spcPct val="115000"/>
              </a:lnSpc>
            </a:pPr>
            <a:r>
              <a:rPr lang="th-TH" sz="2800" dirty="0" smtClean="0">
                <a:ea typeface="Times New Roman"/>
                <a:cs typeface="+mj-cs"/>
              </a:rPr>
              <a:t>คน</a:t>
            </a:r>
            <a:r>
              <a:rPr lang="th-TH" sz="2800" dirty="0">
                <a:ea typeface="Times New Roman"/>
                <a:cs typeface="+mj-cs"/>
              </a:rPr>
              <a:t>ที่ขยันขันแข็งและทำงานเกินเงินเดือน</a:t>
            </a:r>
            <a:endParaRPr lang="en-US" sz="2800" dirty="0">
              <a:ea typeface="Times New Roman"/>
              <a:cs typeface="+mj-cs"/>
            </a:endParaRPr>
          </a:p>
          <a:p>
            <a:pPr algn="thaiDist">
              <a:lnSpc>
                <a:spcPct val="115000"/>
              </a:lnSpc>
            </a:pPr>
            <a:r>
              <a:rPr lang="th-TH" sz="2800" dirty="0" smtClean="0">
                <a:ea typeface="Times New Roman"/>
                <a:cs typeface="+mj-cs"/>
              </a:rPr>
              <a:t>คน</a:t>
            </a:r>
            <a:r>
              <a:rPr lang="th-TH" sz="2800" dirty="0">
                <a:ea typeface="Times New Roman"/>
                <a:cs typeface="+mj-cs"/>
              </a:rPr>
              <a:t>ที่มีบุคลิกภาพและบุคลิกลักษณะที่ดี</a:t>
            </a:r>
            <a:endParaRPr lang="en-US" sz="2800" dirty="0">
              <a:ea typeface="Times New Roman"/>
              <a:cs typeface="+mj-cs"/>
            </a:endParaRPr>
          </a:p>
          <a:p>
            <a:pPr algn="thaiDist">
              <a:lnSpc>
                <a:spcPct val="115000"/>
              </a:lnSpc>
            </a:pPr>
            <a:r>
              <a:rPr lang="th-TH" sz="2800" dirty="0" smtClean="0">
                <a:ea typeface="Times New Roman"/>
                <a:cs typeface="+mj-cs"/>
              </a:rPr>
              <a:t>คน</a:t>
            </a:r>
            <a:r>
              <a:rPr lang="th-TH" sz="2800" dirty="0">
                <a:ea typeface="Times New Roman"/>
                <a:cs typeface="+mj-cs"/>
              </a:rPr>
              <a:t>ที่มีมนุษยสัมพันธ์ เข้ากับคนอื่นได้ดี</a:t>
            </a:r>
            <a:endParaRPr lang="en-US" sz="2800" dirty="0">
              <a:ea typeface="Times New Roman"/>
              <a:cs typeface="+mj-cs"/>
            </a:endParaRPr>
          </a:p>
          <a:p>
            <a:pPr algn="thaiDist">
              <a:lnSpc>
                <a:spcPct val="115000"/>
              </a:lnSpc>
            </a:pPr>
            <a:r>
              <a:rPr lang="th-TH" sz="2800" dirty="0" smtClean="0">
                <a:ea typeface="Times New Roman"/>
                <a:cs typeface="+mj-cs"/>
              </a:rPr>
              <a:t>คน</a:t>
            </a:r>
            <a:r>
              <a:rPr lang="th-TH" sz="2800" dirty="0">
                <a:ea typeface="Times New Roman"/>
                <a:cs typeface="+mj-cs"/>
              </a:rPr>
              <a:t>ที่มีความเฉลียวฉลาด สติปัญญาดี</a:t>
            </a:r>
            <a:endParaRPr lang="en-US" sz="2800" dirty="0">
              <a:ea typeface="Times New Roman"/>
              <a:cs typeface="+mj-cs"/>
            </a:endParaRPr>
          </a:p>
          <a:p>
            <a:pPr algn="thaiDist">
              <a:lnSpc>
                <a:spcPct val="115000"/>
              </a:lnSpc>
            </a:pPr>
            <a:r>
              <a:rPr lang="th-TH" sz="2800" dirty="0" smtClean="0">
                <a:ea typeface="Times New Roman"/>
                <a:cs typeface="+mj-cs"/>
              </a:rPr>
              <a:t>คน</a:t>
            </a:r>
            <a:r>
              <a:rPr lang="th-TH" sz="2800" dirty="0">
                <a:ea typeface="Times New Roman"/>
                <a:cs typeface="+mj-cs"/>
              </a:rPr>
              <a:t>ที่มีความคิดริเริ่มสร้างสรรค์</a:t>
            </a:r>
            <a:endParaRPr lang="en-US" sz="2800" dirty="0">
              <a:ea typeface="Times New Roman"/>
              <a:cs typeface="+mj-cs"/>
            </a:endParaRPr>
          </a:p>
          <a:p>
            <a:pPr algn="thaiDist">
              <a:lnSpc>
                <a:spcPct val="115000"/>
              </a:lnSpc>
            </a:pPr>
            <a:r>
              <a:rPr lang="th-TH" sz="2800" dirty="0" smtClean="0">
                <a:ea typeface="Times New Roman"/>
                <a:cs typeface="+mj-cs"/>
              </a:rPr>
              <a:t>คน</a:t>
            </a:r>
            <a:r>
              <a:rPr lang="th-TH" sz="2800" dirty="0">
                <a:ea typeface="Times New Roman"/>
                <a:cs typeface="+mj-cs"/>
              </a:rPr>
              <a:t>ที่มีความทะเยอทะยาน มีเป้าหมาย</a:t>
            </a:r>
            <a:r>
              <a:rPr lang="th-TH" sz="2800" dirty="0" smtClean="0">
                <a:ea typeface="Times New Roman"/>
                <a:cs typeface="+mj-cs"/>
              </a:rPr>
              <a:t>ใหญ่</a:t>
            </a:r>
            <a:endParaRPr lang="th-TH" sz="2800" dirty="0">
              <a:ea typeface="Times New Roman"/>
              <a:cs typeface="+mj-cs"/>
            </a:endParaRPr>
          </a:p>
          <a:p>
            <a:pPr algn="thaiDist">
              <a:lnSpc>
                <a:spcPct val="115000"/>
              </a:lnSpc>
            </a:pPr>
            <a:r>
              <a:rPr lang="th-TH" sz="2800" dirty="0" smtClean="0">
                <a:ea typeface="Times New Roman"/>
                <a:cs typeface="+mj-cs"/>
              </a:rPr>
              <a:t>คน</a:t>
            </a:r>
            <a:r>
              <a:rPr lang="th-TH" sz="2800" dirty="0">
                <a:ea typeface="Times New Roman"/>
                <a:cs typeface="+mj-cs"/>
              </a:rPr>
              <a:t>ที่มีคุณสมบัติเป็น</a:t>
            </a:r>
            <a:r>
              <a:rPr lang="th-TH" sz="2800" dirty="0" smtClean="0">
                <a:ea typeface="Times New Roman"/>
                <a:cs typeface="+mj-cs"/>
              </a:rPr>
              <a:t>ผู้นำ</a:t>
            </a:r>
            <a:endParaRPr lang="th-TH" sz="2800" dirty="0">
              <a:ea typeface="Times New Roman"/>
              <a:cs typeface="+mj-cs"/>
            </a:endParaRPr>
          </a:p>
          <a:p>
            <a:pPr algn="thaiDist">
              <a:lnSpc>
                <a:spcPct val="115000"/>
              </a:lnSpc>
            </a:pPr>
            <a:r>
              <a:rPr lang="th-TH" sz="2800" dirty="0" smtClean="0">
                <a:ea typeface="Times New Roman"/>
                <a:cs typeface="+mj-cs"/>
              </a:rPr>
              <a:t>คน</a:t>
            </a:r>
            <a:r>
              <a:rPr lang="th-TH" sz="2800" dirty="0">
                <a:ea typeface="Times New Roman"/>
                <a:cs typeface="+mj-cs"/>
              </a:rPr>
              <a:t>ที่มีความซื่อสัตย์และมีคุณธรรม</a:t>
            </a:r>
            <a:endParaRPr lang="en-US" sz="2800" dirty="0">
              <a:ea typeface="Times New Roman"/>
              <a:cs typeface="+mj-cs"/>
            </a:endParaRPr>
          </a:p>
          <a:p>
            <a:endParaRPr lang="th-TH" sz="2800" dirty="0"/>
          </a:p>
        </p:txBody>
      </p:sp>
    </p:spTree>
    <p:extLst>
      <p:ext uri="{BB962C8B-B14F-4D97-AF65-F5344CB8AC3E}">
        <p14:creationId xmlns:p14="http://schemas.microsoft.com/office/powerpoint/2010/main" val="689258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953</Words>
  <Application>Microsoft Office PowerPoint</Application>
  <PresentationFormat>นำเสนอทางหน้าจอ (4:3)</PresentationFormat>
  <Paragraphs>79</Paragraphs>
  <Slides>14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14</vt:i4>
      </vt:variant>
    </vt:vector>
  </HeadingPairs>
  <TitlesOfParts>
    <vt:vector size="15" baseType="lpstr">
      <vt:lpstr>Office Theme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หน่วยที่ 7 การพัฒนาคุณภาพชีวิตและงาน</dc:title>
  <dc:creator>ssw</dc:creator>
  <cp:lastModifiedBy>nat</cp:lastModifiedBy>
  <cp:revision>11</cp:revision>
  <cp:lastPrinted>2016-11-04T21:33:57Z</cp:lastPrinted>
  <dcterms:created xsi:type="dcterms:W3CDTF">2016-11-04T20:58:28Z</dcterms:created>
  <dcterms:modified xsi:type="dcterms:W3CDTF">2016-11-08T14:39:30Z</dcterms:modified>
</cp:coreProperties>
</file>