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FFCC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A421A-F3B8-4D15-BA09-DA22DF59F4E3}" type="doc">
      <dgm:prSet loTypeId="urn:microsoft.com/office/officeart/2005/8/layout/radial1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10AAB57C-DC1A-4CA0-B8BB-A16581F0DA10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การพัฒนาองค์การ</a:t>
          </a:r>
          <a:endParaRPr lang="th-TH" sz="1800" b="1" dirty="0"/>
        </a:p>
      </dgm:t>
    </dgm:pt>
    <dgm:pt modelId="{9A7E0A7B-BD8C-40E6-B8BB-A6944C85EAA2}" type="par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6C6F8451-8240-457D-AF4A-A8B5F9CAF3C1}" type="sib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E4A38BDB-239E-426D-9E3F-3B78D1C84B91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หลักการจัดการและการบริหารองค์การ</a:t>
          </a:r>
          <a:endParaRPr kumimoji="0" lang="en-US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</dgm:t>
    </dgm:pt>
    <dgm:pt modelId="{6EF10162-0C0E-4FB9-8D7F-954F23C78494}" type="parTrans" cxnId="{0DEA92ED-C1D5-4765-A921-A82B948F45FC}">
      <dgm:prSet/>
      <dgm:spPr/>
      <dgm:t>
        <a:bodyPr/>
        <a:lstStyle/>
        <a:p>
          <a:pPr algn="ctr"/>
          <a:endParaRPr lang="th-TH"/>
        </a:p>
      </dgm:t>
    </dgm:pt>
    <dgm:pt modelId="{6C0012B6-C32E-4AEC-B11B-27E52BCC9BEA}" type="sibTrans" cxnId="{0DEA92ED-C1D5-4765-A921-A82B948F45FC}">
      <dgm:prSet/>
      <dgm:spPr/>
      <dgm:t>
        <a:bodyPr/>
        <a:lstStyle/>
        <a:p>
          <a:pPr algn="ctr"/>
          <a:endParaRPr lang="th-TH"/>
        </a:p>
      </dgm:t>
    </dgm:pt>
    <dgm:pt modelId="{FD7B01CF-4F9D-4D6A-B9FA-057C7EED6FAA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รูปแบบองค์การแบบใหม่</a:t>
          </a:r>
          <a:endParaRPr lang="th-TH" sz="1600" b="1" dirty="0"/>
        </a:p>
      </dgm:t>
    </dgm:pt>
    <dgm:pt modelId="{7A147245-8478-4C19-9C06-EC04DFFB9155}" type="par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F8DE0DE6-17B1-411F-9FDE-A170CFC48DE7}" type="sib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78ED1871-89A8-4C34-9476-85986661BABB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เครื่องมือและเทคนิคในการพัฒนาองค์การ</a:t>
          </a:r>
          <a:endParaRPr lang="th-TH" sz="1600" b="1" dirty="0"/>
        </a:p>
      </dgm:t>
    </dgm:pt>
    <dgm:pt modelId="{4D20D958-6D74-413E-9867-91CC383F3C40}" type="par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CD3F8A1-9930-401D-AB27-5AFD26266B66}" type="sib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FAD0A1B-E49F-4C0C-8EB3-5807ECF08119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หลักการในการพัฒนาองค์การ</a:t>
          </a:r>
          <a:endParaRPr lang="th-TH" sz="1600" b="1" dirty="0"/>
        </a:p>
      </dgm:t>
    </dgm:pt>
    <dgm:pt modelId="{7EE66723-7959-4BEB-B062-749780C941B6}" type="par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EE8FD25E-CA85-4E65-BCB5-978AADC37D60}" type="sib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08486BE3-B8A7-4712-A0EB-9D082346C043}" type="pres">
      <dgm:prSet presAssocID="{584A421A-F3B8-4D15-BA09-DA22DF59F4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500B385-DC46-41F4-B935-CE54C108AC81}" type="pres">
      <dgm:prSet presAssocID="{10AAB57C-DC1A-4CA0-B8BB-A16581F0DA10}" presName="centerShape" presStyleLbl="node0" presStyleIdx="0" presStyleCnt="1"/>
      <dgm:spPr/>
      <dgm:t>
        <a:bodyPr/>
        <a:lstStyle/>
        <a:p>
          <a:endParaRPr lang="th-TH"/>
        </a:p>
      </dgm:t>
    </dgm:pt>
    <dgm:pt modelId="{A92DEA4E-8E9D-4FE9-83F3-C9FD1B0FE335}" type="pres">
      <dgm:prSet presAssocID="{6EF10162-0C0E-4FB9-8D7F-954F23C78494}" presName="Name9" presStyleLbl="parChTrans1D2" presStyleIdx="0" presStyleCnt="4"/>
      <dgm:spPr/>
      <dgm:t>
        <a:bodyPr/>
        <a:lstStyle/>
        <a:p>
          <a:endParaRPr lang="th-TH"/>
        </a:p>
      </dgm:t>
    </dgm:pt>
    <dgm:pt modelId="{12B2B0A5-FA77-439A-9F6B-B31D713C4F44}" type="pres">
      <dgm:prSet presAssocID="{6EF10162-0C0E-4FB9-8D7F-954F23C78494}" presName="connTx" presStyleLbl="parChTrans1D2" presStyleIdx="0" presStyleCnt="4"/>
      <dgm:spPr/>
      <dgm:t>
        <a:bodyPr/>
        <a:lstStyle/>
        <a:p>
          <a:endParaRPr lang="th-TH"/>
        </a:p>
      </dgm:t>
    </dgm:pt>
    <dgm:pt modelId="{5462166F-060F-4E50-831E-D0D5FA35E73D}" type="pres">
      <dgm:prSet presAssocID="{E4A38BDB-239E-426D-9E3F-3B78D1C84B9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355DDE-5A63-48BB-8C26-7262365B3257}" type="pres">
      <dgm:prSet presAssocID="{7A147245-8478-4C19-9C06-EC04DFFB9155}" presName="Name9" presStyleLbl="parChTrans1D2" presStyleIdx="1" presStyleCnt="4"/>
      <dgm:spPr/>
      <dgm:t>
        <a:bodyPr/>
        <a:lstStyle/>
        <a:p>
          <a:endParaRPr lang="th-TH"/>
        </a:p>
      </dgm:t>
    </dgm:pt>
    <dgm:pt modelId="{03434C99-1DB6-4A85-93A0-35668EFF4D2D}" type="pres">
      <dgm:prSet presAssocID="{7A147245-8478-4C19-9C06-EC04DFFB9155}" presName="connTx" presStyleLbl="parChTrans1D2" presStyleIdx="1" presStyleCnt="4"/>
      <dgm:spPr/>
      <dgm:t>
        <a:bodyPr/>
        <a:lstStyle/>
        <a:p>
          <a:endParaRPr lang="th-TH"/>
        </a:p>
      </dgm:t>
    </dgm:pt>
    <dgm:pt modelId="{5E8DD912-C1C5-45B3-BFF5-80789C5B8F01}" type="pres">
      <dgm:prSet presAssocID="{FD7B01CF-4F9D-4D6A-B9FA-057C7EED6FA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E8C234-BC60-4269-9507-D1DA5B2B0A13}" type="pres">
      <dgm:prSet presAssocID="{4D20D958-6D74-413E-9867-91CC383F3C40}" presName="Name9" presStyleLbl="parChTrans1D2" presStyleIdx="2" presStyleCnt="4"/>
      <dgm:spPr/>
      <dgm:t>
        <a:bodyPr/>
        <a:lstStyle/>
        <a:p>
          <a:endParaRPr lang="th-TH"/>
        </a:p>
      </dgm:t>
    </dgm:pt>
    <dgm:pt modelId="{46296419-84E1-4CC9-9904-E7894821F092}" type="pres">
      <dgm:prSet presAssocID="{4D20D958-6D74-413E-9867-91CC383F3C40}" presName="connTx" presStyleLbl="parChTrans1D2" presStyleIdx="2" presStyleCnt="4"/>
      <dgm:spPr/>
      <dgm:t>
        <a:bodyPr/>
        <a:lstStyle/>
        <a:p>
          <a:endParaRPr lang="th-TH"/>
        </a:p>
      </dgm:t>
    </dgm:pt>
    <dgm:pt modelId="{8CD5FD3E-22F1-4065-A370-54B1FFF8E29A}" type="pres">
      <dgm:prSet presAssocID="{78ED1871-89A8-4C34-9476-85986661BAB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B480A9-5F2D-45EB-8C38-B87D05E892B7}" type="pres">
      <dgm:prSet presAssocID="{7EE66723-7959-4BEB-B062-749780C941B6}" presName="Name9" presStyleLbl="parChTrans1D2" presStyleIdx="3" presStyleCnt="4"/>
      <dgm:spPr/>
      <dgm:t>
        <a:bodyPr/>
        <a:lstStyle/>
        <a:p>
          <a:endParaRPr lang="th-TH"/>
        </a:p>
      </dgm:t>
    </dgm:pt>
    <dgm:pt modelId="{FB9C67BE-637C-40FF-93B2-FD57470C5626}" type="pres">
      <dgm:prSet presAssocID="{7EE66723-7959-4BEB-B062-749780C941B6}" presName="connTx" presStyleLbl="parChTrans1D2" presStyleIdx="3" presStyleCnt="4"/>
      <dgm:spPr/>
      <dgm:t>
        <a:bodyPr/>
        <a:lstStyle/>
        <a:p>
          <a:endParaRPr lang="th-TH"/>
        </a:p>
      </dgm:t>
    </dgm:pt>
    <dgm:pt modelId="{EF2CF9AC-091E-48D5-A35C-6F19E2203CA5}" type="pres">
      <dgm:prSet presAssocID="{0FAD0A1B-E49F-4C0C-8EB3-5807ECF0811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16B6EDA-47B8-45C8-9B8B-F781C129EF17}" type="presOf" srcId="{10AAB57C-DC1A-4CA0-B8BB-A16581F0DA10}" destId="{1500B385-DC46-41F4-B935-CE54C108AC81}" srcOrd="0" destOrd="0" presId="urn:microsoft.com/office/officeart/2005/8/layout/radial1"/>
    <dgm:cxn modelId="{0DEA92ED-C1D5-4765-A921-A82B948F45FC}" srcId="{10AAB57C-DC1A-4CA0-B8BB-A16581F0DA10}" destId="{E4A38BDB-239E-426D-9E3F-3B78D1C84B91}" srcOrd="0" destOrd="0" parTransId="{6EF10162-0C0E-4FB9-8D7F-954F23C78494}" sibTransId="{6C0012B6-C32E-4AEC-B11B-27E52BCC9BEA}"/>
    <dgm:cxn modelId="{C92ED308-39C4-4861-A9CE-2F5E96646043}" type="presOf" srcId="{4D20D958-6D74-413E-9867-91CC383F3C40}" destId="{46296419-84E1-4CC9-9904-E7894821F092}" srcOrd="1" destOrd="0" presId="urn:microsoft.com/office/officeart/2005/8/layout/radial1"/>
    <dgm:cxn modelId="{A0C05404-1C3A-42B1-8373-8BB44D280485}" type="presOf" srcId="{584A421A-F3B8-4D15-BA09-DA22DF59F4E3}" destId="{08486BE3-B8A7-4712-A0EB-9D082346C043}" srcOrd="0" destOrd="0" presId="urn:microsoft.com/office/officeart/2005/8/layout/radial1"/>
    <dgm:cxn modelId="{ABA155DC-58C6-4C22-AE26-359A4E7984AA}" type="presOf" srcId="{7EE66723-7959-4BEB-B062-749780C941B6}" destId="{FB9C67BE-637C-40FF-93B2-FD57470C5626}" srcOrd="1" destOrd="0" presId="urn:microsoft.com/office/officeart/2005/8/layout/radial1"/>
    <dgm:cxn modelId="{C715859B-4302-4B7A-A8A7-B94AE3E3D65B}" srcId="{10AAB57C-DC1A-4CA0-B8BB-A16581F0DA10}" destId="{0FAD0A1B-E49F-4C0C-8EB3-5807ECF08119}" srcOrd="3" destOrd="0" parTransId="{7EE66723-7959-4BEB-B062-749780C941B6}" sibTransId="{EE8FD25E-CA85-4E65-BCB5-978AADC37D60}"/>
    <dgm:cxn modelId="{2E754B19-2166-4268-81E5-0DBF49D7743B}" type="presOf" srcId="{E4A38BDB-239E-426D-9E3F-3B78D1C84B91}" destId="{5462166F-060F-4E50-831E-D0D5FA35E73D}" srcOrd="0" destOrd="0" presId="urn:microsoft.com/office/officeart/2005/8/layout/radial1"/>
    <dgm:cxn modelId="{B8C8E3C8-AE4D-45D4-B839-7C6EF1D4F4E8}" type="presOf" srcId="{7EE66723-7959-4BEB-B062-749780C941B6}" destId="{54B480A9-5F2D-45EB-8C38-B87D05E892B7}" srcOrd="0" destOrd="0" presId="urn:microsoft.com/office/officeart/2005/8/layout/radial1"/>
    <dgm:cxn modelId="{A9FB0C05-D621-4AC5-ADAC-45351785A9B5}" type="presOf" srcId="{FD7B01CF-4F9D-4D6A-B9FA-057C7EED6FAA}" destId="{5E8DD912-C1C5-45B3-BFF5-80789C5B8F01}" srcOrd="0" destOrd="0" presId="urn:microsoft.com/office/officeart/2005/8/layout/radial1"/>
    <dgm:cxn modelId="{237A00C8-70AC-432C-8167-EFFFDCD448D5}" type="presOf" srcId="{0FAD0A1B-E49F-4C0C-8EB3-5807ECF08119}" destId="{EF2CF9AC-091E-48D5-A35C-6F19E2203CA5}" srcOrd="0" destOrd="0" presId="urn:microsoft.com/office/officeart/2005/8/layout/radial1"/>
    <dgm:cxn modelId="{D97EA8AB-639D-49F3-8E91-0B3D0BD5CA60}" type="presOf" srcId="{6EF10162-0C0E-4FB9-8D7F-954F23C78494}" destId="{A92DEA4E-8E9D-4FE9-83F3-C9FD1B0FE335}" srcOrd="0" destOrd="0" presId="urn:microsoft.com/office/officeart/2005/8/layout/radial1"/>
    <dgm:cxn modelId="{C2C93A1C-CEB3-4875-8EEF-1F984105CBB5}" srcId="{584A421A-F3B8-4D15-BA09-DA22DF59F4E3}" destId="{10AAB57C-DC1A-4CA0-B8BB-A16581F0DA10}" srcOrd="0" destOrd="0" parTransId="{9A7E0A7B-BD8C-40E6-B8BB-A6944C85EAA2}" sibTransId="{6C6F8451-8240-457D-AF4A-A8B5F9CAF3C1}"/>
    <dgm:cxn modelId="{BB021BBE-CA39-4D38-A8F6-AFBEEF08F9B9}" type="presOf" srcId="{78ED1871-89A8-4C34-9476-85986661BABB}" destId="{8CD5FD3E-22F1-4065-A370-54B1FFF8E29A}" srcOrd="0" destOrd="0" presId="urn:microsoft.com/office/officeart/2005/8/layout/radial1"/>
    <dgm:cxn modelId="{7F65BFFA-D979-4AEB-93F2-76433BCBDCF7}" srcId="{10AAB57C-DC1A-4CA0-B8BB-A16581F0DA10}" destId="{78ED1871-89A8-4C34-9476-85986661BABB}" srcOrd="2" destOrd="0" parTransId="{4D20D958-6D74-413E-9867-91CC383F3C40}" sibTransId="{0CD3F8A1-9930-401D-AB27-5AFD26266B66}"/>
    <dgm:cxn modelId="{5258AE52-7BA7-4A41-A094-BE0F089208C2}" type="presOf" srcId="{7A147245-8478-4C19-9C06-EC04DFFB9155}" destId="{0E355DDE-5A63-48BB-8C26-7262365B3257}" srcOrd="0" destOrd="0" presId="urn:microsoft.com/office/officeart/2005/8/layout/radial1"/>
    <dgm:cxn modelId="{6F8B0299-5366-4CE5-98E6-F209BE4788DC}" type="presOf" srcId="{4D20D958-6D74-413E-9867-91CC383F3C40}" destId="{E7E8C234-BC60-4269-9507-D1DA5B2B0A13}" srcOrd="0" destOrd="0" presId="urn:microsoft.com/office/officeart/2005/8/layout/radial1"/>
    <dgm:cxn modelId="{380F3436-BE71-4194-B9DF-A17A64C5DE85}" srcId="{10AAB57C-DC1A-4CA0-B8BB-A16581F0DA10}" destId="{FD7B01CF-4F9D-4D6A-B9FA-057C7EED6FAA}" srcOrd="1" destOrd="0" parTransId="{7A147245-8478-4C19-9C06-EC04DFFB9155}" sibTransId="{F8DE0DE6-17B1-411F-9FDE-A170CFC48DE7}"/>
    <dgm:cxn modelId="{5845A3EA-0C30-4A9F-8DF7-E6739D955F64}" type="presOf" srcId="{6EF10162-0C0E-4FB9-8D7F-954F23C78494}" destId="{12B2B0A5-FA77-439A-9F6B-B31D713C4F44}" srcOrd="1" destOrd="0" presId="urn:microsoft.com/office/officeart/2005/8/layout/radial1"/>
    <dgm:cxn modelId="{97503A8F-0E97-4221-A2EA-44EEE79D0712}" type="presOf" srcId="{7A147245-8478-4C19-9C06-EC04DFFB9155}" destId="{03434C99-1DB6-4A85-93A0-35668EFF4D2D}" srcOrd="1" destOrd="0" presId="urn:microsoft.com/office/officeart/2005/8/layout/radial1"/>
    <dgm:cxn modelId="{CA1C42C2-8FA4-4ADD-BA87-B7BEA4FBF1DA}" type="presParOf" srcId="{08486BE3-B8A7-4712-A0EB-9D082346C043}" destId="{1500B385-DC46-41F4-B935-CE54C108AC81}" srcOrd="0" destOrd="0" presId="urn:microsoft.com/office/officeart/2005/8/layout/radial1"/>
    <dgm:cxn modelId="{8FF7C904-EE6A-4F54-8CB3-6C804DAFD067}" type="presParOf" srcId="{08486BE3-B8A7-4712-A0EB-9D082346C043}" destId="{A92DEA4E-8E9D-4FE9-83F3-C9FD1B0FE335}" srcOrd="1" destOrd="0" presId="urn:microsoft.com/office/officeart/2005/8/layout/radial1"/>
    <dgm:cxn modelId="{7A454A40-2D3C-4C6A-8B26-9FC7E5A318C8}" type="presParOf" srcId="{A92DEA4E-8E9D-4FE9-83F3-C9FD1B0FE335}" destId="{12B2B0A5-FA77-439A-9F6B-B31D713C4F44}" srcOrd="0" destOrd="0" presId="urn:microsoft.com/office/officeart/2005/8/layout/radial1"/>
    <dgm:cxn modelId="{70F3E3F8-D01B-4332-B4CB-39EDCE8BBC7A}" type="presParOf" srcId="{08486BE3-B8A7-4712-A0EB-9D082346C043}" destId="{5462166F-060F-4E50-831E-D0D5FA35E73D}" srcOrd="2" destOrd="0" presId="urn:microsoft.com/office/officeart/2005/8/layout/radial1"/>
    <dgm:cxn modelId="{3558F58E-C495-4338-9DC7-90BC37353BEF}" type="presParOf" srcId="{08486BE3-B8A7-4712-A0EB-9D082346C043}" destId="{0E355DDE-5A63-48BB-8C26-7262365B3257}" srcOrd="3" destOrd="0" presId="urn:microsoft.com/office/officeart/2005/8/layout/radial1"/>
    <dgm:cxn modelId="{0F9AC6A8-80CB-4B02-A0D5-9BBFB4063DE6}" type="presParOf" srcId="{0E355DDE-5A63-48BB-8C26-7262365B3257}" destId="{03434C99-1DB6-4A85-93A0-35668EFF4D2D}" srcOrd="0" destOrd="0" presId="urn:microsoft.com/office/officeart/2005/8/layout/radial1"/>
    <dgm:cxn modelId="{96524B90-5BD6-42B5-BFF9-EAD997898D48}" type="presParOf" srcId="{08486BE3-B8A7-4712-A0EB-9D082346C043}" destId="{5E8DD912-C1C5-45B3-BFF5-80789C5B8F01}" srcOrd="4" destOrd="0" presId="urn:microsoft.com/office/officeart/2005/8/layout/radial1"/>
    <dgm:cxn modelId="{7FECF686-4101-45A4-8A62-AEF81A94DEEB}" type="presParOf" srcId="{08486BE3-B8A7-4712-A0EB-9D082346C043}" destId="{E7E8C234-BC60-4269-9507-D1DA5B2B0A13}" srcOrd="5" destOrd="0" presId="urn:microsoft.com/office/officeart/2005/8/layout/radial1"/>
    <dgm:cxn modelId="{DD867919-E08A-44C1-A19F-72B21F4F2FFD}" type="presParOf" srcId="{E7E8C234-BC60-4269-9507-D1DA5B2B0A13}" destId="{46296419-84E1-4CC9-9904-E7894821F092}" srcOrd="0" destOrd="0" presId="urn:microsoft.com/office/officeart/2005/8/layout/radial1"/>
    <dgm:cxn modelId="{B538B7E2-F2E0-4D95-B427-D7A0754030EA}" type="presParOf" srcId="{08486BE3-B8A7-4712-A0EB-9D082346C043}" destId="{8CD5FD3E-22F1-4065-A370-54B1FFF8E29A}" srcOrd="6" destOrd="0" presId="urn:microsoft.com/office/officeart/2005/8/layout/radial1"/>
    <dgm:cxn modelId="{6BD23EC1-A564-48B6-8EA8-AB0EF5C6FD82}" type="presParOf" srcId="{08486BE3-B8A7-4712-A0EB-9D082346C043}" destId="{54B480A9-5F2D-45EB-8C38-B87D05E892B7}" srcOrd="7" destOrd="0" presId="urn:microsoft.com/office/officeart/2005/8/layout/radial1"/>
    <dgm:cxn modelId="{DC9373AE-9509-4D91-8E19-E3E70C6A7A1B}" type="presParOf" srcId="{54B480A9-5F2D-45EB-8C38-B87D05E892B7}" destId="{FB9C67BE-637C-40FF-93B2-FD57470C5626}" srcOrd="0" destOrd="0" presId="urn:microsoft.com/office/officeart/2005/8/layout/radial1"/>
    <dgm:cxn modelId="{005CF9BB-803A-4C36-84B0-76E39F3AE003}" type="presParOf" srcId="{08486BE3-B8A7-4712-A0EB-9D082346C043}" destId="{EF2CF9AC-091E-48D5-A35C-6F19E2203CA5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0B385-DC46-41F4-B935-CE54C108AC81}">
      <dsp:nvSpPr>
        <dsp:cNvPr id="0" name=""/>
        <dsp:cNvSpPr/>
      </dsp:nvSpPr>
      <dsp:spPr>
        <a:xfrm>
          <a:off x="3384504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การพัฒนาองค์การ</a:t>
          </a:r>
          <a:endParaRPr lang="th-TH" sz="1800" b="1" kern="1200" dirty="0"/>
        </a:p>
      </dsp:txBody>
      <dsp:txXfrm>
        <a:off x="3584827" y="2000651"/>
        <a:ext cx="967248" cy="967248"/>
      </dsp:txXfrm>
    </dsp:sp>
    <dsp:sp modelId="{A92DEA4E-8E9D-4FE9-83F3-C9FD1B0FE335}">
      <dsp:nvSpPr>
        <dsp:cNvPr id="0" name=""/>
        <dsp:cNvSpPr/>
      </dsp:nvSpPr>
      <dsp:spPr>
        <a:xfrm rot="16200000">
          <a:off x="3861593" y="1578340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8109" y="1583127"/>
        <a:ext cx="20685" cy="20685"/>
      </dsp:txXfrm>
    </dsp:sp>
    <dsp:sp modelId="{5462166F-060F-4E50-831E-D0D5FA35E73D}">
      <dsp:nvSpPr>
        <dsp:cNvPr id="0" name=""/>
        <dsp:cNvSpPr/>
      </dsp:nvSpPr>
      <dsp:spPr>
        <a:xfrm>
          <a:off x="3384504" y="1871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หลักการจัดการและการบริหารองค์การ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</dsp:txBody>
      <dsp:txXfrm>
        <a:off x="3584827" y="219041"/>
        <a:ext cx="967248" cy="967248"/>
      </dsp:txXfrm>
    </dsp:sp>
    <dsp:sp modelId="{0E355DDE-5A63-48BB-8C26-7262365B3257}">
      <dsp:nvSpPr>
        <dsp:cNvPr id="0" name=""/>
        <dsp:cNvSpPr/>
      </dsp:nvSpPr>
      <dsp:spPr>
        <a:xfrm>
          <a:off x="4752399" y="2469146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48914" y="2473933"/>
        <a:ext cx="20685" cy="20685"/>
      </dsp:txXfrm>
    </dsp:sp>
    <dsp:sp modelId="{5E8DD912-C1C5-45B3-BFF5-80789C5B8F01}">
      <dsp:nvSpPr>
        <dsp:cNvPr id="0" name=""/>
        <dsp:cNvSpPr/>
      </dsp:nvSpPr>
      <dsp:spPr>
        <a:xfrm>
          <a:off x="5166115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รูปแบบองค์การแบบใหม่</a:t>
          </a:r>
          <a:endParaRPr lang="th-TH" sz="1600" b="1" kern="1200" dirty="0"/>
        </a:p>
      </dsp:txBody>
      <dsp:txXfrm>
        <a:off x="5366438" y="2000651"/>
        <a:ext cx="967248" cy="967248"/>
      </dsp:txXfrm>
    </dsp:sp>
    <dsp:sp modelId="{E7E8C234-BC60-4269-9507-D1DA5B2B0A13}">
      <dsp:nvSpPr>
        <dsp:cNvPr id="0" name=""/>
        <dsp:cNvSpPr/>
      </dsp:nvSpPr>
      <dsp:spPr>
        <a:xfrm rot="5400000">
          <a:off x="3861593" y="3359951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8109" y="3364738"/>
        <a:ext cx="20685" cy="20685"/>
      </dsp:txXfrm>
    </dsp:sp>
    <dsp:sp modelId="{8CD5FD3E-22F1-4065-A370-54B1FFF8E29A}">
      <dsp:nvSpPr>
        <dsp:cNvPr id="0" name=""/>
        <dsp:cNvSpPr/>
      </dsp:nvSpPr>
      <dsp:spPr>
        <a:xfrm>
          <a:off x="3384504" y="3581939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เครื่องมือและเทคนิคในการพัฒนาองค์การ</a:t>
          </a:r>
          <a:endParaRPr lang="th-TH" sz="1600" b="1" kern="1200" dirty="0"/>
        </a:p>
      </dsp:txBody>
      <dsp:txXfrm>
        <a:off x="3584827" y="3782262"/>
        <a:ext cx="967248" cy="967248"/>
      </dsp:txXfrm>
    </dsp:sp>
    <dsp:sp modelId="{54B480A9-5F2D-45EB-8C38-B87D05E892B7}">
      <dsp:nvSpPr>
        <dsp:cNvPr id="0" name=""/>
        <dsp:cNvSpPr/>
      </dsp:nvSpPr>
      <dsp:spPr>
        <a:xfrm rot="10800000">
          <a:off x="2970788" y="2469146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3167303" y="2473933"/>
        <a:ext cx="20685" cy="20685"/>
      </dsp:txXfrm>
    </dsp:sp>
    <dsp:sp modelId="{EF2CF9AC-091E-48D5-A35C-6F19E2203CA5}">
      <dsp:nvSpPr>
        <dsp:cNvPr id="0" name=""/>
        <dsp:cNvSpPr/>
      </dsp:nvSpPr>
      <dsp:spPr>
        <a:xfrm>
          <a:off x="1602894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หลักการในการพัฒนาองค์การ</a:t>
          </a:r>
          <a:endParaRPr lang="th-TH" sz="1600" b="1" kern="1200" dirty="0"/>
        </a:p>
      </dsp:txBody>
      <dsp:txXfrm>
        <a:off x="1803217" y="2000651"/>
        <a:ext cx="967248" cy="967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FBFCE-36F7-4AEB-8C1B-396D3A182059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39985-B57F-494B-AA7F-FE5D86A5040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53864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0258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7282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9312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798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1007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39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5948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5544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38777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524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2406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BCB10-6F65-4638-B58D-1FDB47EE85F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079E1-916D-461D-9305-CB6A606CD3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7871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2856" y="-20782"/>
            <a:ext cx="14330796" cy="6878782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50794" y="2362200"/>
            <a:ext cx="35052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17394" y="4572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4400" b="1" dirty="0">
                <a:latin typeface="2006_iannnnnISO" pitchFamily="2" charset="0"/>
                <a:cs typeface="2006_iannnnnISO" pitchFamily="2" charset="0"/>
              </a:rPr>
              <a:t>หน่วยที่ </a:t>
            </a:r>
            <a:r>
              <a:rPr lang="en-US" sz="4400" b="1" dirty="0">
                <a:latin typeface="2006_iannnnnISO" pitchFamily="2" charset="0"/>
                <a:cs typeface="2006_iannnnnISO" pitchFamily="2" charset="0"/>
              </a:rPr>
              <a:t>6</a:t>
            </a:r>
            <a:endParaRPr lang="th-TH" sz="4400" b="1" dirty="0" smtClean="0">
              <a:latin typeface="2006_iannnnnISO" pitchFamily="2" charset="0"/>
              <a:cs typeface="2006_iannnnnISO" pitchFamily="2" charset="0"/>
            </a:endParaRPr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457200" y="1143000"/>
            <a:ext cx="8291264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สี่เหลี่ยมผืนผ้า 8"/>
          <p:cNvSpPr/>
          <p:nvPr/>
        </p:nvSpPr>
        <p:spPr>
          <a:xfrm>
            <a:off x="457200" y="1226641"/>
            <a:ext cx="8291264" cy="189755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57200" y="1295401"/>
            <a:ext cx="8291264" cy="186204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การพัฒนาองค์การ</a:t>
            </a:r>
            <a:endParaRPr lang="th-TH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6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71810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184576"/>
          </a:xfrm>
          <a:solidFill>
            <a:srgbClr val="FFCCFF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dirty="0" smtClean="0">
                <a:solidFill>
                  <a:srgbClr val="FF0000"/>
                </a:solidFill>
                <a:ea typeface="Times New Roman"/>
                <a:cs typeface="Angsana New"/>
              </a:rPr>
              <a:t>เครื่องมือ</a:t>
            </a:r>
            <a:r>
              <a:rPr lang="th-TH" b="1" dirty="0">
                <a:solidFill>
                  <a:srgbClr val="FF0000"/>
                </a:solidFill>
                <a:ea typeface="Times New Roman"/>
                <a:cs typeface="Angsana New"/>
              </a:rPr>
              <a:t>และเทคนิคในการพัฒนาองค์กร</a:t>
            </a:r>
            <a:endParaRPr lang="en-US" sz="2000" b="1" dirty="0">
              <a:solidFill>
                <a:srgbClr val="FF0000"/>
              </a:solidFill>
              <a:ea typeface="Times New Roman"/>
              <a:cs typeface="Cordia New"/>
            </a:endParaRPr>
          </a:p>
          <a:p>
            <a:pPr algn="thaiDist">
              <a:lnSpc>
                <a:spcPct val="115000"/>
              </a:lnSpc>
            </a:pPr>
            <a:r>
              <a:rPr lang="th-TH" dirty="0" smtClean="0">
                <a:ea typeface="Times New Roman"/>
                <a:cs typeface="Angsana New"/>
              </a:rPr>
              <a:t>การ</a:t>
            </a:r>
            <a:r>
              <a:rPr lang="th-TH" dirty="0">
                <a:ea typeface="Times New Roman"/>
                <a:cs typeface="Angsana New"/>
              </a:rPr>
              <a:t>สำรวจข้อมูลย้อนกลับ เป็นเทคนิคในการกระตุ้นให้บุคลากรเกิดการตื่นตัวและเห็นความจำเป็นในการเปลี่ยนแปลง	</a:t>
            </a:r>
            <a:endParaRPr lang="en-US" sz="2000" dirty="0">
              <a:ea typeface="Times New Roman"/>
              <a:cs typeface="Cordia New"/>
            </a:endParaRPr>
          </a:p>
          <a:p>
            <a:pPr algn="thaiDist">
              <a:lnSpc>
                <a:spcPct val="115000"/>
              </a:lnSpc>
            </a:pPr>
            <a:r>
              <a:rPr lang="th-TH" dirty="0" smtClean="0">
                <a:ea typeface="Times New Roman"/>
                <a:cs typeface="Angsana New"/>
              </a:rPr>
              <a:t>การ</a:t>
            </a:r>
            <a:r>
              <a:rPr lang="th-TH" dirty="0">
                <a:ea typeface="Times New Roman"/>
                <a:cs typeface="Angsana New"/>
              </a:rPr>
              <a:t>ฝึกการรับรู้ เป็นเทคนิคที่ใช้พัฒนาความรู้สึกและการรับรู้ของบุคคลเพื่อให้เกิดการเปลี่ยนแปลง</a:t>
            </a:r>
            <a:endParaRPr lang="en-US" sz="2000" dirty="0">
              <a:ea typeface="Times New Roman"/>
              <a:cs typeface="Cordia New"/>
            </a:endParaRPr>
          </a:p>
          <a:p>
            <a:pPr algn="thaiDist">
              <a:lnSpc>
                <a:spcPct val="115000"/>
              </a:lnSpc>
            </a:pPr>
            <a:r>
              <a:rPr lang="th-TH" dirty="0" smtClean="0">
                <a:ea typeface="Times New Roman"/>
                <a:cs typeface="Angsana New"/>
              </a:rPr>
              <a:t>การ</a:t>
            </a:r>
            <a:r>
              <a:rPr lang="th-TH" dirty="0">
                <a:ea typeface="Times New Roman"/>
                <a:cs typeface="Angsana New"/>
              </a:rPr>
              <a:t>สร้างทีมงาน เป็นเทคนิคที่มุ่งสร้างความสัมพันธ์และ</a:t>
            </a:r>
            <a:r>
              <a:rPr lang="th-TH" dirty="0" smtClean="0">
                <a:ea typeface="Times New Roman"/>
                <a:cs typeface="Angsana New"/>
              </a:rPr>
              <a:t>ทีมงาน                 ใน</a:t>
            </a:r>
            <a:r>
              <a:rPr lang="th-TH" dirty="0">
                <a:ea typeface="Times New Roman"/>
                <a:cs typeface="Angsana New"/>
              </a:rPr>
              <a:t>การทำงาน</a:t>
            </a:r>
            <a:endParaRPr lang="en-US" sz="2000" dirty="0">
              <a:ea typeface="Times New Roman"/>
              <a:cs typeface="Cordia New"/>
            </a:endParaRPr>
          </a:p>
          <a:p>
            <a:pPr algn="thaiDist">
              <a:lnSpc>
                <a:spcPct val="115000"/>
              </a:lnSpc>
            </a:pPr>
            <a:r>
              <a:rPr lang="th-TH" dirty="0" smtClean="0">
                <a:ea typeface="Times New Roman"/>
                <a:cs typeface="Angsana New"/>
              </a:rPr>
              <a:t>การ</a:t>
            </a:r>
            <a:r>
              <a:rPr lang="th-TH" dirty="0">
                <a:ea typeface="Times New Roman"/>
                <a:cs typeface="Angsana New"/>
              </a:rPr>
              <a:t>สร้างคุณภาพชีวิตในการทำงาน	</a:t>
            </a:r>
            <a:endParaRPr lang="en-US" sz="2000" dirty="0">
              <a:ea typeface="Times New Roman"/>
              <a:cs typeface="Cordia New"/>
            </a:endParaRPr>
          </a:p>
          <a:p>
            <a:pPr algn="thaiDist">
              <a:lnSpc>
                <a:spcPct val="115000"/>
              </a:lnSpc>
            </a:pPr>
            <a:r>
              <a:rPr lang="th-TH" dirty="0" smtClean="0">
                <a:ea typeface="Times New Roman"/>
                <a:cs typeface="Angsana New"/>
              </a:rPr>
              <a:t>การ</a:t>
            </a:r>
            <a:r>
              <a:rPr lang="th-TH" dirty="0">
                <a:ea typeface="Times New Roman"/>
                <a:cs typeface="Angsana New"/>
              </a:rPr>
              <a:t>ประสานประโยชน์วิเคราะห์ </a:t>
            </a:r>
            <a:endParaRPr lang="en-US" sz="2000" dirty="0">
              <a:ea typeface="Times New Roman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374518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836712"/>
            <a:ext cx="3672408" cy="5112568"/>
          </a:xfrm>
          <a:solidFill>
            <a:schemeClr val="accent2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thaiDist"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รูปแบบ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ขององค์กรแบบใหม่</a:t>
            </a:r>
            <a:endParaRPr lang="en-US" sz="2800" b="1" dirty="0">
              <a:solidFill>
                <a:srgbClr val="FF0000"/>
              </a:solidFill>
              <a:cs typeface="+mj-cs"/>
            </a:endParaRPr>
          </a:p>
          <a:p>
            <a:pPr marL="0" indent="0" algn="thaiDist">
              <a:buNone/>
              <a:tabLst>
                <a:tab pos="360000" algn="l"/>
              </a:tabLst>
            </a:pPr>
            <a:r>
              <a:rPr lang="th-TH" sz="2800" dirty="0" smtClean="0">
                <a:cs typeface="+mj-cs"/>
              </a:rPr>
              <a:t>	ใน</a:t>
            </a:r>
            <a:r>
              <a:rPr lang="th-TH" sz="2800" dirty="0">
                <a:cs typeface="+mj-cs"/>
              </a:rPr>
              <a:t>ยุคอุตสาหกรรมโครงสร้างองค์กรที่ได้รับความนิยมอย่างแพร่หลาย คือ โครงสร้างแบบกลไก หรือเครื่องจักรแต่ในปัจจุบันซึ่งเป็นยุคสารสนเทศ (</a:t>
            </a:r>
            <a:r>
              <a:rPr lang="en-US" sz="2800" dirty="0">
                <a:cs typeface="+mj-cs"/>
              </a:rPr>
              <a:t>information age</a:t>
            </a:r>
            <a:r>
              <a:rPr lang="th-TH" sz="2800" dirty="0">
                <a:cs typeface="+mj-cs"/>
              </a:rPr>
              <a:t>) หรือยุคหลังยุคอุตสาหกรรม (</a:t>
            </a:r>
            <a:r>
              <a:rPr lang="en-US" sz="2800" dirty="0">
                <a:cs typeface="+mj-cs"/>
              </a:rPr>
              <a:t>post industrial</a:t>
            </a:r>
            <a:r>
              <a:rPr lang="th-TH" sz="2800" dirty="0">
                <a:cs typeface="+mj-cs"/>
              </a:rPr>
              <a:t>) โครงสร้างองค์กรแบบดั้งเดิมไม่สามารถใช้ได้อย่างมีประสิทธิภาพอีก</a:t>
            </a:r>
            <a:r>
              <a:rPr lang="th-TH" sz="2800" dirty="0" smtClean="0">
                <a:cs typeface="+mj-cs"/>
              </a:rPr>
              <a:t>ต่อไป</a:t>
            </a:r>
            <a:endParaRPr lang="en-US" sz="2800" dirty="0">
              <a:cs typeface="+mj-cs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726473"/>
            <a:ext cx="4862767" cy="486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8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3972" y="-32080"/>
            <a:ext cx="12896732" cy="689007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9792" y="476672"/>
            <a:ext cx="5987008" cy="5472608"/>
          </a:xfr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ea typeface="Times New Roman"/>
                <a:cs typeface="Angsana New"/>
              </a:rPr>
              <a:t>องค์กร</a:t>
            </a:r>
            <a:r>
              <a:rPr lang="th-TH" sz="2800" b="1" dirty="0">
                <a:solidFill>
                  <a:srgbClr val="FF0000"/>
                </a:solidFill>
                <a:ea typeface="Times New Roman"/>
                <a:cs typeface="Angsana New"/>
              </a:rPr>
              <a:t>สมัยใหม่มีลักษณะและรูปแบบ </a:t>
            </a:r>
            <a:r>
              <a:rPr lang="th-TH" sz="2800" dirty="0">
                <a:ea typeface="Times New Roman"/>
                <a:cs typeface="Angsana New"/>
              </a:rPr>
              <a:t>มีชื่อเรียกแตกต่างกันไปตามจุดเน้นหรือวัตถุประสงค์ขององค์กร เช่น องค์กรแห่งการเรียนรู้ องค์กรเสมือนจริง และองค์กรบริหาร</a:t>
            </a:r>
            <a:r>
              <a:rPr lang="th-TH" sz="2800" dirty="0" smtClean="0">
                <a:ea typeface="Times New Roman"/>
                <a:cs typeface="Angsana New"/>
              </a:rPr>
              <a:t>ตนเอง</a:t>
            </a: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endParaRPr lang="en-US" sz="2800" dirty="0">
              <a:ea typeface="Times New Roman"/>
              <a:cs typeface="Cordia New"/>
            </a:endParaRP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ea typeface="Times New Roman"/>
                <a:cs typeface="Angsana New"/>
              </a:rPr>
              <a:t>องค์การ</a:t>
            </a:r>
            <a:r>
              <a:rPr lang="th-TH" sz="2800" b="1" dirty="0">
                <a:solidFill>
                  <a:srgbClr val="FF0000"/>
                </a:solidFill>
                <a:ea typeface="Times New Roman"/>
                <a:cs typeface="Angsana New"/>
              </a:rPr>
              <a:t>แห่งการเรียนรู้ (</a:t>
            </a:r>
            <a:r>
              <a:rPr lang="en-US" sz="2800" b="1" dirty="0" smtClean="0">
                <a:solidFill>
                  <a:srgbClr val="FF0000"/>
                </a:solidFill>
                <a:effectLst/>
                <a:latin typeface="Angsana New"/>
                <a:ea typeface="Times New Roman"/>
                <a:cs typeface="Cordia New"/>
              </a:rPr>
              <a:t>Learning Organization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</a:rPr>
              <a:t> 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หรือ </a:t>
            </a:r>
            <a:r>
              <a:rPr lang="en-US" sz="2800" b="1" dirty="0" smtClean="0">
                <a:solidFill>
                  <a:srgbClr val="FF0000"/>
                </a:solidFill>
                <a:effectLst/>
                <a:latin typeface="Angsana New"/>
                <a:ea typeface="Times New Roman"/>
                <a:cs typeface="+mj-cs"/>
              </a:rPr>
              <a:t>LO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</a:rPr>
              <a:t>)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 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หมายถึง องค์การที่มุ่งเน้นในการกระตุ้น เร่งเร้า และจูงใจให้สมาชิกทุกคนมีความกระตือรือร้นที่จะเรียนรู้และพัฒนาตนเองอยู่ตลอดเวลา โดยใช้รูปแบบการทำงานเป็นทีมและการเรียนรู้ร่วมกัน มีการบริหารจัดการความรู้และใช้เทคโนโลยีที่ทันสมัยในการสร้างองค์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ความรู้</a:t>
            </a:r>
            <a:endParaRPr lang="en-US" sz="28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3706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00709"/>
            <a:ext cx="5256584" cy="4860540"/>
          </a:xfrm>
          <a:solidFill>
            <a:srgbClr val="CCFF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วินัย 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5 ประการ (</a:t>
            </a:r>
            <a:r>
              <a:rPr lang="en-US" sz="2800" b="1" dirty="0" smtClean="0">
                <a:solidFill>
                  <a:srgbClr val="FF0000"/>
                </a:solidFill>
                <a:effectLst/>
                <a:latin typeface="Angsana New"/>
                <a:ea typeface="Times New Roman"/>
                <a:cs typeface="+mj-cs"/>
              </a:rPr>
              <a:t>Five Disciplines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) พื้นฐานสู่การเป็นองค์กรเรียนรู้</a:t>
            </a:r>
            <a:endParaRPr lang="en-US" sz="2800" b="1" dirty="0">
              <a:solidFill>
                <a:srgbClr val="FF0000"/>
              </a:solidFill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sz="2800" dirty="0" smtClean="0">
                <a:ea typeface="Times New Roman"/>
                <a:cs typeface="+mj-cs"/>
              </a:rPr>
              <a:t>มุ่ง</a:t>
            </a:r>
            <a:r>
              <a:rPr lang="th-TH" sz="2800" dirty="0">
                <a:ea typeface="Times New Roman"/>
                <a:cs typeface="+mj-cs"/>
              </a:rPr>
              <a:t>สู่ความเป็นเลิศ (</a:t>
            </a:r>
            <a:r>
              <a:rPr lang="en-US" sz="2800" dirty="0" smtClean="0">
                <a:effectLst/>
                <a:latin typeface="Angsana New"/>
                <a:ea typeface="Times New Roman"/>
                <a:cs typeface="+mj-cs"/>
              </a:rPr>
              <a:t>Personal Mastery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)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sz="2800" dirty="0" smtClean="0">
                <a:ea typeface="Times New Roman"/>
                <a:cs typeface="+mj-cs"/>
              </a:rPr>
              <a:t>รูปแบบ</a:t>
            </a:r>
            <a:r>
              <a:rPr lang="th-TH" sz="2800" dirty="0">
                <a:ea typeface="Times New Roman"/>
                <a:cs typeface="+mj-cs"/>
              </a:rPr>
              <a:t>วิธีการคิดและมุมมองที่เปิดกว้าง (</a:t>
            </a:r>
            <a:r>
              <a:rPr lang="en-US" sz="2800" dirty="0" smtClean="0">
                <a:effectLst/>
                <a:latin typeface="Angsana New"/>
                <a:ea typeface="Times New Roman"/>
                <a:cs typeface="+mj-cs"/>
              </a:rPr>
              <a:t>Mental Model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)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sz="2800" dirty="0" smtClean="0">
                <a:ea typeface="Times New Roman"/>
                <a:cs typeface="+mj-cs"/>
              </a:rPr>
              <a:t>การ</a:t>
            </a:r>
            <a:r>
              <a:rPr lang="th-TH" sz="2800" dirty="0">
                <a:ea typeface="Times New Roman"/>
                <a:cs typeface="+mj-cs"/>
              </a:rPr>
              <a:t>สร้างและสานวิสัยทัศน์ (</a:t>
            </a:r>
            <a:r>
              <a:rPr lang="en-US" sz="2800" dirty="0" smtClean="0">
                <a:effectLst/>
                <a:latin typeface="Angsana New"/>
                <a:ea typeface="Times New Roman"/>
                <a:cs typeface="+mj-cs"/>
              </a:rPr>
              <a:t>Shared Vision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)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sz="2800" dirty="0" smtClean="0">
                <a:ea typeface="Times New Roman"/>
                <a:cs typeface="+mj-cs"/>
              </a:rPr>
              <a:t>การ</a:t>
            </a:r>
            <a:r>
              <a:rPr lang="th-TH" sz="2800" dirty="0">
                <a:ea typeface="Times New Roman"/>
                <a:cs typeface="+mj-cs"/>
              </a:rPr>
              <a:t>เรียนรู้ร่วมกันเป็นทีม (</a:t>
            </a:r>
            <a:r>
              <a:rPr lang="en-US" sz="2800" dirty="0" smtClean="0">
                <a:effectLst/>
                <a:latin typeface="Angsana New"/>
                <a:ea typeface="Times New Roman"/>
                <a:cs typeface="+mj-cs"/>
              </a:rPr>
              <a:t>Team Learning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)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sz="2800" dirty="0" smtClean="0">
                <a:ea typeface="Times New Roman"/>
                <a:cs typeface="+mj-cs"/>
              </a:rPr>
              <a:t>ความคิด</a:t>
            </a:r>
            <a:r>
              <a:rPr lang="th-TH" sz="2800" dirty="0">
                <a:ea typeface="Times New Roman"/>
                <a:cs typeface="+mj-cs"/>
              </a:rPr>
              <a:t>ความเข้าใจเชิงระบบ (</a:t>
            </a:r>
            <a:r>
              <a:rPr lang="en-US" sz="2800" dirty="0" smtClean="0">
                <a:effectLst/>
                <a:latin typeface="Angsana New"/>
                <a:ea typeface="Times New Roman"/>
                <a:cs typeface="+mj-cs"/>
              </a:rPr>
              <a:t>System Thinking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)</a:t>
            </a:r>
            <a:endParaRPr lang="en-US" sz="2800" dirty="0">
              <a:ea typeface="Times New Roman"/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743522"/>
            <a:ext cx="4721337" cy="3493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6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836713"/>
            <a:ext cx="8064896" cy="295232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ea typeface="Times New Roman"/>
                <a:cs typeface="+mj-cs"/>
              </a:rPr>
              <a:t>องค์กร</a:t>
            </a:r>
            <a:r>
              <a:rPr lang="th-TH" sz="2800" b="1" dirty="0">
                <a:solidFill>
                  <a:srgbClr val="FF0000"/>
                </a:solidFill>
                <a:ea typeface="Times New Roman"/>
                <a:cs typeface="+mj-cs"/>
              </a:rPr>
              <a:t>เสมือน</a:t>
            </a:r>
            <a:r>
              <a:rPr lang="th-TH" sz="2800" b="1" dirty="0" smtClean="0">
                <a:solidFill>
                  <a:srgbClr val="FF0000"/>
                </a:solidFill>
                <a:ea typeface="Times New Roman"/>
                <a:cs typeface="+mj-cs"/>
              </a:rPr>
              <a:t>จริง</a:t>
            </a: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  <a:tabLst>
                <a:tab pos="360000" algn="l"/>
              </a:tabLst>
            </a:pPr>
            <a:r>
              <a:rPr lang="th-TH" sz="2800" dirty="0">
                <a:ea typeface="Times New Roman"/>
                <a:cs typeface="+mj-cs"/>
              </a:rPr>
              <a:t>	</a:t>
            </a:r>
            <a:r>
              <a:rPr lang="th-TH" sz="2800" dirty="0" smtClean="0">
                <a:ea typeface="Times New Roman"/>
                <a:cs typeface="+mj-cs"/>
              </a:rPr>
              <a:t>องค์กร</a:t>
            </a:r>
            <a:r>
              <a:rPr lang="th-TH" sz="2800" dirty="0">
                <a:ea typeface="Times New Roman"/>
                <a:cs typeface="+mj-cs"/>
              </a:rPr>
              <a:t>เสมือนจริงเป็นองค์กรรูปแบบใหม่ที่เกิดขึ้นเนื่องจากการเปลี่ยนแปลงด้านสภาพแวดล้อมของสังคมยุคข้อมูลข่าวสาร ซึ่งมีการนำระบบคอมพิวเตอร์ ระบบการสื่อสารและโทรคมนาคมมาใช้เป็นเครื่องมือในการดำเนินงานขององค์กร </a:t>
            </a:r>
            <a:r>
              <a:rPr lang="th-TH" sz="2800" dirty="0" smtClean="0">
                <a:ea typeface="Times New Roman"/>
                <a:cs typeface="+mj-cs"/>
              </a:rPr>
              <a:t>และ             ใน</a:t>
            </a:r>
            <a:r>
              <a:rPr lang="th-TH" sz="2800" dirty="0">
                <a:ea typeface="Times New Roman"/>
                <a:cs typeface="+mj-cs"/>
              </a:rPr>
              <a:t>ชีวิตประจำวันของคนทุกคนและทุกกลุ่มอาชีพมากขึ้น</a:t>
            </a:r>
            <a:r>
              <a:rPr lang="th-TH" sz="2800" dirty="0" smtClean="0">
                <a:ea typeface="Times New Roman"/>
                <a:cs typeface="+mj-cs"/>
              </a:rPr>
              <a:t>ตามลำดับ</a:t>
            </a:r>
            <a:endParaRPr lang="en-US" sz="2800" dirty="0">
              <a:ea typeface="Times New Roman"/>
              <a:cs typeface="+mj-cs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500" y="3789040"/>
            <a:ext cx="4042106" cy="252631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1284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6962775" cy="4762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7824" y="1988840"/>
            <a:ext cx="5626968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องค์กร</a:t>
            </a:r>
            <a:r>
              <a:rPr lang="th-TH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บริหารตนเอง (</a:t>
            </a:r>
            <a:r>
              <a:rPr lang="en-US" b="1" dirty="0" smtClean="0">
                <a:solidFill>
                  <a:srgbClr val="FF0000"/>
                </a:solidFill>
                <a:effectLst/>
                <a:latin typeface="Angsana New"/>
                <a:ea typeface="Times New Roman"/>
                <a:cs typeface="+mj-cs"/>
              </a:rPr>
              <a:t>self-management organization</a:t>
            </a:r>
            <a:r>
              <a:rPr lang="th-TH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) </a:t>
            </a:r>
            <a:r>
              <a:rPr lang="th-TH" dirty="0">
                <a:latin typeface="Angsana New"/>
                <a:ea typeface="Times New Roman"/>
                <a:cs typeface="+mj-cs"/>
              </a:rPr>
              <a:t>หมายถึง องค์กรที่ใช้หลักการจัดการตนเอง 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(</a:t>
            </a:r>
            <a:r>
              <a:rPr lang="en-US" dirty="0" smtClean="0">
                <a:effectLst/>
                <a:latin typeface="Angsana New"/>
                <a:ea typeface="Times New Roman"/>
                <a:cs typeface="+mj-cs"/>
              </a:rPr>
              <a:t>self- management</a:t>
            </a:r>
            <a:r>
              <a:rPr lang="th-TH" dirty="0">
                <a:latin typeface="Angsana New"/>
                <a:ea typeface="Times New Roman"/>
                <a:cs typeface="+mj-cs"/>
              </a:rPr>
              <a:t>) ซึ่งเป็น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หลักการ</a:t>
            </a:r>
            <a:r>
              <a:rPr lang="th-TH" dirty="0">
                <a:latin typeface="Angsana New"/>
                <a:ea typeface="Times New Roman"/>
                <a:cs typeface="+mj-cs"/>
              </a:rPr>
              <a:t>ในการเรียนรู้และปรับเปลี่ยนพฤติกรรมเพื่อลดการควบคุมจากภายนอก มีการทำงานแบบ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ยืดหยุ่น</a:t>
            </a:r>
            <a:br>
              <a:rPr lang="th-TH" dirty="0" smtClean="0">
                <a:latin typeface="Angsana New"/>
                <a:ea typeface="Times New Roman"/>
                <a:cs typeface="+mj-cs"/>
              </a:rPr>
            </a:br>
            <a:r>
              <a:rPr lang="th-TH" dirty="0" smtClean="0">
                <a:latin typeface="Angsana New"/>
                <a:ea typeface="Times New Roman"/>
                <a:cs typeface="+mj-cs"/>
              </a:rPr>
              <a:t>ใช้</a:t>
            </a:r>
            <a:r>
              <a:rPr lang="th-TH" dirty="0">
                <a:latin typeface="Angsana New"/>
                <a:ea typeface="Times New Roman"/>
                <a:cs typeface="+mj-cs"/>
              </a:rPr>
              <a:t>ความคิดริเริ่มสร้างสรรค์ มีการประสานสัมพันธ์ระหว่างส่วนต่าง ๆ ภายในองค์กรเพื่อให้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ระบบ</a:t>
            </a:r>
            <a:br>
              <a:rPr lang="th-TH" dirty="0" smtClean="0">
                <a:latin typeface="Angsana New"/>
                <a:ea typeface="Times New Roman"/>
                <a:cs typeface="+mj-cs"/>
              </a:rPr>
            </a:br>
            <a:r>
              <a:rPr lang="th-TH" dirty="0" smtClean="0">
                <a:latin typeface="Angsana New"/>
                <a:ea typeface="Times New Roman"/>
                <a:cs typeface="+mj-cs"/>
              </a:rPr>
              <a:t>ต่าง </a:t>
            </a:r>
            <a:r>
              <a:rPr lang="th-TH" dirty="0">
                <a:latin typeface="Angsana New"/>
                <a:ea typeface="Times New Roman"/>
                <a:cs typeface="+mj-cs"/>
              </a:rPr>
              <a:t>ๆ ภายในองค์กรทำงานไปได้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ด้วยดี</a:t>
            </a:r>
            <a:endParaRPr lang="en-US" sz="20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954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86"/>
            <a:ext cx="10290578" cy="6860385"/>
          </a:xfrm>
          <a:prstGeom prst="rect">
            <a:avLst/>
          </a:prstGeom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-36511" y="454314"/>
            <a:ext cx="9180512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แผนผังความคิด 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Mind Mapping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)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8" name="ไดอะแกรม 7"/>
          <p:cNvGraphicFramePr/>
          <p:nvPr>
            <p:extLst>
              <p:ext uri="{D42A27DB-BD31-4B8C-83A1-F6EECF244321}">
                <p14:modId xmlns:p14="http://schemas.microsoft.com/office/powerpoint/2010/main" val="823579457"/>
              </p:ext>
            </p:extLst>
          </p:nvPr>
        </p:nvGraphicFramePr>
        <p:xfrm>
          <a:off x="503548" y="1340768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7385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592" y="1600201"/>
            <a:ext cx="4834880" cy="3268960"/>
          </a:xfr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buNone/>
            </a:pPr>
            <a:r>
              <a:rPr lang="th-TH" b="1" dirty="0" smtClean="0">
                <a:solidFill>
                  <a:srgbClr val="FF0000"/>
                </a:solidFill>
                <a:cs typeface="+mj-cs"/>
              </a:rPr>
              <a:t>การ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จัด</a:t>
            </a:r>
            <a:r>
              <a:rPr lang="th-TH" b="1" dirty="0" smtClean="0">
                <a:solidFill>
                  <a:srgbClr val="FF0000"/>
                </a:solidFill>
                <a:cs typeface="+mj-cs"/>
              </a:rPr>
              <a:t>องค์กร  </a:t>
            </a:r>
            <a:r>
              <a:rPr lang="th-TH" dirty="0">
                <a:cs typeface="+mj-cs"/>
              </a:rPr>
              <a:t>คือ การวางระเบียบให้กิจกรรมต่าง ๆ ในองค์กรสมดุลกัน โดยกำหนดว่าใครมี</a:t>
            </a:r>
            <a:r>
              <a:rPr lang="th-TH" dirty="0" smtClean="0">
                <a:cs typeface="+mj-cs"/>
              </a:rPr>
              <a:t>หน้าที่ทำ</a:t>
            </a:r>
            <a:r>
              <a:rPr lang="th-TH" dirty="0">
                <a:cs typeface="+mj-cs"/>
              </a:rPr>
              <a:t>อะไร มีอำนาจหน้าที่และความรับผิดชอบอย่างไร ทั้งนี้เพื่อให้การบริหารงานองค์การ</a:t>
            </a:r>
            <a:r>
              <a:rPr lang="th-TH" dirty="0" smtClean="0">
                <a:cs typeface="+mj-cs"/>
              </a:rPr>
              <a:t>สัมฤทธิผลตาม</a:t>
            </a:r>
            <a:r>
              <a:rPr lang="th-TH" dirty="0" smtClean="0">
                <a:cs typeface="+mj-cs"/>
              </a:rPr>
              <a:t>เป้าหมายที่</a:t>
            </a:r>
            <a:r>
              <a:rPr lang="th-TH" dirty="0">
                <a:cs typeface="+mj-cs"/>
              </a:rPr>
              <a:t>กำหนด</a:t>
            </a:r>
            <a:r>
              <a:rPr lang="th-TH" dirty="0" smtClean="0">
                <a:cs typeface="+mj-cs"/>
              </a:rPr>
              <a:t>ไว้</a:t>
            </a:r>
            <a:endParaRPr lang="en-US" dirty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628800"/>
            <a:ext cx="3240360" cy="3001447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0065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500" y="-46500"/>
            <a:ext cx="6904500" cy="6904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548680"/>
            <a:ext cx="5328592" cy="63093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t">
            <a:normAutofit fontScale="925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dirty="0" smtClean="0">
                <a:solidFill>
                  <a:srgbClr val="FF0000"/>
                </a:solidFill>
                <a:ea typeface="Times New Roman"/>
                <a:cs typeface="Angsana New"/>
              </a:rPr>
              <a:t>หลักการ</a:t>
            </a:r>
            <a:r>
              <a:rPr lang="th-TH" b="1" dirty="0">
                <a:solidFill>
                  <a:srgbClr val="FF0000"/>
                </a:solidFill>
                <a:ea typeface="Times New Roman"/>
                <a:cs typeface="Angsana New"/>
              </a:rPr>
              <a:t>จัดและการบริหารองค์การ</a:t>
            </a:r>
            <a:endParaRPr lang="en-US" sz="2000" b="1" dirty="0">
              <a:solidFill>
                <a:srgbClr val="FF0000"/>
              </a:solidFill>
              <a:ea typeface="Times New Roman"/>
              <a:cs typeface="Cordia New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dirty="0" smtClean="0">
                <a:ea typeface="Times New Roman"/>
                <a:cs typeface="Angsana New"/>
              </a:rPr>
              <a:t>การ</a:t>
            </a:r>
            <a:r>
              <a:rPr lang="th-TH" dirty="0">
                <a:ea typeface="Times New Roman"/>
                <a:cs typeface="Angsana New"/>
              </a:rPr>
              <a:t>จัดและการบริหารองค์การเป็นการจัดระบบการทำงานและ</a:t>
            </a:r>
            <a:r>
              <a:rPr lang="th-TH" dirty="0" smtClean="0">
                <a:ea typeface="Times New Roman"/>
                <a:cs typeface="Angsana New"/>
              </a:rPr>
              <a:t>กระบวนการ</a:t>
            </a:r>
            <a:r>
              <a:rPr lang="th-TH" dirty="0">
                <a:ea typeface="Times New Roman"/>
                <a:cs typeface="Angsana New"/>
              </a:rPr>
              <a:t>บริหารงานภายในองค์การเพื่อให้งานบรรลุผลสำเร็จตามเป้าหมายที่กำหนดไว้ แนวคิดเกี่ยวกับการจัดและการบริหารองค์การ มีสาระสำคัญ ดังนี้</a:t>
            </a:r>
            <a:endParaRPr lang="en-US" sz="2000" dirty="0">
              <a:ea typeface="Times New Roman"/>
              <a:cs typeface="Cordia New"/>
            </a:endParaRPr>
          </a:p>
          <a:p>
            <a:pPr algn="thaiDist">
              <a:lnSpc>
                <a:spcPct val="115000"/>
              </a:lnSpc>
              <a:spcAft>
                <a:spcPts val="0"/>
              </a:spcAft>
            </a:pPr>
            <a:r>
              <a:rPr lang="th-TH" dirty="0" smtClean="0">
                <a:ea typeface="Times New Roman"/>
                <a:cs typeface="Angsana New"/>
              </a:rPr>
              <a:t>แมค</a:t>
            </a:r>
            <a:r>
              <a:rPr lang="th-TH" dirty="0">
                <a:ea typeface="Times New Roman"/>
                <a:cs typeface="Angsana New"/>
              </a:rPr>
              <a:t>ลาร์นี (</a:t>
            </a:r>
            <a:r>
              <a:rPr lang="en-US" dirty="0" err="1" smtClean="0">
                <a:effectLst/>
                <a:latin typeface="Angsana New"/>
                <a:ea typeface="Times New Roman"/>
                <a:cs typeface="Cordia New"/>
              </a:rPr>
              <a:t>Mclarney</a:t>
            </a:r>
            <a:r>
              <a:rPr lang="th-TH" dirty="0">
                <a:latin typeface="Angsana New"/>
                <a:ea typeface="Times New Roman"/>
                <a:cs typeface="+mj-cs"/>
              </a:rPr>
              <a:t> อ้างถึงใน ประสงค์  เนาวบุตร 2556 </a:t>
            </a:r>
            <a:r>
              <a:rPr lang="en-US" dirty="0" smtClean="0">
                <a:effectLst/>
                <a:latin typeface="Angsana New"/>
                <a:ea typeface="Times New Roman"/>
                <a:cs typeface="+mj-cs"/>
              </a:rPr>
              <a:t>: </a:t>
            </a:r>
            <a:r>
              <a:rPr lang="th-TH" dirty="0">
                <a:latin typeface="Angsana New"/>
                <a:ea typeface="Times New Roman"/>
                <a:cs typeface="+mj-cs"/>
              </a:rPr>
              <a:t>3-8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) 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องค์การ</a:t>
            </a:r>
            <a:r>
              <a:rPr lang="th-TH" dirty="0">
                <a:latin typeface="Angsana New"/>
                <a:ea typeface="Times New Roman"/>
                <a:cs typeface="+mj-cs"/>
              </a:rPr>
              <a:t>สมดุลกัน โดยกำหนดว่าใครมีหน้าที่ทำอะไร มีอำนาจหน้าที่และความรับผิดชอบอย่างไร ทั้งนี้เพื่อให้การบริหารงานองค์การ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สัมฤทธิผลตาม</a:t>
            </a:r>
            <a:r>
              <a:rPr lang="th-TH" dirty="0">
                <a:latin typeface="Angsana New"/>
                <a:ea typeface="Times New Roman"/>
                <a:cs typeface="+mj-cs"/>
              </a:rPr>
              <a:t>เป้าหมายที่กำหนดไว้</a:t>
            </a:r>
            <a:endParaRPr lang="en-US" sz="2000" dirty="0">
              <a:ea typeface="Times New Roman"/>
              <a:cs typeface="+mj-cs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1207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8680" y="0"/>
            <a:ext cx="13984708" cy="69573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9"/>
            <a:ext cx="8229600" cy="3672408"/>
          </a:xfrm>
          <a:solidFill>
            <a:srgbClr val="FFFF99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การ</a:t>
            </a:r>
            <a:r>
              <a:rPr lang="th-TH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บริหารองค์การในยุคข้อมูลข่าวสาร </a:t>
            </a:r>
            <a:r>
              <a:rPr lang="th-TH" dirty="0">
                <a:latin typeface="Angsana New"/>
                <a:ea typeface="Times New Roman"/>
                <a:cs typeface="+mj-cs"/>
              </a:rPr>
              <a:t>มีความซับซ้อนและยุ่งเหยิงมากกว่าองค์การในยุคก่อน ดังนั้นหลักการจัดและบริหาร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องค์การ จึง</a:t>
            </a:r>
            <a:r>
              <a:rPr lang="th-TH" dirty="0">
                <a:latin typeface="Angsana New"/>
                <a:ea typeface="Times New Roman"/>
                <a:cs typeface="+mj-cs"/>
              </a:rPr>
              <a:t>ต้องมีการปรับเปลี่ยนให้สอดคล้องกับสภาพแวดล้อมภายนอกและความก้าวหน้าทางวิทยาการในแขนงต่าง ๆ ที่เปลี่ยนแปลงอย่างรวดเร็วตลอดเวลา และมีการพัฒนาองค์การอย่างต่อเนื่อง เพื่อให้สามารถดำเนินกิจกรรมตามวัตถุประสงค์ให้บรรลุเป้าหมายต่อไป</a:t>
            </a:r>
            <a:r>
              <a:rPr lang="th-TH" dirty="0" smtClean="0">
                <a:latin typeface="Angsana New"/>
                <a:ea typeface="Times New Roman"/>
                <a:cs typeface="+mj-cs"/>
              </a:rPr>
              <a:t>ได้</a:t>
            </a:r>
            <a:endParaRPr lang="en-US" sz="20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4497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374441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พัฒนาองค์กร 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หมายถึง การปรับปรุงโครงสร้างและกระบวนการทำงานให้สอดคล้องกับสถานการณ์ที่เปลี่ยนแปลงไปให้ได้ผลสำเร็จตามที่วางแผน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ไว้</a:t>
            </a: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endParaRPr lang="en-US" sz="2800" dirty="0">
              <a:ea typeface="Times New Roman"/>
              <a:cs typeface="+mj-cs"/>
            </a:endParaRPr>
          </a:p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พัฒนา</a:t>
            </a: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องค์กร 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นั้น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เกิดขึ้นจากความเชื่อ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ที่ว่าองค์กร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จำเป็นต้องมีการเปลี่ยนแปลงเพื่อให้การทำงานประสบความสำเร็จตามวัตถุประสงค์ โดยสมาชิกภายในองค์การจะต้องได้รับการฝึกอบรมเพื่อการ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เรียนรู้ 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ที่เหมาะสมและสอดคล้องกับความต้องการของ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องค์การ</a:t>
            </a:r>
            <a:endParaRPr lang="en-US" sz="28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9181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748"/>
            <a:ext cx="10138267" cy="685125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336029"/>
            <a:ext cx="7344816" cy="309634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latin typeface="Angsana New"/>
                <a:ea typeface="Times New Roman"/>
                <a:cs typeface="+mj-cs"/>
              </a:rPr>
              <a:t>พัฒนาองค์กรในยุคปัจจุบัน</a:t>
            </a:r>
            <a:endParaRPr lang="en-US" sz="2800" b="1" dirty="0">
              <a:solidFill>
                <a:srgbClr val="FF0000"/>
              </a:solidFill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ต้อง</a:t>
            </a:r>
            <a:r>
              <a:rPr lang="th-TH" sz="2800" dirty="0">
                <a:ea typeface="Times New Roman"/>
                <a:cs typeface="+mj-cs"/>
              </a:rPr>
              <a:t>มีข้อมูล (</a:t>
            </a:r>
            <a:r>
              <a:rPr lang="en-US" sz="2800" dirty="0" smtClean="0">
                <a:effectLst/>
                <a:latin typeface="Angsana New"/>
                <a:ea typeface="Times New Roman"/>
                <a:cs typeface="+mj-cs"/>
              </a:rPr>
              <a:t>Information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)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มี</a:t>
            </a:r>
            <a:r>
              <a:rPr lang="th-TH" sz="2800" dirty="0">
                <a:ea typeface="Times New Roman"/>
                <a:cs typeface="+mj-cs"/>
              </a:rPr>
              <a:t>องค์ความรู้ (</a:t>
            </a:r>
            <a:r>
              <a:rPr lang="en-US" sz="2800" dirty="0" smtClean="0">
                <a:effectLst/>
                <a:latin typeface="Angsana New"/>
                <a:ea typeface="Times New Roman"/>
                <a:cs typeface="+mj-cs"/>
              </a:rPr>
              <a:t>Body of Knowledge</a:t>
            </a:r>
            <a:r>
              <a:rPr lang="th-TH" sz="2800" dirty="0">
                <a:latin typeface="Angsana New"/>
                <a:ea typeface="Times New Roman"/>
                <a:cs typeface="+mj-cs"/>
              </a:rPr>
              <a:t>)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มี</a:t>
            </a:r>
            <a:r>
              <a:rPr lang="th-TH" sz="2800" dirty="0">
                <a:ea typeface="Times New Roman"/>
                <a:cs typeface="+mj-cs"/>
              </a:rPr>
              <a:t>การวางแผนและประเมินผลแผนอย่างต่อเนื่อง</a:t>
            </a:r>
            <a:endParaRPr lang="en-US" sz="28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2800" dirty="0" smtClean="0">
                <a:ea typeface="Times New Roman"/>
                <a:cs typeface="+mj-cs"/>
              </a:rPr>
              <a:t>มี</a:t>
            </a:r>
            <a:r>
              <a:rPr lang="th-TH" sz="2800" dirty="0">
                <a:ea typeface="Times New Roman"/>
                <a:cs typeface="+mj-cs"/>
              </a:rPr>
              <a:t>วัฒนธรรมในการคิดแบบนักวางแผนเชิงกลยุทธ์ (</a:t>
            </a:r>
            <a:r>
              <a:rPr lang="en-US" sz="2800" dirty="0" smtClean="0">
                <a:effectLst/>
                <a:latin typeface="Angsana New"/>
                <a:ea typeface="Times New Roman"/>
                <a:cs typeface="+mj-cs"/>
              </a:rPr>
              <a:t>Strategic Thinking</a:t>
            </a:r>
            <a:r>
              <a:rPr lang="th-TH" sz="2800" dirty="0" smtClean="0">
                <a:latin typeface="Angsana New"/>
                <a:ea typeface="Times New Roman"/>
                <a:cs typeface="+mj-cs"/>
              </a:rPr>
              <a:t>)</a:t>
            </a:r>
            <a:endParaRPr lang="en-US" sz="28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9291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29" y="-2170"/>
            <a:ext cx="10976270" cy="686016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  <a:solidFill>
            <a:srgbClr val="FFFF9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thaiDist">
              <a:lnSpc>
                <a:spcPct val="115000"/>
              </a:lnSpc>
              <a:spcAft>
                <a:spcPts val="0"/>
              </a:spcAft>
              <a:buNone/>
            </a:pPr>
            <a:r>
              <a:rPr lang="th-TH" sz="3000" b="1" dirty="0" smtClean="0">
                <a:solidFill>
                  <a:srgbClr val="FF0000"/>
                </a:solidFill>
                <a:ea typeface="Times New Roman"/>
                <a:cs typeface="+mj-cs"/>
              </a:rPr>
              <a:t>จุดมุ่งหมาย</a:t>
            </a:r>
            <a:r>
              <a:rPr lang="th-TH" sz="3000" b="1" dirty="0">
                <a:solidFill>
                  <a:srgbClr val="FF0000"/>
                </a:solidFill>
                <a:ea typeface="Times New Roman"/>
                <a:cs typeface="+mj-cs"/>
              </a:rPr>
              <a:t>หลักของการพัฒนา</a:t>
            </a:r>
            <a:r>
              <a:rPr lang="th-TH" sz="3000" b="1" dirty="0" smtClean="0">
                <a:solidFill>
                  <a:srgbClr val="FF0000"/>
                </a:solidFill>
                <a:ea typeface="Times New Roman"/>
                <a:cs typeface="+mj-cs"/>
              </a:rPr>
              <a:t>องค์กร </a:t>
            </a:r>
            <a:r>
              <a:rPr lang="th-TH" sz="3000" dirty="0" smtClean="0">
                <a:ea typeface="Times New Roman"/>
                <a:cs typeface="+mj-cs"/>
              </a:rPr>
              <a:t>นั้น</a:t>
            </a:r>
            <a:r>
              <a:rPr lang="th-TH" sz="3000" dirty="0" smtClean="0">
                <a:ea typeface="Times New Roman"/>
                <a:cs typeface="+mj-cs"/>
              </a:rPr>
              <a:t>มิได้</a:t>
            </a:r>
            <a:r>
              <a:rPr lang="th-TH" sz="3000" dirty="0">
                <a:ea typeface="Times New Roman"/>
                <a:cs typeface="+mj-cs"/>
              </a:rPr>
              <a:t>มุ่งเฉพาะแต่การ</a:t>
            </a:r>
            <a:r>
              <a:rPr lang="th-TH" sz="3000" dirty="0" smtClean="0">
                <a:ea typeface="Times New Roman"/>
                <a:cs typeface="+mj-cs"/>
              </a:rPr>
              <a:t>แก้ปัญหา                ที่</a:t>
            </a:r>
            <a:r>
              <a:rPr lang="th-TH" sz="3000" dirty="0">
                <a:ea typeface="Times New Roman"/>
                <a:cs typeface="+mj-cs"/>
              </a:rPr>
              <a:t>เกิดขึ้นเท่านั้น แต่จะเป็นการเสริมสร้างเพิ่มพูนความสามารถขององค์กร ในทางปฏิบัติแล้วผู้เชี่ยวชาญทางด้านบริหารส่วนใหญ่จะเห็นพ้องต้องกันในเรื่องต่าง ๆ ดังต่อไปนี้</a:t>
            </a:r>
            <a:endParaRPr lang="en-US" sz="30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3000" dirty="0" smtClean="0">
                <a:ea typeface="Times New Roman"/>
                <a:cs typeface="+mj-cs"/>
              </a:rPr>
              <a:t>พัฒนาการ</a:t>
            </a:r>
            <a:r>
              <a:rPr lang="th-TH" sz="3000" dirty="0">
                <a:ea typeface="Times New Roman"/>
                <a:cs typeface="+mj-cs"/>
              </a:rPr>
              <a:t>ปรับปรุงเปลี่ยนแปลงองค์การให้ทันสมัย และให้มีระบบที่สามารถเปลี่ยนแปลงและปรับตัวได้อย่างคล่องแคล่วกับสภาพงานในทุก ๆ ลักษณะอยู่เสมอ</a:t>
            </a:r>
            <a:endParaRPr lang="en-US" sz="3000" dirty="0">
              <a:ea typeface="Times New Roman"/>
              <a:cs typeface="+mj-cs"/>
            </a:endParaRPr>
          </a:p>
          <a:p>
            <a:pPr algn="thaiDist">
              <a:lnSpc>
                <a:spcPct val="115000"/>
              </a:lnSpc>
            </a:pPr>
            <a:r>
              <a:rPr lang="th-TH" sz="3000" dirty="0" smtClean="0">
                <a:ea typeface="Times New Roman"/>
                <a:cs typeface="+mj-cs"/>
              </a:rPr>
              <a:t>เพิ่ม</a:t>
            </a:r>
            <a:r>
              <a:rPr lang="th-TH" sz="3000" dirty="0">
                <a:ea typeface="Times New Roman"/>
                <a:cs typeface="+mj-cs"/>
              </a:rPr>
              <a:t>การทำงานให้มีประสิทธิผลและประสิทธิภาพสูงสุด โดยส่งเสริมให้มีการคิดค้นหาเทคนิค   วิธีการในการปรับปรุงงานให้ดียิ่งขึ้น</a:t>
            </a:r>
            <a:r>
              <a:rPr lang="th-TH" sz="3000" dirty="0" smtClean="0">
                <a:ea typeface="Times New Roman"/>
                <a:cs typeface="+mj-cs"/>
              </a:rPr>
              <a:t>ตลอดเวลา</a:t>
            </a:r>
            <a:endParaRPr lang="en-US" sz="3000" dirty="0">
              <a:ea typeface="Times New Roman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7268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18404"/>
            <a:ext cx="10317661" cy="68764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836712"/>
            <a:ext cx="4104456" cy="45259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พัฒนาองค์กรเป็นกระบวนการเปลี่ยนแปลงและพัฒนา</a:t>
            </a:r>
            <a:r>
              <a:rPr lang="th-TH" sz="2800" dirty="0">
                <a:solidFill>
                  <a:srgbClr val="FF0000"/>
                </a:solidFill>
                <a:cs typeface="+mj-cs"/>
              </a:rPr>
              <a:t> </a:t>
            </a:r>
            <a:r>
              <a:rPr lang="th-TH" sz="2800" dirty="0">
                <a:cs typeface="+mj-cs"/>
              </a:rPr>
              <a:t>ประกอบด้วยปัจจัย 2 ประการ คือ มนุษย์ (ค่านิยม ความชำนิชำนาญ ฯลฯ) และโครงสร้างขององค์กรมีวิทยาการทางสังคมเป็นเครื่องมือ และโดยหลักการของการพัฒนาองค์กรจะต้องมุ่งปรับปรุงเปลี่ยนแปลงทั้งในด้านโครงสร้างและพฤติกรรม เจตคติเกี่ยวกับอำนาจหน้าที่ การติดต่อสื่อสาร การวินิจฉัยสั่ง</a:t>
            </a:r>
            <a:r>
              <a:rPr lang="th-TH" sz="2800" dirty="0" smtClean="0">
                <a:cs typeface="+mj-cs"/>
              </a:rPr>
              <a:t>การ  </a:t>
            </a:r>
            <a:r>
              <a:rPr lang="th-TH" sz="2800" dirty="0">
                <a:cs typeface="+mj-cs"/>
              </a:rPr>
              <a:t>การกำหนดเป้าหมาย การมีความไว้เนื้อเชื่อใจกันและ</a:t>
            </a:r>
            <a:r>
              <a:rPr lang="th-TH" sz="2800" dirty="0" smtClean="0">
                <a:cs typeface="+mj-cs"/>
              </a:rPr>
              <a:t>กัน</a:t>
            </a:r>
            <a:endParaRPr lang="en-US" sz="2800" dirty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147773"/>
            <a:ext cx="3814210" cy="254404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1132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730</Words>
  <Application>Microsoft Office PowerPoint</Application>
  <PresentationFormat>นำเสนอทางหน้าจอ (4:3)</PresentationFormat>
  <Paragraphs>45</Paragraphs>
  <Slides>15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16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6 การพัฒนาองค์การ</dc:title>
  <dc:creator>ssw</dc:creator>
  <cp:lastModifiedBy>nat</cp:lastModifiedBy>
  <cp:revision>11</cp:revision>
  <cp:lastPrinted>2016-11-04T21:33:37Z</cp:lastPrinted>
  <dcterms:created xsi:type="dcterms:W3CDTF">2016-11-04T20:44:55Z</dcterms:created>
  <dcterms:modified xsi:type="dcterms:W3CDTF">2016-11-08T14:39:37Z</dcterms:modified>
</cp:coreProperties>
</file>