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วิธีการพัฒนาตนตามหลัก</a:t>
          </a:r>
          <a:b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20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</a:t>
          </a:r>
          <a:r>
            <a:rPr kumimoji="0" lang="th-TH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ธรรม</a:t>
          </a:r>
          <a:endParaRPr lang="th-TH" sz="20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ศาสนาพุทธ</a:t>
          </a:r>
          <a:endParaRPr lang="th-TH" sz="18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ศาสนาอิสลาม</a:t>
          </a:r>
          <a:endParaRPr lang="th-TH" sz="18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ศาสนาคริสต์</a:t>
          </a:r>
          <a:endParaRPr lang="th-TH" sz="18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0" presStyleCnt="3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0" presStyleCnt="3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1" presStyleCnt="3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1" presStyleCnt="3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2" presStyleCnt="3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2" presStyleCnt="3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02B2273-E4E9-4674-B249-B47195462B38}" type="presOf" srcId="{4D20D958-6D74-413E-9867-91CC383F3C40}" destId="{46296419-84E1-4CC9-9904-E7894821F092}" srcOrd="1" destOrd="0" presId="urn:microsoft.com/office/officeart/2005/8/layout/radial1"/>
    <dgm:cxn modelId="{6A7BC599-8719-4B72-B23B-E727A4C27AB3}" type="presOf" srcId="{78ED1871-89A8-4C34-9476-85986661BABB}" destId="{8CD5FD3E-22F1-4065-A370-54B1FFF8E29A}" srcOrd="0" destOrd="0" presId="urn:microsoft.com/office/officeart/2005/8/layout/radial1"/>
    <dgm:cxn modelId="{118B9590-5F2E-460B-A088-F0806797E64C}" type="presOf" srcId="{4D20D958-6D74-413E-9867-91CC383F3C40}" destId="{E7E8C234-BC60-4269-9507-D1DA5B2B0A13}" srcOrd="0" destOrd="0" presId="urn:microsoft.com/office/officeart/2005/8/layout/radial1"/>
    <dgm:cxn modelId="{59E16DD4-A8F3-4086-83B9-155C1E65482D}" type="presOf" srcId="{0FAD0A1B-E49F-4C0C-8EB3-5807ECF08119}" destId="{EF2CF9AC-091E-48D5-A35C-6F19E2203CA5}" srcOrd="0" destOrd="0" presId="urn:microsoft.com/office/officeart/2005/8/layout/radial1"/>
    <dgm:cxn modelId="{C715859B-4302-4B7A-A8A7-B94AE3E3D65B}" srcId="{10AAB57C-DC1A-4CA0-B8BB-A16581F0DA10}" destId="{0FAD0A1B-E49F-4C0C-8EB3-5807ECF08119}" srcOrd="2" destOrd="0" parTransId="{7EE66723-7959-4BEB-B062-749780C941B6}" sibTransId="{EE8FD25E-CA85-4E65-BCB5-978AADC37D60}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0037C23F-B55D-444E-8ED0-E561EAFBCCA9}" type="presOf" srcId="{FD7B01CF-4F9D-4D6A-B9FA-057C7EED6FAA}" destId="{5E8DD912-C1C5-45B3-BFF5-80789C5B8F01}" srcOrd="0" destOrd="0" presId="urn:microsoft.com/office/officeart/2005/8/layout/radial1"/>
    <dgm:cxn modelId="{7F65BFFA-D979-4AEB-93F2-76433BCBDCF7}" srcId="{10AAB57C-DC1A-4CA0-B8BB-A16581F0DA10}" destId="{78ED1871-89A8-4C34-9476-85986661BABB}" srcOrd="1" destOrd="0" parTransId="{4D20D958-6D74-413E-9867-91CC383F3C40}" sibTransId="{0CD3F8A1-9930-401D-AB27-5AFD26266B66}"/>
    <dgm:cxn modelId="{69CE3269-2148-4377-A1BC-826D2B19AE32}" type="presOf" srcId="{7A147245-8478-4C19-9C06-EC04DFFB9155}" destId="{03434C99-1DB6-4A85-93A0-35668EFF4D2D}" srcOrd="1" destOrd="0" presId="urn:microsoft.com/office/officeart/2005/8/layout/radial1"/>
    <dgm:cxn modelId="{03B3BCE8-5441-4ED0-B090-69C6C7F412C9}" type="presOf" srcId="{7EE66723-7959-4BEB-B062-749780C941B6}" destId="{54B480A9-5F2D-45EB-8C38-B87D05E892B7}" srcOrd="0" destOrd="0" presId="urn:microsoft.com/office/officeart/2005/8/layout/radial1"/>
    <dgm:cxn modelId="{FE27AA0D-5F05-4694-9399-B85AC7EE0E07}" type="presOf" srcId="{7A147245-8478-4C19-9C06-EC04DFFB9155}" destId="{0E355DDE-5A63-48BB-8C26-7262365B3257}" srcOrd="0" destOrd="0" presId="urn:microsoft.com/office/officeart/2005/8/layout/radial1"/>
    <dgm:cxn modelId="{380F3436-BE71-4194-B9DF-A17A64C5DE85}" srcId="{10AAB57C-DC1A-4CA0-B8BB-A16581F0DA10}" destId="{FD7B01CF-4F9D-4D6A-B9FA-057C7EED6FAA}" srcOrd="0" destOrd="0" parTransId="{7A147245-8478-4C19-9C06-EC04DFFB9155}" sibTransId="{F8DE0DE6-17B1-411F-9FDE-A170CFC48DE7}"/>
    <dgm:cxn modelId="{6C8B82AF-D770-4C12-BC28-9110E1CC48FE}" type="presOf" srcId="{10AAB57C-DC1A-4CA0-B8BB-A16581F0DA10}" destId="{1500B385-DC46-41F4-B935-CE54C108AC81}" srcOrd="0" destOrd="0" presId="urn:microsoft.com/office/officeart/2005/8/layout/radial1"/>
    <dgm:cxn modelId="{B338399D-BAE1-4E56-99A6-D7E060873F43}" type="presOf" srcId="{7EE66723-7959-4BEB-B062-749780C941B6}" destId="{FB9C67BE-637C-40FF-93B2-FD57470C5626}" srcOrd="1" destOrd="0" presId="urn:microsoft.com/office/officeart/2005/8/layout/radial1"/>
    <dgm:cxn modelId="{0270FD1C-9F60-425D-923C-E815FE761171}" type="presOf" srcId="{584A421A-F3B8-4D15-BA09-DA22DF59F4E3}" destId="{08486BE3-B8A7-4712-A0EB-9D082346C043}" srcOrd="0" destOrd="0" presId="urn:microsoft.com/office/officeart/2005/8/layout/radial1"/>
    <dgm:cxn modelId="{98F6E2B4-4415-4254-8D45-FD67754EC901}" type="presParOf" srcId="{08486BE3-B8A7-4712-A0EB-9D082346C043}" destId="{1500B385-DC46-41F4-B935-CE54C108AC81}" srcOrd="0" destOrd="0" presId="urn:microsoft.com/office/officeart/2005/8/layout/radial1"/>
    <dgm:cxn modelId="{64A29E81-A24C-4BC3-8D48-6199C6D1C139}" type="presParOf" srcId="{08486BE3-B8A7-4712-A0EB-9D082346C043}" destId="{0E355DDE-5A63-48BB-8C26-7262365B3257}" srcOrd="1" destOrd="0" presId="urn:microsoft.com/office/officeart/2005/8/layout/radial1"/>
    <dgm:cxn modelId="{F0E5C133-F1D4-40D6-AB6E-4669688FAAAF}" type="presParOf" srcId="{0E355DDE-5A63-48BB-8C26-7262365B3257}" destId="{03434C99-1DB6-4A85-93A0-35668EFF4D2D}" srcOrd="0" destOrd="0" presId="urn:microsoft.com/office/officeart/2005/8/layout/radial1"/>
    <dgm:cxn modelId="{6807F047-44BF-46A4-93CE-5A93A7AF2B4E}" type="presParOf" srcId="{08486BE3-B8A7-4712-A0EB-9D082346C043}" destId="{5E8DD912-C1C5-45B3-BFF5-80789C5B8F01}" srcOrd="2" destOrd="0" presId="urn:microsoft.com/office/officeart/2005/8/layout/radial1"/>
    <dgm:cxn modelId="{10975030-B489-4731-9F25-926A5420ACAD}" type="presParOf" srcId="{08486BE3-B8A7-4712-A0EB-9D082346C043}" destId="{E7E8C234-BC60-4269-9507-D1DA5B2B0A13}" srcOrd="3" destOrd="0" presId="urn:microsoft.com/office/officeart/2005/8/layout/radial1"/>
    <dgm:cxn modelId="{40A9E601-D1DC-488D-A50D-6E6B76D07804}" type="presParOf" srcId="{E7E8C234-BC60-4269-9507-D1DA5B2B0A13}" destId="{46296419-84E1-4CC9-9904-E7894821F092}" srcOrd="0" destOrd="0" presId="urn:microsoft.com/office/officeart/2005/8/layout/radial1"/>
    <dgm:cxn modelId="{257E5E01-9C7D-4F0A-B6A4-7A79B780C97A}" type="presParOf" srcId="{08486BE3-B8A7-4712-A0EB-9D082346C043}" destId="{8CD5FD3E-22F1-4065-A370-54B1FFF8E29A}" srcOrd="4" destOrd="0" presId="urn:microsoft.com/office/officeart/2005/8/layout/radial1"/>
    <dgm:cxn modelId="{231B561A-E793-4551-B0A0-B64BD1C3547A}" type="presParOf" srcId="{08486BE3-B8A7-4712-A0EB-9D082346C043}" destId="{54B480A9-5F2D-45EB-8C38-B87D05E892B7}" srcOrd="5" destOrd="0" presId="urn:microsoft.com/office/officeart/2005/8/layout/radial1"/>
    <dgm:cxn modelId="{411CDAE2-6DA3-4F41-B53C-840FA7D065F7}" type="presParOf" srcId="{54B480A9-5F2D-45EB-8C38-B87D05E892B7}" destId="{FB9C67BE-637C-40FF-93B2-FD57470C5626}" srcOrd="0" destOrd="0" presId="urn:microsoft.com/office/officeart/2005/8/layout/radial1"/>
    <dgm:cxn modelId="{A0E38C5F-3717-4FF1-AD42-6C36BC9C5BF6}" type="presParOf" srcId="{08486BE3-B8A7-4712-A0EB-9D082346C043}" destId="{EF2CF9AC-091E-48D5-A35C-6F19E2203CA5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233721" y="2192950"/>
          <a:ext cx="1669461" cy="166946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วิธีการพัฒนาตนตามหลัก</a:t>
          </a:r>
          <a:b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</a:br>
          <a:r>
            <a:rPr kumimoji="0" lang="th-TH" sz="20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</a:t>
          </a:r>
          <a:r>
            <a:rPr kumimoji="0" lang="th-TH" sz="2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ธรรม</a:t>
          </a:r>
          <a:endParaRPr lang="th-TH" sz="2000" b="1" kern="1200" dirty="0"/>
        </a:p>
      </dsp:txBody>
      <dsp:txXfrm>
        <a:off x="3478208" y="2437437"/>
        <a:ext cx="1180487" cy="1180487"/>
      </dsp:txXfrm>
    </dsp:sp>
    <dsp:sp modelId="{0E355DDE-5A63-48BB-8C26-7262365B3257}">
      <dsp:nvSpPr>
        <dsp:cNvPr id="0" name=""/>
        <dsp:cNvSpPr/>
      </dsp:nvSpPr>
      <dsp:spPr>
        <a:xfrm rot="16200000">
          <a:off x="3816372" y="1922405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5848" y="1928267"/>
        <a:ext cx="25207" cy="25207"/>
      </dsp:txXfrm>
    </dsp:sp>
    <dsp:sp modelId="{5E8DD912-C1C5-45B3-BFF5-80789C5B8F01}">
      <dsp:nvSpPr>
        <dsp:cNvPr id="0" name=""/>
        <dsp:cNvSpPr/>
      </dsp:nvSpPr>
      <dsp:spPr>
        <a:xfrm>
          <a:off x="3233721" y="1933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ศาสนาพุทธ</a:t>
          </a:r>
          <a:endParaRPr lang="th-TH" sz="1800" b="1" kern="1200" dirty="0"/>
        </a:p>
      </dsp:txBody>
      <dsp:txXfrm>
        <a:off x="3478208" y="263817"/>
        <a:ext cx="1180487" cy="1180487"/>
      </dsp:txXfrm>
    </dsp:sp>
    <dsp:sp modelId="{E7E8C234-BC60-4269-9507-D1DA5B2B0A13}">
      <dsp:nvSpPr>
        <dsp:cNvPr id="0" name=""/>
        <dsp:cNvSpPr/>
      </dsp:nvSpPr>
      <dsp:spPr>
        <a:xfrm rot="1800000">
          <a:off x="475757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97053" y="3558482"/>
        <a:ext cx="25207" cy="25207"/>
      </dsp:txXfrm>
    </dsp:sp>
    <dsp:sp modelId="{8CD5FD3E-22F1-4065-A370-54B1FFF8E29A}">
      <dsp:nvSpPr>
        <dsp:cNvPr id="0" name=""/>
        <dsp:cNvSpPr/>
      </dsp:nvSpPr>
      <dsp:spPr>
        <a:xfrm>
          <a:off x="511613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ศาสนาอิสลาม</a:t>
          </a:r>
          <a:endParaRPr lang="th-TH" sz="1800" b="1" kern="1200" dirty="0"/>
        </a:p>
      </dsp:txBody>
      <dsp:txXfrm>
        <a:off x="5360618" y="3524247"/>
        <a:ext cx="1180487" cy="1180487"/>
      </dsp:txXfrm>
    </dsp:sp>
    <dsp:sp modelId="{54B480A9-5F2D-45EB-8C38-B87D05E892B7}">
      <dsp:nvSpPr>
        <dsp:cNvPr id="0" name=""/>
        <dsp:cNvSpPr/>
      </dsp:nvSpPr>
      <dsp:spPr>
        <a:xfrm rot="9000000">
          <a:off x="287516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14642" y="3558482"/>
        <a:ext cx="25207" cy="25207"/>
      </dsp:txXfrm>
    </dsp:sp>
    <dsp:sp modelId="{EF2CF9AC-091E-48D5-A35C-6F19E2203CA5}">
      <dsp:nvSpPr>
        <dsp:cNvPr id="0" name=""/>
        <dsp:cNvSpPr/>
      </dsp:nvSpPr>
      <dsp:spPr>
        <a:xfrm>
          <a:off x="135131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ศาสนาคริสต์</a:t>
          </a:r>
          <a:endParaRPr lang="th-TH" sz="1800" b="1" kern="1200" dirty="0"/>
        </a:p>
      </dsp:txBody>
      <dsp:txXfrm>
        <a:off x="1595798" y="3524247"/>
        <a:ext cx="1180487" cy="11804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12DAF-E928-40B1-B74C-CA651AF87E72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09489-A130-4E88-98DC-00E4586592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6060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405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7479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167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934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8440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56591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10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8750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3598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207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0804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E8060-AF31-4FFF-BECE-E8BE0BF9F9F6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D09C-94E7-4EAC-9CBF-9B92B58DAA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697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679907" cy="6858000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 smtClean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4</a:t>
            </a:r>
            <a:endParaRPr lang="th-TH" sz="4400" b="1" dirty="0" smtClean="0">
              <a:solidFill>
                <a:schemeClr val="bg1"/>
              </a:solidFill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สี่เหลี่ยมผืนผ้า 6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57200" y="119675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วิธีการพัฒนาตน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206616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ตาม</a:t>
            </a:r>
            <a:r>
              <a:rPr lang="th-TH" sz="8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หลักศา</a:t>
            </a:r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สนธรรม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90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4864" y="764705"/>
            <a:ext cx="6563072" cy="475252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อุปนิสัย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ของท่านนบี มีอะไรบ้างที่ควรจำ </a:t>
            </a:r>
            <a:r>
              <a:rPr lang="th-TH" sz="2800" dirty="0">
                <a:cs typeface="+mj-cs"/>
              </a:rPr>
              <a:t>ซึ่งจะขอยกมาเป็นบางข้อเพื่อเป็นแนวทางในการปฏิบัติและอบรมสั่งสอนกุลบุตรกุลธิดาของท่าน คือ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มี</a:t>
            </a:r>
            <a:r>
              <a:rPr lang="th-TH" sz="2800" dirty="0">
                <a:cs typeface="+mj-cs"/>
              </a:rPr>
              <a:t>ความละอายแก่ตนเอง ที่จะละเมิดข้อห้ามของพระเจ้า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ให้</a:t>
            </a:r>
            <a:r>
              <a:rPr lang="th-TH" sz="2800" dirty="0">
                <a:cs typeface="+mj-cs"/>
              </a:rPr>
              <a:t>ความสงเคราะห์ผู้ที่มาขอ หรือคนยากจน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ไม่</a:t>
            </a:r>
            <a:r>
              <a:rPr lang="th-TH" sz="2800" dirty="0">
                <a:cs typeface="+mj-cs"/>
              </a:rPr>
              <a:t>ดูหมิ่นเหยียดหยามผู้ขัดสน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เมื่อพบปะ</a:t>
            </a:r>
            <a:r>
              <a:rPr lang="th-TH" sz="2800" dirty="0">
                <a:cs typeface="+mj-cs"/>
              </a:rPr>
              <a:t>เพื่อนฝูงให้การทักทายก่อน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ไม่</a:t>
            </a:r>
            <a:r>
              <a:rPr lang="th-TH" sz="2800" dirty="0">
                <a:cs typeface="+mj-cs"/>
              </a:rPr>
              <a:t>เย่อหยิ่ง จองหอง อวดดี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ไม่</a:t>
            </a:r>
            <a:r>
              <a:rPr lang="th-TH" sz="2800" dirty="0">
                <a:cs typeface="+mj-cs"/>
              </a:rPr>
              <a:t>ถือตัว ไม่ยกตนข่ม</a:t>
            </a:r>
            <a:r>
              <a:rPr lang="th-TH" sz="2800" dirty="0" smtClean="0">
                <a:cs typeface="+mj-cs"/>
              </a:rPr>
              <a:t>ท่าน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8844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12782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4546848" cy="3384376"/>
          </a:xfrm>
          <a:solidFill>
            <a:srgbClr val="FFFF99"/>
          </a:solidFill>
        </p:spPr>
        <p:txBody>
          <a:bodyPr anchor="ctr"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พุทธ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ศาสนา </a:t>
            </a:r>
            <a:r>
              <a:rPr lang="th-TH" sz="2800" dirty="0">
                <a:cs typeface="+mj-cs"/>
              </a:rPr>
              <a:t>สอนให้รู้จักคิด รู้จักวิเคราะห์ปัญหา หาสาเหตุ แล้วให้แก้ที่เหตุ </a:t>
            </a:r>
            <a:r>
              <a:rPr lang="th-TH" sz="2800" dirty="0" smtClean="0">
                <a:cs typeface="+mj-cs"/>
              </a:rPr>
              <a:t>                 ตาม</a:t>
            </a:r>
            <a:r>
              <a:rPr lang="th-TH" sz="2800" dirty="0">
                <a:cs typeface="+mj-cs"/>
              </a:rPr>
              <a:t>หลักอริยสัจ 4  ในการดำเนินชีวิตอยู่อย่างมั่นใจ เจริญก้าวหน้าทั้งด้านการศึกษา การประกอบอาชีพ การงาน พึงปฏิบัติตามหลักความเจริญที่เรียกว่า จักร และหลักความสำเร็จ ที่เรียกว่า อิทธิบาท เป็น</a:t>
            </a:r>
            <a:r>
              <a:rPr lang="th-TH" sz="2800" dirty="0" smtClean="0">
                <a:cs typeface="+mj-cs"/>
              </a:rPr>
              <a:t>ต้น</a:t>
            </a:r>
            <a:endParaRPr lang="th-TH" sz="2800" dirty="0" smtClean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753869"/>
            <a:ext cx="3922707" cy="261022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1593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940" y="0"/>
            <a:ext cx="9715500" cy="6858000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3356993"/>
            <a:ext cx="8229600" cy="2232248"/>
          </a:xfrm>
          <a:solidFill>
            <a:srgbClr val="FFCC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สำหรับชาวคริสต์ </a:t>
            </a:r>
            <a:r>
              <a:rPr lang="th-TH" sz="2800" dirty="0" smtClean="0">
                <a:cs typeface="+mj-cs"/>
              </a:rPr>
              <a:t>ตาม</a:t>
            </a:r>
            <a:r>
              <a:rPr lang="th-TH" sz="2800" dirty="0">
                <a:cs typeface="+mj-cs"/>
              </a:rPr>
              <a:t>บัญญัติ 10 ประการ และบทบัญญัติสำคัญที่สุด คือ บทบัญญัติแห่งความรัก ให้มนุษย์รักกันและกัน ให้อภัยซึ่งกันและกัน อันเป็นที่มาของความยุติธรรมและสันติ มีความเป็นน้ำหนึ่งใจเดียวกัน และอยู่ร่วมกันฉันท์พี่น้อง </a:t>
            </a:r>
            <a:r>
              <a:rPr lang="th-TH" sz="2800" dirty="0" smtClean="0">
                <a:cs typeface="+mj-cs"/>
              </a:rPr>
              <a:t>                เป็น</a:t>
            </a:r>
            <a:r>
              <a:rPr lang="th-TH" sz="2800" dirty="0" smtClean="0">
                <a:cs typeface="+mj-cs"/>
              </a:rPr>
              <a:t>ต้น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776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535526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1"/>
            <a:ext cx="5760640" cy="3384376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i="1" dirty="0" smtClean="0">
                <a:solidFill>
                  <a:srgbClr val="FF0000"/>
                </a:solidFill>
                <a:cs typeface="+mj-cs"/>
              </a:rPr>
              <a:t>หลักธรรม</a:t>
            </a:r>
            <a:r>
              <a:rPr lang="th-TH" sz="2800" b="1" i="1" dirty="0">
                <a:solidFill>
                  <a:srgbClr val="FF0000"/>
                </a:solidFill>
                <a:cs typeface="+mj-cs"/>
              </a:rPr>
              <a:t>ที่อิสลามมิกชนมุสลิมจะต้องมี </a:t>
            </a:r>
            <a:r>
              <a:rPr lang="th-TH" sz="2800" dirty="0">
                <a:cs typeface="+mj-cs"/>
              </a:rPr>
              <a:t>คือ หลักศรัทธา 6 และการปฏิบัติตามมุขยบัญญัติ 5 จะทำให้บุคคลได้กุศล เป็นผู้มีใจบริสุทธิ์ สะอาด ปราศจากอคติ มีใจเมตตากรุณาต่อผู้อื่น เป็นผู้รักความสงบ มีสันติธรรม ให้ทานแบ่งปันกัน มีความเข้าใจผู้อื่นที่มีความยากลำบาก รักระเบียบวินัย เป็นผู้ปฏิบัติตามแบบแผน มั่นคงในศีลธรรม และมีสามัคคีธรรม เป็น</a:t>
            </a:r>
            <a:r>
              <a:rPr lang="th-TH" sz="2800" dirty="0" smtClean="0">
                <a:cs typeface="+mj-cs"/>
              </a:rPr>
              <a:t>ต้น</a:t>
            </a:r>
            <a:endParaRPr lang="en-US" sz="2800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3240360" cy="217466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426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2213496416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8612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150" y="-1467544"/>
            <a:ext cx="11100726" cy="832554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20688"/>
            <a:ext cx="5040560" cy="5760640"/>
          </a:xfrm>
          <a:solidFill>
            <a:srgbClr val="FFFF66"/>
          </a:solidFill>
          <a:ln>
            <a:solidFill>
              <a:srgbClr val="FFFF9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ศาสนา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ทุกศาสนามีหลักธรรมคำสอนให้มนุษย์มีคุณธรรม จริยธรรม</a:t>
            </a:r>
            <a:r>
              <a:rPr lang="th-TH" sz="2800" dirty="0">
                <a:solidFill>
                  <a:srgbClr val="FF0000"/>
                </a:solidFill>
                <a:cs typeface="+mj-cs"/>
              </a:rPr>
              <a:t> </a:t>
            </a:r>
            <a:r>
              <a:rPr lang="th-TH" sz="2800" dirty="0">
                <a:cs typeface="+mj-cs"/>
              </a:rPr>
              <a:t>เป็นคนดีมีความสุขด้วยกันทั้งสิ้น หลักธรรมคำสอนในทางศาสนาที่นำมาปรับใช้สอนมนุษย์ให้เป็นคนดี มีเหมือน ๆ กันทุกศาสนา </a:t>
            </a:r>
            <a:r>
              <a:rPr lang="th-TH" sz="2800" dirty="0" smtClean="0">
                <a:cs typeface="+mj-cs"/>
              </a:rPr>
              <a:t>เช่น ให้</a:t>
            </a:r>
            <a:r>
              <a:rPr lang="th-TH" sz="2800" dirty="0">
                <a:cs typeface="+mj-cs"/>
              </a:rPr>
              <a:t>เว้นจากทำชั่ว และมุ่งทำความดี ให้ความรัก ความเมตตา มีการเสียสละ มีความวิริยะอุตสาหะ </a:t>
            </a:r>
            <a:r>
              <a:rPr lang="th-TH" sz="2800" dirty="0" smtClean="0">
                <a:cs typeface="+mj-cs"/>
              </a:rPr>
              <a:t/>
            </a:r>
            <a:br>
              <a:rPr lang="th-TH" sz="2800" dirty="0" smtClean="0">
                <a:cs typeface="+mj-cs"/>
              </a:rPr>
            </a:br>
            <a:r>
              <a:rPr lang="th-TH" sz="2800" dirty="0" smtClean="0">
                <a:cs typeface="+mj-cs"/>
              </a:rPr>
              <a:t>มี</a:t>
            </a:r>
            <a:r>
              <a:rPr lang="th-TH" sz="2800" dirty="0">
                <a:cs typeface="+mj-cs"/>
              </a:rPr>
              <a:t>การพัฒนาตนเอง </a:t>
            </a:r>
            <a:r>
              <a:rPr lang="th-TH" sz="2800" dirty="0" smtClean="0">
                <a:cs typeface="+mj-cs"/>
              </a:rPr>
              <a:t>และให้</a:t>
            </a:r>
            <a:r>
              <a:rPr lang="th-TH" sz="2800" dirty="0" smtClean="0">
                <a:cs typeface="+mj-cs"/>
              </a:rPr>
              <a:t>มี</a:t>
            </a:r>
            <a:r>
              <a:rPr lang="th-TH" sz="2800" dirty="0">
                <a:cs typeface="+mj-cs"/>
              </a:rPr>
              <a:t>ความยุติธรรมต่อกัน เป็น</a:t>
            </a:r>
            <a:r>
              <a:rPr lang="th-TH" sz="2800" dirty="0" smtClean="0">
                <a:cs typeface="+mj-cs"/>
              </a:rPr>
              <a:t>ต้น</a:t>
            </a:r>
          </a:p>
          <a:p>
            <a:pPr marL="0" indent="0" algn="thaiDist">
              <a:buNone/>
            </a:pPr>
            <a:endParaRPr lang="th-TH" sz="2800" dirty="0">
              <a:cs typeface="+mj-cs"/>
            </a:endParaRP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พุทธ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ศาสนาสอนมนุษย์อย่างเป็นระบบ </a:t>
            </a:r>
            <a:r>
              <a:rPr lang="th-TH" sz="2800" dirty="0" smtClean="0">
                <a:cs typeface="+mj-cs"/>
              </a:rPr>
              <a:t>เป็นขั้นเป็นตอน โดยการสอนให้รู้จักวิเคราะห์ปัญหา หาสาเหตุ แล้วให้แก้ที่เหตุตามหลักอริยสัจ </a:t>
            </a:r>
            <a:r>
              <a:rPr lang="th-TH" sz="2800" dirty="0" smtClean="0">
                <a:cs typeface="+mj-cs"/>
              </a:rPr>
              <a:t>4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6161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074"/>
            <a:ext cx="9290248" cy="688407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668" y="1484784"/>
            <a:ext cx="4104456" cy="3024336"/>
          </a:xfrm>
          <a:solidFill>
            <a:schemeClr val="accent5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คุณธรรม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ตามหลักคริสต์ศาสนา </a:t>
            </a:r>
            <a:r>
              <a:rPr lang="th-TH" sz="2800" dirty="0">
                <a:cs typeface="+mj-cs"/>
              </a:rPr>
              <a:t>ได้แก่ บัญญัติ 10 ประการ เป็นบัญญัติที่สำคัญสำหรับชาวคริสต์ แม้ว่าบัญญัติที่สำคัญที่สุด คือ บัญญัติแห่งความรัก แต่</a:t>
            </a:r>
            <a:r>
              <a:rPr lang="th-TH" sz="2800" dirty="0" smtClean="0">
                <a:cs typeface="+mj-cs"/>
              </a:rPr>
              <a:t>บัญญัติ                   สิบ</a:t>
            </a:r>
            <a:r>
              <a:rPr lang="th-TH" sz="2800" dirty="0">
                <a:cs typeface="+mj-cs"/>
              </a:rPr>
              <a:t>ประการ เป็นหลักการที่เป็นรูปธรรมเพื่อการปฏิบัติใน</a:t>
            </a:r>
            <a:r>
              <a:rPr lang="th-TH" sz="2800" dirty="0" smtClean="0">
                <a:cs typeface="+mj-cs"/>
              </a:rPr>
              <a:t>ชีวิตประจำวัน</a:t>
            </a:r>
          </a:p>
        </p:txBody>
      </p:sp>
    </p:spTree>
    <p:extLst>
      <p:ext uri="{BB962C8B-B14F-4D97-AF65-F5344CB8AC3E}">
        <p14:creationId xmlns:p14="http://schemas.microsoft.com/office/powerpoint/2010/main" val="369161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34494" cy="6858000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67544" y="4365104"/>
            <a:ext cx="8229600" cy="2232248"/>
          </a:xfrm>
          <a:solidFill>
            <a:schemeClr val="accent6">
              <a:lumMod val="40000"/>
              <a:lumOff val="60000"/>
            </a:schemeClr>
          </a:solidFill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ศาสนา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อิสลามมีการกำหนดหลักของศรัทธา 6 </a:t>
            </a:r>
            <a:r>
              <a:rPr lang="th-TH" sz="2800" dirty="0" smtClean="0">
                <a:cs typeface="+mj-cs"/>
              </a:rPr>
              <a:t>และหลัก</a:t>
            </a:r>
            <a:r>
              <a:rPr lang="th-TH" sz="2800" dirty="0">
                <a:cs typeface="+mj-cs"/>
              </a:rPr>
              <a:t>ในการปฏิบัติ 5 แล้ว </a:t>
            </a:r>
            <a:r>
              <a:rPr lang="th-TH" sz="2800" dirty="0" smtClean="0">
                <a:cs typeface="+mj-cs"/>
              </a:rPr>
              <a:t>                          ยัง</a:t>
            </a:r>
            <a:r>
              <a:rPr lang="th-TH" sz="2800" dirty="0">
                <a:cs typeface="+mj-cs"/>
              </a:rPr>
              <a:t>มีหลักจริยธรรมอันเกิดจากการผสมผสานของภาคปฏิบัติในพระคัมภีร์อัลกุรอาน กับวัตรปฏิบัติส่วนพระองค์</a:t>
            </a:r>
            <a:r>
              <a:rPr lang="th-TH" sz="2800" dirty="0" smtClean="0">
                <a:cs typeface="+mj-cs"/>
              </a:rPr>
              <a:t>ของพระ</a:t>
            </a:r>
            <a:r>
              <a:rPr lang="th-TH" sz="2800" dirty="0">
                <a:cs typeface="+mj-cs"/>
              </a:rPr>
              <a:t>นะบีมะหะหมัด ซึ่งชาวมุสลิมควรประพฤติปฏิบัติตามเพื่อบังเกิดผลดีที่แท้จริงด้วยผลแห่งจริยธรรม  ทางกาย วาจา และ</a:t>
            </a:r>
            <a:r>
              <a:rPr lang="th-TH" sz="2800" dirty="0" smtClean="0">
                <a:cs typeface="+mj-cs"/>
              </a:rPr>
              <a:t>ใจ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5672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5181" y="-28988"/>
            <a:ext cx="11019181" cy="688698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764705"/>
            <a:ext cx="8229600" cy="5256584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rmAutofit fontScale="77500" lnSpcReduction="20000"/>
          </a:bodyPr>
          <a:lstStyle/>
          <a:p>
            <a:pPr marL="0" indent="0" algn="thaiDist">
              <a:buNone/>
            </a:pPr>
            <a:r>
              <a:rPr lang="th-TH" sz="3600" b="1" dirty="0" err="1" smtClean="0">
                <a:solidFill>
                  <a:srgbClr val="FF0000"/>
                </a:solidFill>
                <a:cs typeface="+mj-cs"/>
              </a:rPr>
              <a:t>หลักศา</a:t>
            </a:r>
            <a:r>
              <a:rPr lang="th-TH" sz="3600" b="1" dirty="0">
                <a:solidFill>
                  <a:srgbClr val="FF0000"/>
                </a:solidFill>
                <a:cs typeface="+mj-cs"/>
              </a:rPr>
              <a:t>สนธรรมจะสอนให้มนุษย์เป็นคนดีเหมือนกันทุกศาสนาที่อาจแตกต่างกันไปบ้างจะอยู่ที่พิธีการ พิธีกรรมเท่านั้น พอสรุปแยกเป็นข้อ ๆ ได้ดังนี้</a:t>
            </a:r>
            <a:endParaRPr lang="en-US" sz="3600" b="1" dirty="0">
              <a:solidFill>
                <a:srgbClr val="FF0000"/>
              </a:solidFill>
              <a:cs typeface="+mj-cs"/>
            </a:endParaRPr>
          </a:p>
          <a:p>
            <a:pPr algn="thaiDist"/>
            <a:r>
              <a:rPr lang="th-TH" sz="3600" dirty="0" smtClean="0">
                <a:cs typeface="+mj-cs"/>
              </a:rPr>
              <a:t>สอน</a:t>
            </a:r>
            <a:r>
              <a:rPr lang="th-TH" sz="3600" dirty="0">
                <a:cs typeface="+mj-cs"/>
              </a:rPr>
              <a:t>ให้เว้นจากการทำชั่วมุ่งทำความดี มีหลักศาสนธรรมบัญญัติ</a:t>
            </a:r>
            <a:r>
              <a:rPr lang="th-TH" sz="3600" dirty="0" smtClean="0">
                <a:cs typeface="+mj-cs"/>
              </a:rPr>
              <a:t>ไว้ใน</a:t>
            </a:r>
            <a:r>
              <a:rPr lang="th-TH" sz="3600" dirty="0">
                <a:cs typeface="+mj-cs"/>
              </a:rPr>
              <a:t>ทุกศาสนา</a:t>
            </a:r>
            <a:endParaRPr lang="en-US" sz="3600" dirty="0">
              <a:cs typeface="+mj-cs"/>
            </a:endParaRPr>
          </a:p>
          <a:p>
            <a:pPr algn="thaiDist"/>
            <a:r>
              <a:rPr lang="th-TH" sz="3600" dirty="0" smtClean="0">
                <a:cs typeface="+mj-cs"/>
              </a:rPr>
              <a:t>ให้</a:t>
            </a:r>
            <a:r>
              <a:rPr lang="th-TH" sz="3600" dirty="0">
                <a:cs typeface="+mj-cs"/>
              </a:rPr>
              <a:t>มีความรัก ความเมตตา แต่ละศาสนาบัญญัติถึงความรัก ความเมตตาไว้อย่างมากมาย มีปรากฏในพระคัมภีร์อยู่ทุกศาสนา</a:t>
            </a:r>
            <a:endParaRPr lang="en-US" sz="3600" dirty="0">
              <a:cs typeface="+mj-cs"/>
            </a:endParaRPr>
          </a:p>
          <a:p>
            <a:pPr algn="thaiDist"/>
            <a:r>
              <a:rPr lang="th-TH" sz="3600" dirty="0" smtClean="0">
                <a:cs typeface="+mj-cs"/>
              </a:rPr>
              <a:t>ให้</a:t>
            </a:r>
            <a:r>
              <a:rPr lang="th-TH" sz="3600" dirty="0">
                <a:cs typeface="+mj-cs"/>
              </a:rPr>
              <a:t>มีการเสียสละ หรือการสังคมสงเคราะห์ เอื้อเฟื้อเผื่อแผ่กับมนุษย์ด้วยกันก็ปรากฏอยู่เช่นกัน</a:t>
            </a:r>
            <a:endParaRPr lang="en-US" sz="3600" dirty="0">
              <a:cs typeface="+mj-cs"/>
            </a:endParaRPr>
          </a:p>
          <a:p>
            <a:pPr algn="thaiDist"/>
            <a:r>
              <a:rPr lang="th-TH" sz="3600" dirty="0" smtClean="0">
                <a:cs typeface="+mj-cs"/>
              </a:rPr>
              <a:t>ให้</a:t>
            </a:r>
            <a:r>
              <a:rPr lang="th-TH" sz="3600" dirty="0">
                <a:cs typeface="+mj-cs"/>
              </a:rPr>
              <a:t>มีความวิริยะ อุตสาหะ มีการพัฒนาตนเอง ให้มีความเพียร ขยัน อดทน มุมานะ พยายามให้ตนเองไปสู่ความสำเร็จ เป็นต้น</a:t>
            </a:r>
            <a:endParaRPr lang="en-US" sz="3600" dirty="0">
              <a:cs typeface="+mj-cs"/>
            </a:endParaRPr>
          </a:p>
          <a:p>
            <a:pPr algn="thaiDist"/>
            <a:r>
              <a:rPr lang="th-TH" sz="3600" dirty="0" smtClean="0">
                <a:cs typeface="+mj-cs"/>
              </a:rPr>
              <a:t>ให้</a:t>
            </a:r>
            <a:r>
              <a:rPr lang="th-TH" sz="3600" dirty="0">
                <a:cs typeface="+mj-cs"/>
              </a:rPr>
              <a:t>มีความยุติธรรม ทุกศาสนาจะเน้นไปที่ความยุติธรรม เพราะสังคมมนุษย์จะอยู่ร่วมกันได้อย่างสงบและสันติสุขจำเป็นต้องมีหลักแห่งความยุติธรรมเป็นแกนกลางในการอยู่</a:t>
            </a:r>
            <a:r>
              <a:rPr lang="th-TH" sz="3600" dirty="0" smtClean="0">
                <a:cs typeface="+mj-cs"/>
              </a:rPr>
              <a:t>ร่วมกัน</a:t>
            </a:r>
            <a:endParaRPr lang="en-US" sz="3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868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7233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815" y="260648"/>
            <a:ext cx="8229600" cy="244827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i="1" dirty="0" smtClean="0">
                <a:solidFill>
                  <a:srgbClr val="FF0000"/>
                </a:solidFill>
                <a:cs typeface="+mj-cs"/>
              </a:rPr>
              <a:t>หลักธรรม</a:t>
            </a:r>
            <a:r>
              <a:rPr lang="th-TH" sz="2800" b="1" i="1" dirty="0">
                <a:solidFill>
                  <a:srgbClr val="FF0000"/>
                </a:solidFill>
                <a:cs typeface="+mj-cs"/>
              </a:rPr>
              <a:t>คำสอนในพุทธ</a:t>
            </a:r>
            <a:r>
              <a:rPr lang="th-TH" sz="2800" b="1" i="1" dirty="0" smtClean="0">
                <a:solidFill>
                  <a:srgbClr val="FF0000"/>
                </a:solidFill>
                <a:cs typeface="+mj-cs"/>
              </a:rPr>
              <a:t>ศาสนา </a:t>
            </a:r>
            <a:r>
              <a:rPr lang="th-TH" sz="2800" dirty="0" smtClean="0">
                <a:cs typeface="+mj-cs"/>
              </a:rPr>
              <a:t>เป็น</a:t>
            </a:r>
            <a:r>
              <a:rPr lang="th-TH" sz="2800" dirty="0">
                <a:cs typeface="+mj-cs"/>
              </a:rPr>
              <a:t>การสอนให้เข้าใจในเรื่องของ</a:t>
            </a:r>
            <a:r>
              <a:rPr lang="th-TH" sz="2800" dirty="0" smtClean="0">
                <a:cs typeface="+mj-cs"/>
              </a:rPr>
              <a:t>ธรรมชาติ               ที่</a:t>
            </a:r>
            <a:r>
              <a:rPr lang="th-TH" sz="2800" dirty="0">
                <a:cs typeface="+mj-cs"/>
              </a:rPr>
              <a:t>สำคัญในชีวิตของมนุษย์สอนให้เข้าใจให้ถ่องแท้เพื่อประโยชน์สุขแก่การดำรงชีวิต สัจธรรมอันเป็นหลักสำคัญนี้ เรียกว่า “อริยสัจ 4” ซึ่งแปลว่า “สัจจะที่ทำให้</a:t>
            </a:r>
            <a:r>
              <a:rPr lang="th-TH" sz="2800" dirty="0" smtClean="0">
                <a:cs typeface="+mj-cs"/>
              </a:rPr>
              <a:t>เป็น                   ผู้</a:t>
            </a:r>
            <a:r>
              <a:rPr lang="th-TH" sz="2800" dirty="0">
                <a:cs typeface="+mj-cs"/>
              </a:rPr>
              <a:t>ประเสริฐ 4 ประการ อันเป็นสัจจะทางปัญญา” ได้แก่ ทุกข์  สมุหทัย นิโรธ มรรค </a:t>
            </a:r>
            <a:r>
              <a:rPr lang="th-TH" sz="2800" dirty="0" smtClean="0">
                <a:cs typeface="+mj-cs"/>
              </a:rPr>
              <a:t>     เป็น</a:t>
            </a:r>
            <a:r>
              <a:rPr lang="th-TH" sz="2800" dirty="0">
                <a:cs typeface="+mj-cs"/>
              </a:rPr>
              <a:t>หนทางดับ</a:t>
            </a:r>
            <a:r>
              <a:rPr lang="th-TH" sz="2800" dirty="0" smtClean="0">
                <a:cs typeface="+mj-cs"/>
              </a:rPr>
              <a:t>ทุกข์</a:t>
            </a:r>
            <a:endParaRPr lang="en-US" sz="2800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487879"/>
            <a:ext cx="4160490" cy="277366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742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410" y="16977"/>
            <a:ext cx="10293433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84" y="260648"/>
            <a:ext cx="8507288" cy="633670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fontScale="62500" lnSpcReduction="20000"/>
          </a:bodyPr>
          <a:lstStyle/>
          <a:p>
            <a:pPr marL="0" indent="0" algn="thaiDist">
              <a:buNone/>
            </a:pPr>
            <a:r>
              <a:rPr lang="th-TH" sz="4500" b="1" i="1" dirty="0" smtClean="0">
                <a:solidFill>
                  <a:srgbClr val="FF0000"/>
                </a:solidFill>
                <a:cs typeface="+mj-cs"/>
              </a:rPr>
              <a:t>บัญญัติ</a:t>
            </a:r>
            <a:r>
              <a:rPr lang="th-TH" sz="4500" b="1" i="1" dirty="0">
                <a:solidFill>
                  <a:srgbClr val="FF0000"/>
                </a:solidFill>
                <a:cs typeface="+mj-cs"/>
              </a:rPr>
              <a:t>สิบประการ </a:t>
            </a:r>
            <a:r>
              <a:rPr lang="th-TH" sz="4500" dirty="0">
                <a:cs typeface="+mj-cs"/>
              </a:rPr>
              <a:t>คือ บัญญัติที่พระเจ้าทรงมอบให้แก่ชาวอิสราเอลเพื่อเป็นเครื่องหมายถึงพันธสัญญาที่พระองค์ทรงกระทำกับพวกเขา บัญญัติสิบประการ เป็นบัญญัติที่สำคัญสำหรับชาวคริสต์ แม้ว่าบัญญัติสำคัญที่สุดคือบัญญัติแห่งความรัก แต่บัญญัติสิบประการเป็นหลักการที่เป็นรูปธรรมเพื่อการ</a:t>
            </a:r>
            <a:r>
              <a:rPr lang="th-TH" sz="4500" dirty="0" smtClean="0">
                <a:cs typeface="+mj-cs"/>
              </a:rPr>
              <a:t>ปฏิบัติใน</a:t>
            </a:r>
            <a:r>
              <a:rPr lang="th-TH" sz="4500" dirty="0">
                <a:cs typeface="+mj-cs"/>
              </a:rPr>
              <a:t>ชีวิตประจำวัน แม้ว่าจะเป็นหลักการที่กว้างก็ตาม บัญญัติสิบประการมีดังนี้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1</a:t>
            </a:r>
            <a:r>
              <a:rPr lang="th-TH" sz="4500" dirty="0">
                <a:cs typeface="+mj-cs"/>
              </a:rPr>
              <a:t>. จงนมัสการพระเจ้าแต่ผู้เดียว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2</a:t>
            </a:r>
            <a:r>
              <a:rPr lang="th-TH" sz="4500" dirty="0">
                <a:cs typeface="+mj-cs"/>
              </a:rPr>
              <a:t>. อย่าออกพระนามพระเจ้าโดยไม่สมควร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3</a:t>
            </a:r>
            <a:r>
              <a:rPr lang="th-TH" sz="4500" dirty="0">
                <a:cs typeface="+mj-cs"/>
              </a:rPr>
              <a:t>. วันพระเจ้าให้ถือเป็นวัน</a:t>
            </a:r>
            <a:r>
              <a:rPr lang="th-TH" sz="4500" dirty="0" smtClean="0">
                <a:cs typeface="+mj-cs"/>
              </a:rPr>
              <a:t>ศักดิ์สิทธิ์</a:t>
            </a: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4. </a:t>
            </a:r>
            <a:r>
              <a:rPr lang="th-TH" sz="4500" dirty="0">
                <a:cs typeface="+mj-cs"/>
              </a:rPr>
              <a:t>จงนับถือบิดามารดา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5</a:t>
            </a:r>
            <a:r>
              <a:rPr lang="th-TH" sz="4500" dirty="0">
                <a:cs typeface="+mj-cs"/>
              </a:rPr>
              <a:t>. อย่าฆ่า</a:t>
            </a:r>
            <a:r>
              <a:rPr lang="th-TH" sz="4500" dirty="0" smtClean="0">
                <a:cs typeface="+mj-cs"/>
              </a:rPr>
              <a:t>คน</a:t>
            </a: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6. </a:t>
            </a:r>
            <a:r>
              <a:rPr lang="th-TH" sz="4500" dirty="0">
                <a:cs typeface="+mj-cs"/>
              </a:rPr>
              <a:t>อย่าล่วงประเวณี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7</a:t>
            </a:r>
            <a:r>
              <a:rPr lang="th-TH" sz="4500" dirty="0">
                <a:cs typeface="+mj-cs"/>
              </a:rPr>
              <a:t>. อย่าลักทรัพย์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8</a:t>
            </a:r>
            <a:r>
              <a:rPr lang="th-TH" sz="4500" dirty="0">
                <a:cs typeface="+mj-cs"/>
              </a:rPr>
              <a:t>. อย่านินทาว่าร้ายผู้อื่น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9</a:t>
            </a:r>
            <a:r>
              <a:rPr lang="th-TH" sz="4500" dirty="0">
                <a:cs typeface="+mj-cs"/>
              </a:rPr>
              <a:t>. อย่าคิดโลภในประเวณี</a:t>
            </a:r>
            <a:endParaRPr lang="en-US" sz="4500" dirty="0">
              <a:cs typeface="+mj-cs"/>
            </a:endParaRPr>
          </a:p>
          <a:p>
            <a:pPr marL="0" indent="0">
              <a:buNone/>
            </a:pPr>
            <a:r>
              <a:rPr lang="th-TH" sz="4500" dirty="0" smtClean="0">
                <a:cs typeface="+mj-cs"/>
              </a:rPr>
              <a:t>	10</a:t>
            </a:r>
            <a:r>
              <a:rPr lang="th-TH" sz="4500" dirty="0">
                <a:cs typeface="+mj-cs"/>
              </a:rPr>
              <a:t>. อย่าคิดโลภในสิ่งของของ</a:t>
            </a:r>
            <a:r>
              <a:rPr lang="th-TH" sz="4500" dirty="0" smtClean="0">
                <a:cs typeface="+mj-cs"/>
              </a:rPr>
              <a:t>ผู้อื่น</a:t>
            </a:r>
            <a:endParaRPr lang="en-US" sz="45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7199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394" y="0"/>
            <a:ext cx="9690394" cy="796550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157" y="980729"/>
            <a:ext cx="8547315" cy="4536504"/>
          </a:xfr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คุณธรรม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ตามหลักศาสนาอิสลาม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pPr marL="0" indent="0">
              <a:buNone/>
              <a:tabLst>
                <a:tab pos="360000" algn="l"/>
              </a:tabLst>
            </a:pPr>
            <a:r>
              <a:rPr lang="th-TH" sz="2800" b="1" dirty="0">
                <a:cs typeface="+mj-cs"/>
              </a:rPr>
              <a:t>	</a:t>
            </a:r>
            <a:r>
              <a:rPr lang="th-TH" sz="2800" dirty="0">
                <a:cs typeface="+mj-cs"/>
              </a:rPr>
              <a:t>หลักธรรมที่อิสลามมิกชนมุสลิมจะต้องปฏิบัติศาสนกิจเท่า ๆ กัน ทั้งชายและหญิง คือ มุขยบัญญัติ ซึ่งมีอยู่ 5 ประการได้แก่</a:t>
            </a:r>
            <a:endParaRPr lang="en-US" sz="2800" dirty="0">
              <a:cs typeface="+mj-cs"/>
            </a:endParaRPr>
          </a:p>
          <a:p>
            <a:pPr lvl="0">
              <a:tabLst>
                <a:tab pos="360000" algn="l"/>
              </a:tabLst>
            </a:pPr>
            <a:r>
              <a:rPr lang="th-TH" sz="2800" dirty="0">
                <a:cs typeface="+mj-cs"/>
              </a:rPr>
              <a:t>การกล่าวปฏิญาณตน</a:t>
            </a:r>
            <a:endParaRPr lang="en-US" sz="2800" dirty="0">
              <a:cs typeface="+mj-cs"/>
            </a:endParaRPr>
          </a:p>
          <a:p>
            <a:pPr lvl="0">
              <a:tabLst>
                <a:tab pos="360000" algn="l"/>
              </a:tabLst>
            </a:pPr>
            <a:r>
              <a:rPr lang="th-TH" sz="2800" dirty="0">
                <a:cs typeface="+mj-cs"/>
              </a:rPr>
              <a:t>การนมัสการ 5 เวลา</a:t>
            </a:r>
            <a:endParaRPr lang="en-US" sz="2800" dirty="0">
              <a:cs typeface="+mj-cs"/>
            </a:endParaRPr>
          </a:p>
          <a:p>
            <a:pPr lvl="0">
              <a:tabLst>
                <a:tab pos="360000" algn="l"/>
              </a:tabLst>
            </a:pPr>
            <a:r>
              <a:rPr lang="th-TH" sz="2800" dirty="0">
                <a:cs typeface="+mj-cs"/>
              </a:rPr>
              <a:t>การบริจาคทรัพย์ตามศาสนบัญญัติ</a:t>
            </a:r>
            <a:endParaRPr lang="en-US" sz="2800" dirty="0">
              <a:cs typeface="+mj-cs"/>
            </a:endParaRPr>
          </a:p>
          <a:p>
            <a:pPr lvl="0">
              <a:tabLst>
                <a:tab pos="360000" algn="l"/>
              </a:tabLst>
            </a:pPr>
            <a:r>
              <a:rPr lang="th-TH" sz="2800" dirty="0">
                <a:cs typeface="+mj-cs"/>
              </a:rPr>
              <a:t>การถือศีลอดในเดือนรอมดอน และ</a:t>
            </a:r>
            <a:endParaRPr lang="en-US" sz="2800" dirty="0">
              <a:cs typeface="+mj-cs"/>
            </a:endParaRPr>
          </a:p>
          <a:p>
            <a:pPr lvl="0">
              <a:tabLst>
                <a:tab pos="360000" algn="l"/>
              </a:tabLst>
            </a:pPr>
            <a:r>
              <a:rPr lang="th-TH" sz="2800" dirty="0">
                <a:cs typeface="+mj-cs"/>
              </a:rPr>
              <a:t>การประกอบพิธี</a:t>
            </a:r>
            <a:r>
              <a:rPr lang="th-TH" sz="2800" dirty="0" err="1" smtClean="0">
                <a:cs typeface="+mj-cs"/>
              </a:rPr>
              <a:t>ฮัจย์</a:t>
            </a:r>
            <a:endParaRPr lang="en-US" sz="2800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420888"/>
            <a:ext cx="3088113" cy="4091358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4573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764</Words>
  <Application>Microsoft Office PowerPoint</Application>
  <PresentationFormat>นำเสนอทางหน้าจอ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14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4  วิธีการพัฒนาตนตามหลักศาสนธรรม</dc:title>
  <dc:creator>ssw</dc:creator>
  <cp:lastModifiedBy>nat</cp:lastModifiedBy>
  <cp:revision>12</cp:revision>
  <cp:lastPrinted>2016-11-04T21:29:41Z</cp:lastPrinted>
  <dcterms:created xsi:type="dcterms:W3CDTF">2016-11-04T20:11:39Z</dcterms:created>
  <dcterms:modified xsi:type="dcterms:W3CDTF">2016-11-08T14:39:44Z</dcterms:modified>
</cp:coreProperties>
</file>